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0" r:id="rId4"/>
    <p:sldId id="258" r:id="rId5"/>
    <p:sldId id="261" r:id="rId6"/>
    <p:sldId id="259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57"/>
    <p:restoredTop sz="94711"/>
  </p:normalViewPr>
  <p:slideViewPr>
    <p:cSldViewPr snapToGrid="0" snapToObjects="1">
      <p:cViewPr varScale="1">
        <p:scale>
          <a:sx n="84" d="100"/>
          <a:sy n="84" d="100"/>
        </p:scale>
        <p:origin x="184" y="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49020E-5399-B449-8259-E5D96A78DE24}" type="datetimeFigureOut">
              <a:rPr lang="en-US" smtClean="0"/>
              <a:t>5/10/18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80DE22-68F7-EF4C-9A45-5F042E51F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239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80371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E73AD-538A-D64B-8DA1-96CBA541E3B8}" type="datetimeFigureOut">
              <a:rPr lang="en-US" smtClean="0"/>
              <a:t>5/10/18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2E64B-6E84-BB45-8743-DAC2B10D0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507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E73AD-538A-D64B-8DA1-96CBA541E3B8}" type="datetimeFigureOut">
              <a:rPr lang="en-US" smtClean="0"/>
              <a:t>5/10/18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2E64B-6E84-BB45-8743-DAC2B10D0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258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E73AD-538A-D64B-8DA1-96CBA541E3B8}" type="datetimeFigureOut">
              <a:rPr lang="en-US" smtClean="0"/>
              <a:t>5/10/18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2E64B-6E84-BB45-8743-DAC2B10D0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232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8239"/>
            <a:ext cx="10515600" cy="5018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E73AD-538A-D64B-8DA1-96CBA541E3B8}" type="datetimeFigureOut">
              <a:rPr lang="en-US" smtClean="0"/>
              <a:t>5/10/18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2E64B-6E84-BB45-8743-DAC2B10D0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208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E73AD-538A-D64B-8DA1-96CBA541E3B8}" type="datetimeFigureOut">
              <a:rPr lang="en-US" smtClean="0"/>
              <a:t>5/10/18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2E64B-6E84-BB45-8743-DAC2B10D0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084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E73AD-538A-D64B-8DA1-96CBA541E3B8}" type="datetimeFigureOut">
              <a:rPr lang="en-US" smtClean="0"/>
              <a:t>5/10/18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2E64B-6E84-BB45-8743-DAC2B10D0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3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E73AD-538A-D64B-8DA1-96CBA541E3B8}" type="datetimeFigureOut">
              <a:rPr lang="en-US" smtClean="0"/>
              <a:t>5/10/18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2E64B-6E84-BB45-8743-DAC2B10D0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762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E73AD-538A-D64B-8DA1-96CBA541E3B8}" type="datetimeFigureOut">
              <a:rPr lang="en-US" smtClean="0"/>
              <a:t>5/10/18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2E64B-6E84-BB45-8743-DAC2B10D0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720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E73AD-538A-D64B-8DA1-96CBA541E3B8}" type="datetimeFigureOut">
              <a:rPr lang="en-US" smtClean="0"/>
              <a:t>5/10/18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2E64B-6E84-BB45-8743-DAC2B10D0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120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E73AD-538A-D64B-8DA1-96CBA541E3B8}" type="datetimeFigureOut">
              <a:rPr lang="en-US" smtClean="0"/>
              <a:t>5/10/18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2E64B-6E84-BB45-8743-DAC2B10D0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172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E73AD-538A-D64B-8DA1-96CBA541E3B8}" type="datetimeFigureOut">
              <a:rPr lang="en-US" smtClean="0"/>
              <a:t>5/10/18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2E64B-6E84-BB45-8743-DAC2B10D0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309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170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000461"/>
            <a:ext cx="10515600" cy="5176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E73AD-538A-D64B-8DA1-96CBA541E3B8}" type="datetimeFigureOut">
              <a:rPr lang="en-US" smtClean="0"/>
              <a:t>5/10/18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2E64B-6E84-BB45-8743-DAC2B10D0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3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pdssbn.astro.umd.edu/revpro/may2018/halebopp/SUPPORT/dataset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80955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Review: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Hale-Bopp Visual </a:t>
            </a:r>
            <a:r>
              <a:rPr lang="en-US" sz="4000" dirty="0" err="1" smtClean="0"/>
              <a:t>Lightcurve</a:t>
            </a:r>
            <a:r>
              <a:rPr lang="en-US" sz="4000" dirty="0" smtClean="0"/>
              <a:t> Bundle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3600" dirty="0" smtClean="0">
                <a:hlinkClick r:id="rId2"/>
              </a:rPr>
              <a:t>urn:nasa:pds:halebopp::1.0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76800"/>
            <a:ext cx="9144000" cy="792480"/>
          </a:xfrm>
        </p:spPr>
        <p:txBody>
          <a:bodyPr>
            <a:normAutofit/>
          </a:bodyPr>
          <a:lstStyle/>
          <a:p>
            <a:r>
              <a:rPr lang="en-US" dirty="0" smtClean="0"/>
              <a:t>Tony </a:t>
            </a:r>
            <a:r>
              <a:rPr lang="en-US" dirty="0" err="1" smtClean="0"/>
              <a:t>Farnham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228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533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Dataset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of visual magnitudes of comet Hale-Bopp, collected from ICQ publications over the entire apparition</a:t>
            </a:r>
          </a:p>
          <a:p>
            <a:r>
              <a:rPr lang="en-US" dirty="0" smtClean="0"/>
              <a:t>Magnitudes unified into a composite dataset by applying corrections for:</a:t>
            </a:r>
          </a:p>
          <a:p>
            <a:pPr lvl="1"/>
            <a:r>
              <a:rPr lang="en-US" dirty="0" smtClean="0"/>
              <a:t>Geocentric distance</a:t>
            </a:r>
          </a:p>
          <a:p>
            <a:pPr lvl="1"/>
            <a:r>
              <a:rPr lang="en-US" dirty="0" smtClean="0"/>
              <a:t>Phase function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bserver offsets (systematic)</a:t>
            </a:r>
          </a:p>
          <a:p>
            <a:r>
              <a:rPr lang="en-US" dirty="0" smtClean="0"/>
              <a:t>Cleaning the data </a:t>
            </a:r>
          </a:p>
          <a:p>
            <a:pPr lvl="1"/>
            <a:r>
              <a:rPr lang="en-US" dirty="0" smtClean="0"/>
              <a:t>Remove problematic measurements of various types </a:t>
            </a:r>
          </a:p>
          <a:p>
            <a:pPr lvl="2"/>
            <a:r>
              <a:rPr lang="en-US" dirty="0" smtClean="0"/>
              <a:t>Measurement methods, catalogs, multiple points, etc.</a:t>
            </a:r>
          </a:p>
          <a:p>
            <a:pPr lvl="1"/>
            <a:r>
              <a:rPr lang="en-US" dirty="0" smtClean="0"/>
              <a:t>Remove observers who show statistical biases from the consensus </a:t>
            </a:r>
          </a:p>
        </p:txBody>
      </p:sp>
    </p:spTree>
    <p:extLst>
      <p:ext uri="{BB962C8B-B14F-4D97-AF65-F5344CB8AC3E}">
        <p14:creationId xmlns:p14="http://schemas.microsoft.com/office/powerpoint/2010/main" val="1971474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did a preliminary review of this dataset earlier, and presented some suggestions at that time to improve the dataset</a:t>
            </a:r>
          </a:p>
          <a:p>
            <a:pPr lvl="1"/>
            <a:r>
              <a:rPr lang="en-US" dirty="0" smtClean="0"/>
              <a:t>Submitters addressed all the suggestions and resubmitted</a:t>
            </a:r>
          </a:p>
          <a:p>
            <a:r>
              <a:rPr lang="en-US" dirty="0" smtClean="0"/>
              <a:t>Overall, the data and documents look good.</a:t>
            </a:r>
          </a:p>
          <a:p>
            <a:pPr lvl="1"/>
            <a:r>
              <a:rPr lang="en-US" dirty="0" smtClean="0"/>
              <a:t>Able to read and manipulate the measurements</a:t>
            </a:r>
          </a:p>
          <a:p>
            <a:pPr lvl="1"/>
            <a:r>
              <a:rPr lang="en-US" dirty="0" smtClean="0"/>
              <a:t>Reproduced the plots given in the documents directory + others</a:t>
            </a:r>
          </a:p>
          <a:p>
            <a:pPr lvl="1"/>
            <a:r>
              <a:rPr lang="en-US" dirty="0" smtClean="0"/>
              <a:t>Discussion of statistical analyses was clear and very informative</a:t>
            </a:r>
          </a:p>
          <a:p>
            <a:pPr lvl="1"/>
            <a:endParaRPr lang="en-US" dirty="0"/>
          </a:p>
          <a:p>
            <a:r>
              <a:rPr lang="en-US" dirty="0" smtClean="0"/>
              <a:t>Only a few minor issues, and one request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83883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Manipulating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1120" y="2072640"/>
            <a:ext cx="10012680" cy="4104322"/>
          </a:xfrm>
        </p:spPr>
        <p:txBody>
          <a:bodyPr>
            <a:normAutofit/>
          </a:bodyPr>
          <a:lstStyle/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2072640"/>
            <a:ext cx="8902730" cy="4686209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1158239"/>
            <a:ext cx="10515600" cy="50187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 vs r: Reproduces the figure shown in the documents directory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494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Manipulating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 vs time: Clearly shows the pre-perihelion break in slope discussed in statistical analysis document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4931" y="2056978"/>
            <a:ext cx="8608750" cy="453146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89760" y="23774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570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Minor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Discrepancies in the Data files and Documentation:</a:t>
            </a:r>
          </a:p>
          <a:p>
            <a:pPr lvl="1"/>
            <a:r>
              <a:rPr lang="en-US" dirty="0" smtClean="0"/>
              <a:t>Data file:  </a:t>
            </a:r>
            <a:r>
              <a:rPr lang="en-US" dirty="0" err="1" smtClean="0"/>
              <a:t>whypointsremovedfromdata.csv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(Column Y) includes the entries: "Used a telescope under </a:t>
            </a:r>
            <a:r>
              <a:rPr lang="en-US" dirty="0" smtClean="0">
                <a:solidFill>
                  <a:srgbClr val="FF0000"/>
                </a:solidFill>
              </a:rPr>
              <a:t>5.5 </a:t>
            </a:r>
            <a:r>
              <a:rPr lang="en-US" dirty="0" smtClean="0"/>
              <a:t>magnitude" and "Used binoculars under </a:t>
            </a:r>
            <a:r>
              <a:rPr lang="en-US" dirty="0" smtClean="0">
                <a:solidFill>
                  <a:schemeClr val="accent1"/>
                </a:solidFill>
              </a:rPr>
              <a:t>3.3 </a:t>
            </a:r>
            <a:r>
              <a:rPr lang="en-US" dirty="0" smtClean="0"/>
              <a:t>magnitude"</a:t>
            </a:r>
          </a:p>
          <a:p>
            <a:pPr lvl="1"/>
            <a:r>
              <a:rPr lang="en-US" dirty="0" smtClean="0"/>
              <a:t>Document:  REASONS_DATA_WERE_REMOVED.PDF </a:t>
            </a:r>
          </a:p>
          <a:p>
            <a:pPr lvl="2"/>
            <a:r>
              <a:rPr lang="en-US" dirty="0"/>
              <a:t>S</a:t>
            </a:r>
            <a:r>
              <a:rPr lang="en-US" dirty="0" smtClean="0"/>
              <a:t>ays "If telescopes were used under </a:t>
            </a:r>
            <a:r>
              <a:rPr lang="en-US" dirty="0" smtClean="0">
                <a:solidFill>
                  <a:srgbClr val="FF0000"/>
                </a:solidFill>
              </a:rPr>
              <a:t>5.4</a:t>
            </a:r>
            <a:r>
              <a:rPr lang="en-US" dirty="0" smtClean="0"/>
              <a:t> magnitude or binoculars used under </a:t>
            </a:r>
            <a:r>
              <a:rPr lang="en-US" dirty="0" smtClean="0">
                <a:solidFill>
                  <a:schemeClr val="accent1"/>
                </a:solidFill>
              </a:rPr>
              <a:t>1.4</a:t>
            </a:r>
            <a:r>
              <a:rPr lang="en-US" dirty="0" smtClean="0"/>
              <a:t> magnitude.”  (5.4 and 1.4 also used in the statistics list in that file)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Pre/Post Data files and labels:</a:t>
            </a:r>
          </a:p>
          <a:p>
            <a:pPr lvl="2"/>
            <a:r>
              <a:rPr lang="en-US" dirty="0" smtClean="0"/>
              <a:t>“mph” column lists the phase correction as coming from “Schleicher et al 2011”</a:t>
            </a:r>
          </a:p>
          <a:p>
            <a:pPr lvl="1"/>
            <a:r>
              <a:rPr lang="en-US" dirty="0" smtClean="0"/>
              <a:t>Document:  SCHLEICHERDUSTPHASEHM_TABLE.TXT </a:t>
            </a:r>
          </a:p>
          <a:p>
            <a:pPr lvl="2"/>
            <a:r>
              <a:rPr lang="en-US" dirty="0"/>
              <a:t>C</a:t>
            </a:r>
            <a:r>
              <a:rPr lang="en-US" dirty="0" smtClean="0"/>
              <a:t>ites it as “Schleicher (May 2010)”</a:t>
            </a:r>
          </a:p>
          <a:p>
            <a:pPr lvl="1"/>
            <a:r>
              <a:rPr lang="en-US" dirty="0" smtClean="0"/>
              <a:t>I didn't see anywhere that specified where it actually came from (note that it was captured from his website?)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888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File  </a:t>
            </a:r>
            <a:r>
              <a:rPr lang="en-US" dirty="0" err="1" smtClean="0"/>
              <a:t>hblcpostperihelion.csv</a:t>
            </a:r>
            <a:endParaRPr lang="en-US" dirty="0" smtClean="0"/>
          </a:p>
          <a:p>
            <a:pPr lvl="1"/>
            <a:r>
              <a:rPr lang="en-US" dirty="0" smtClean="0"/>
              <a:t>"Comet phase angle in degrees at reported date as per </a:t>
            </a:r>
            <a:r>
              <a:rPr lang="en-US" dirty="0" err="1" smtClean="0">
                <a:solidFill>
                  <a:srgbClr val="FF0000"/>
                </a:solidFill>
              </a:rPr>
              <a:t>aJPL</a:t>
            </a:r>
            <a:r>
              <a:rPr lang="en-US" dirty="0" smtClean="0"/>
              <a:t> HORIZONS Ephemeris query”</a:t>
            </a:r>
          </a:p>
          <a:p>
            <a:pPr lvl="1"/>
            <a:r>
              <a:rPr lang="en-US" dirty="0" smtClean="0"/>
              <a:t>    --&gt; "date as per </a:t>
            </a:r>
            <a:r>
              <a:rPr lang="en-US" dirty="0" smtClean="0">
                <a:solidFill>
                  <a:srgbClr val="FF0000"/>
                </a:solidFill>
              </a:rPr>
              <a:t>a JPL </a:t>
            </a:r>
            <a:r>
              <a:rPr lang="en-US" dirty="0" smtClean="0"/>
              <a:t>HORIZONS Ephemeris query”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Warning note: the phrase </a:t>
            </a:r>
            <a:r>
              <a:rPr lang="en-US" dirty="0" smtClean="0"/>
              <a:t>"as per </a:t>
            </a:r>
            <a:r>
              <a:rPr lang="en-US" dirty="0" smtClean="0">
                <a:solidFill>
                  <a:srgbClr val="FF0000"/>
                </a:solidFill>
              </a:rPr>
              <a:t>a JPL </a:t>
            </a:r>
            <a:r>
              <a:rPr lang="en-US" dirty="0" smtClean="0"/>
              <a:t>HORIZONS Ephemeris query” isn’t particularly meaningful without a reference to the orbit solution that was used there.  Not an issue for H-B, but in other situations, the elements </a:t>
            </a:r>
            <a:r>
              <a:rPr lang="en-US" smtClean="0"/>
              <a:t>can change.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733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Request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only time entry is given in the “T” format, which is perfectly acceptable</a:t>
            </a:r>
          </a:p>
          <a:p>
            <a:pPr lvl="1"/>
            <a:r>
              <a:rPr lang="en-US" dirty="0" smtClean="0"/>
              <a:t>Difficult to use, especially in EXCEL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It would be nice to have a second, linear time entry</a:t>
            </a:r>
          </a:p>
          <a:p>
            <a:pPr lvl="1"/>
            <a:r>
              <a:rPr lang="en-US" dirty="0" smtClean="0"/>
              <a:t>JD or time from perihelion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161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Final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Dataset can be </a:t>
            </a:r>
            <a:r>
              <a:rPr lang="en-US" dirty="0" smtClean="0">
                <a:solidFill>
                  <a:srgbClr val="FF0000"/>
                </a:solidFill>
              </a:rPr>
              <a:t>certified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004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752</TotalTime>
  <Words>426</Words>
  <Application>Microsoft Macintosh PowerPoint</Application>
  <PresentationFormat>Widescreen</PresentationFormat>
  <Paragraphs>59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Calibri Light</vt:lpstr>
      <vt:lpstr>Arial</vt:lpstr>
      <vt:lpstr>Office Theme</vt:lpstr>
      <vt:lpstr>Review:  Hale-Bopp Visual Lightcurve Bundle  urn:nasa:pds:halebopp::1.0</vt:lpstr>
      <vt:lpstr>Dataset Description</vt:lpstr>
      <vt:lpstr>Review</vt:lpstr>
      <vt:lpstr>Manipulating data</vt:lpstr>
      <vt:lpstr>Manipulating data</vt:lpstr>
      <vt:lpstr>Minor Issues</vt:lpstr>
      <vt:lpstr>Typo</vt:lpstr>
      <vt:lpstr>Request</vt:lpstr>
      <vt:lpstr>Final Result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Farnham</dc:creator>
  <cp:lastModifiedBy>Tony Farnham</cp:lastModifiedBy>
  <cp:revision>10</cp:revision>
  <dcterms:created xsi:type="dcterms:W3CDTF">2018-05-10T06:02:36Z</dcterms:created>
  <dcterms:modified xsi:type="dcterms:W3CDTF">2018-05-10T18:34:58Z</dcterms:modified>
</cp:coreProperties>
</file>