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67" r:id="rId6"/>
    <p:sldId id="260" r:id="rId7"/>
    <p:sldId id="273" r:id="rId8"/>
    <p:sldId id="272" r:id="rId9"/>
    <p:sldId id="268" r:id="rId10"/>
    <p:sldId id="269" r:id="rId11"/>
    <p:sldId id="270" r:id="rId12"/>
    <p:sldId id="271" r:id="rId13"/>
    <p:sldId id="274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41"/>
    <p:restoredTop sz="94600"/>
  </p:normalViewPr>
  <p:slideViewPr>
    <p:cSldViewPr snapToGrid="0" snapToObjects="1">
      <p:cViewPr varScale="1">
        <p:scale>
          <a:sx n="75" d="100"/>
          <a:sy n="75" d="100"/>
        </p:scale>
        <p:origin x="2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020E-5399-B449-8259-E5D96A78DE24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0DE22-68F7-EF4C-9A45-5F042E51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37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0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239"/>
            <a:ext cx="10515600" cy="5018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0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8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6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2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0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00461"/>
            <a:ext cx="10515600" cy="517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73AD-538A-D64B-8DA1-96CBA541E3B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E64B-6E84-BB45-8743-DAC2B10D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dssbn.astro.umd.edu/revpro/may2018/ison_gbo/hfosc_feb2013/SUPPORT/dataset.html" TargetMode="External"/><Relationship Id="rId4" Type="http://schemas.openxmlformats.org/officeDocument/2006/relationships/hyperlink" Target="https://pdssbn.astro.umd.edu/revpro/may2018/ison_gbo/hfosc_sept2013/SUPPORT/dataset.html" TargetMode="External"/><Relationship Id="rId5" Type="http://schemas.openxmlformats.org/officeDocument/2006/relationships/hyperlink" Target="https://pdssbn.astro.umd.edu/revpro/may2018/ison_gbo/hfosc_oct2013/SUPPORT/dataset.html" TargetMode="External"/><Relationship Id="rId6" Type="http://schemas.openxmlformats.org/officeDocument/2006/relationships/hyperlink" Target="https://pdssbn.astro.umd.edu/revpro/may2018/ison_gbo/hfosc_nov2013/SUPPORT/dataset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dssbn.astro.umd.edu/revpro/may2018/ison_gbo/hfosc_jan2013/SUPPORT/dataset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8933"/>
            <a:ext cx="9144000" cy="4318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Review: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Comet ISON </a:t>
            </a:r>
            <a:r>
              <a:rPr lang="en-US" sz="4000" dirty="0" smtClean="0"/>
              <a:t>HFOSC </a:t>
            </a:r>
            <a:r>
              <a:rPr lang="en-US" sz="4000" dirty="0"/>
              <a:t>Observations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3600">
                <a:hlinkClick r:id="rId2"/>
              </a:rPr>
              <a:t>urn:nasa:pds:ison_gbo:hfosc_jan2013::1.0</a:t>
            </a:r>
            <a:r>
              <a:rPr lang="en-US" sz="3600"/>
              <a:t> </a:t>
            </a:r>
            <a:br>
              <a:rPr lang="en-US" sz="3600"/>
            </a:br>
            <a:r>
              <a:rPr lang="en-US" sz="3600">
                <a:hlinkClick r:id="rId3"/>
              </a:rPr>
              <a:t>urn:nasa:pds:ison_gbo:hfosc_feb2013::1.0</a:t>
            </a:r>
            <a:r>
              <a:rPr lang="en-US" sz="3600"/>
              <a:t> </a:t>
            </a:r>
            <a:br>
              <a:rPr lang="en-US" sz="3600"/>
            </a:br>
            <a:r>
              <a:rPr lang="en-US" sz="3600">
                <a:hlinkClick r:id="rId4"/>
              </a:rPr>
              <a:t>urn:nasa:pds:ison_gbo:hfosc_sept2013::1.0</a:t>
            </a:r>
            <a:r>
              <a:rPr lang="en-US" sz="3600"/>
              <a:t> </a:t>
            </a:r>
            <a:br>
              <a:rPr lang="en-US" sz="3600"/>
            </a:br>
            <a:r>
              <a:rPr lang="en-US" sz="3600">
                <a:hlinkClick r:id="rId5"/>
              </a:rPr>
              <a:t>urn:nasa:pds:ison_gbo:hfosc_oct2013::1.0</a:t>
            </a:r>
            <a:r>
              <a:rPr lang="en-US" sz="3600"/>
              <a:t> </a:t>
            </a:r>
            <a:br>
              <a:rPr lang="en-US" sz="3600"/>
            </a:br>
            <a:r>
              <a:rPr lang="en-US" sz="3600">
                <a:hlinkClick r:id="rId6"/>
              </a:rPr>
              <a:t>urn:nasa:pds:ison_gbo:hfosc_nov2013::1.0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37200"/>
            <a:ext cx="9144000" cy="792480"/>
          </a:xfrm>
        </p:spPr>
        <p:txBody>
          <a:bodyPr>
            <a:normAutofit/>
          </a:bodyPr>
          <a:lstStyle/>
          <a:p>
            <a:r>
              <a:rPr lang="en-US" dirty="0" smtClean="0"/>
              <a:t>Tony </a:t>
            </a:r>
            <a:r>
              <a:rPr lang="en-US" dirty="0" err="1" smtClean="0"/>
              <a:t>Farnham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2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Imaging – READ_PDS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Raising issues with READ_PDS because it is the only means of manipulating data read from XML label</a:t>
            </a:r>
          </a:p>
          <a:p>
            <a:pPr lvl="1"/>
            <a:r>
              <a:rPr lang="en-US" dirty="0" smtClean="0"/>
              <a:t>I don’t know if these are label errors or software errors</a:t>
            </a:r>
            <a:r>
              <a:rPr lang="is-IS" dirty="0" smtClean="0"/>
              <a:t>…..</a:t>
            </a:r>
            <a:endParaRPr lang="en-US" dirty="0" smtClean="0"/>
          </a:p>
          <a:p>
            <a:r>
              <a:rPr lang="en-US" dirty="0" smtClean="0"/>
              <a:t>Frequently get a ”no END statement” error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Doesn’t seem t affect reading of the data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81867"/>
            <a:ext cx="10058400" cy="218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Imaging – READ_PDS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99" y="3048001"/>
            <a:ext cx="4969933" cy="3496564"/>
          </a:xfrm>
        </p:spPr>
        <p:txBody>
          <a:bodyPr>
            <a:normAutofit/>
          </a:bodyPr>
          <a:lstStyle/>
          <a:p>
            <a:r>
              <a:rPr lang="en-US" dirty="0"/>
              <a:t>Some </a:t>
            </a:r>
            <a:r>
              <a:rPr lang="en-US" dirty="0" smtClean="0"/>
              <a:t>files get </a:t>
            </a:r>
            <a:r>
              <a:rPr lang="en-US" dirty="0"/>
              <a:t>a READU </a:t>
            </a:r>
            <a:r>
              <a:rPr lang="en-US" dirty="0" smtClean="0"/>
              <a:t>error (unformatted binary read error)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FITS files are read by FITS readers with no error.</a:t>
            </a:r>
            <a:endParaRPr lang="en-US" dirty="0"/>
          </a:p>
          <a:p>
            <a:pPr lvl="1"/>
            <a:r>
              <a:rPr lang="en-US" dirty="0" smtClean="0"/>
              <a:t>Has an effect on the way the data are read</a:t>
            </a:r>
          </a:p>
          <a:p>
            <a:pPr lvl="1"/>
            <a:r>
              <a:rPr lang="en-US" dirty="0"/>
              <a:t>List of affected files in </a:t>
            </a:r>
            <a:r>
              <a:rPr lang="en-US" dirty="0" smtClean="0"/>
              <a:t>READU_ERROR.TXT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/>
        </p:blipFill>
        <p:spPr>
          <a:xfrm>
            <a:off x="1117599" y="1047544"/>
            <a:ext cx="10058400" cy="1763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32" y="3036412"/>
            <a:ext cx="3242732" cy="324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1" y="3036412"/>
            <a:ext cx="3208868" cy="3208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1331" y="6310697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FITS reader, no error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83512" y="6310697"/>
            <a:ext cx="235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ead_pds</a:t>
            </a:r>
            <a:r>
              <a:rPr lang="en-US" dirty="0" smtClean="0"/>
              <a:t>, READU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5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-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904241"/>
            <a:ext cx="10862733" cy="5801361"/>
          </a:xfrm>
        </p:spPr>
        <p:txBody>
          <a:bodyPr>
            <a:normAutofit/>
          </a:bodyPr>
          <a:lstStyle/>
          <a:p>
            <a:r>
              <a:rPr lang="en-US" dirty="0"/>
              <a:t>Reading </a:t>
            </a:r>
            <a:r>
              <a:rPr lang="en-US" dirty="0" smtClean="0"/>
              <a:t>spectral </a:t>
            </a:r>
            <a:r>
              <a:rPr lang="en-US" dirty="0"/>
              <a:t>data </a:t>
            </a:r>
            <a:r>
              <a:rPr lang="en-US" dirty="0" smtClean="0"/>
              <a:t>– Reading with different routines is hit &amp; miss</a:t>
            </a:r>
          </a:p>
          <a:p>
            <a:r>
              <a:rPr lang="en-US" dirty="0" smtClean="0"/>
              <a:t>IDL</a:t>
            </a:r>
            <a:endParaRPr lang="en-US" dirty="0"/>
          </a:p>
          <a:p>
            <a:pPr lvl="1"/>
            <a:r>
              <a:rPr lang="en-US" dirty="0"/>
              <a:t>Read, display and manipulate </a:t>
            </a:r>
            <a:r>
              <a:rPr lang="en-US" i="1" dirty="0" smtClean="0"/>
              <a:t>all </a:t>
            </a:r>
            <a:r>
              <a:rPr lang="en-US" dirty="0" smtClean="0"/>
              <a:t>the </a:t>
            </a:r>
            <a:r>
              <a:rPr lang="en-US" dirty="0"/>
              <a:t>FITS files using IDL FITS </a:t>
            </a:r>
            <a:r>
              <a:rPr lang="en-US" dirty="0" smtClean="0"/>
              <a:t>readers</a:t>
            </a:r>
          </a:p>
          <a:p>
            <a:pPr lvl="2"/>
            <a:r>
              <a:rPr lang="en-US" sz="2400" dirty="0"/>
              <a:t>Suggests the data files are all </a:t>
            </a:r>
            <a:r>
              <a:rPr lang="en-US" sz="2400" dirty="0" smtClean="0"/>
              <a:t>good</a:t>
            </a:r>
            <a:endParaRPr lang="en-US" dirty="0"/>
          </a:p>
          <a:p>
            <a:pPr lvl="1"/>
            <a:r>
              <a:rPr lang="en-US" dirty="0" smtClean="0"/>
              <a:t>Able </a:t>
            </a:r>
            <a:r>
              <a:rPr lang="en-US" dirty="0"/>
              <a:t>to read, display and manipulate </a:t>
            </a:r>
            <a:r>
              <a:rPr lang="en-US" i="1" dirty="0" smtClean="0"/>
              <a:t>some</a:t>
            </a:r>
            <a:r>
              <a:rPr lang="en-US" dirty="0" smtClean="0"/>
              <a:t> of the </a:t>
            </a:r>
            <a:r>
              <a:rPr lang="en-US" dirty="0"/>
              <a:t>data using the XML labels with the PDS4 version of READ_PDS 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ther files cause IDL (not just READ_PDS) to crash horribly</a:t>
            </a:r>
          </a:p>
          <a:p>
            <a:pPr lvl="2"/>
            <a:r>
              <a:rPr lang="en-US" sz="2400" dirty="0" smtClean="0"/>
              <a:t>No error info, due to crash</a:t>
            </a:r>
          </a:p>
          <a:p>
            <a:pPr lvl="2"/>
            <a:r>
              <a:rPr lang="en-US" sz="2400" dirty="0" smtClean="0"/>
              <a:t>Files listed in READPDS_CRASH_FILES.TXT</a:t>
            </a:r>
            <a:endParaRPr lang="en-US" sz="2400" dirty="0"/>
          </a:p>
          <a:p>
            <a:r>
              <a:rPr lang="en-US" dirty="0" smtClean="0"/>
              <a:t>PDS4_VIEWER</a:t>
            </a:r>
          </a:p>
          <a:p>
            <a:pPr lvl="1"/>
            <a:r>
              <a:rPr lang="en-US" dirty="0" smtClean="0"/>
              <a:t>Able to read </a:t>
            </a:r>
            <a:r>
              <a:rPr lang="en-US" dirty="0"/>
              <a:t>and display from XML labels using the </a:t>
            </a:r>
            <a:r>
              <a:rPr lang="en-US" dirty="0" smtClean="0"/>
              <a:t>PDS4_viewer (spot-checked)</a:t>
            </a:r>
            <a:endParaRPr lang="en-US" dirty="0"/>
          </a:p>
          <a:p>
            <a:r>
              <a:rPr lang="en-US" dirty="0" err="1"/>
              <a:t>NASAView</a:t>
            </a:r>
            <a:endParaRPr lang="en-US" dirty="0"/>
          </a:p>
          <a:p>
            <a:pPr lvl="1"/>
            <a:r>
              <a:rPr lang="en-US" dirty="0"/>
              <a:t>Not able to read XML files using </a:t>
            </a:r>
            <a:r>
              <a:rPr lang="en-US" dirty="0" err="1"/>
              <a:t>NASAview</a:t>
            </a:r>
            <a:r>
              <a:rPr lang="en-US" dirty="0"/>
              <a:t> v 3.17.0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8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1292"/>
            <a:ext cx="10515600" cy="5540308"/>
          </a:xfrm>
        </p:spPr>
        <p:txBody>
          <a:bodyPr>
            <a:normAutofit/>
          </a:bodyPr>
          <a:lstStyle/>
          <a:p>
            <a:r>
              <a:rPr lang="en-US" dirty="0" smtClean="0"/>
              <a:t>Problem with a “quote” in a description field in the labels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Doesn’t seem to have an effect on the viewers (field closing ends the quote?)</a:t>
            </a:r>
          </a:p>
          <a:p>
            <a:r>
              <a:rPr lang="en-US" dirty="0" smtClean="0"/>
              <a:t>Fixing this doesn’t affect the READ_PDS or PDS4_Viewer responses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7" y="1477434"/>
            <a:ext cx="8047567" cy="33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8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</a:t>
            </a:r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 </a:t>
            </a:r>
            <a:r>
              <a:rPr lang="en-US" dirty="0" smtClean="0">
                <a:solidFill>
                  <a:srgbClr val="FF0000"/>
                </a:solidFill>
              </a:rPr>
              <a:t>not yet certifiable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FITS and TAB files seem to be ok</a:t>
            </a:r>
          </a:p>
          <a:p>
            <a:r>
              <a:rPr lang="en-US" dirty="0" smtClean="0"/>
              <a:t>Need to clarify that data are not calibrated to flux/magnitude units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XML labels (or READ_PDS software) have some issues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Dataset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data sets, separated by date (month)</a:t>
            </a:r>
          </a:p>
          <a:p>
            <a:pPr lvl="1"/>
            <a:r>
              <a:rPr lang="en-US" dirty="0"/>
              <a:t>Differences within each, due to different sites </a:t>
            </a:r>
          </a:p>
          <a:p>
            <a:r>
              <a:rPr lang="en-US" dirty="0" smtClean="0"/>
              <a:t>Raw</a:t>
            </a:r>
            <a:r>
              <a:rPr lang="en-US" dirty="0"/>
              <a:t>, p</a:t>
            </a:r>
            <a:r>
              <a:rPr lang="en-US" dirty="0" smtClean="0"/>
              <a:t>rocessed images </a:t>
            </a:r>
            <a:r>
              <a:rPr lang="en-US" dirty="0"/>
              <a:t>and </a:t>
            </a:r>
            <a:r>
              <a:rPr lang="en-US" dirty="0" smtClean="0"/>
              <a:t>spectra of </a:t>
            </a:r>
            <a:r>
              <a:rPr lang="en-US" dirty="0"/>
              <a:t>comet </a:t>
            </a:r>
            <a:r>
              <a:rPr lang="en-US" dirty="0" smtClean="0"/>
              <a:t>ISON</a:t>
            </a:r>
          </a:p>
          <a:p>
            <a:pPr lvl="1"/>
            <a:r>
              <a:rPr lang="en-US" dirty="0" smtClean="0"/>
              <a:t>Obtained at different telescopes at different times</a:t>
            </a:r>
          </a:p>
          <a:p>
            <a:pPr lvl="1"/>
            <a:r>
              <a:rPr lang="en-US" dirty="0" smtClean="0"/>
              <a:t>Observations in Bessel V</a:t>
            </a:r>
            <a:r>
              <a:rPr lang="en-US" dirty="0"/>
              <a:t>, R and I </a:t>
            </a:r>
            <a:r>
              <a:rPr lang="en-US" dirty="0" smtClean="0"/>
              <a:t>bands</a:t>
            </a:r>
            <a:endParaRPr lang="en-US" dirty="0"/>
          </a:p>
          <a:p>
            <a:pPr lvl="1"/>
            <a:r>
              <a:rPr lang="en-US" dirty="0" smtClean="0"/>
              <a:t>Spectral coverage from </a:t>
            </a:r>
            <a:r>
              <a:rPr lang="en-US" dirty="0"/>
              <a:t>380 to 830 </a:t>
            </a:r>
            <a:r>
              <a:rPr lang="en-US" dirty="0" smtClean="0"/>
              <a:t>nm </a:t>
            </a:r>
          </a:p>
          <a:p>
            <a:r>
              <a:rPr lang="en-US" dirty="0" smtClean="0"/>
              <a:t>Includes some derived products derived from these observations</a:t>
            </a:r>
          </a:p>
          <a:p>
            <a:pPr lvl="1"/>
            <a:r>
              <a:rPr lang="en-US" dirty="0" smtClean="0"/>
              <a:t>Extracted spectra, relative flux units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147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seem to be in fairly good shape</a:t>
            </a:r>
          </a:p>
          <a:p>
            <a:pPr lvl="1"/>
            <a:r>
              <a:rPr lang="en-US" dirty="0" smtClean="0"/>
              <a:t>FITS files and ASCII tables are readable </a:t>
            </a:r>
          </a:p>
          <a:p>
            <a:pPr lvl="1"/>
            <a:r>
              <a:rPr lang="en-US" dirty="0" smtClean="0"/>
              <a:t>Some issues reading files via XML labels, especially for spectra</a:t>
            </a:r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General OVERVIEW.TXT file</a:t>
            </a:r>
          </a:p>
          <a:p>
            <a:pPr lvl="2"/>
            <a:r>
              <a:rPr lang="en-US" sz="2400" dirty="0"/>
              <a:t>S</a:t>
            </a:r>
            <a:r>
              <a:rPr lang="en-US" sz="2400" dirty="0" smtClean="0"/>
              <a:t>ummarizes the multiple data sets, dates, observatories,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/>
            <a:r>
              <a:rPr lang="en-US" dirty="0" smtClean="0"/>
              <a:t>PDF files describing the imaging and spectra</a:t>
            </a:r>
          </a:p>
          <a:p>
            <a:pPr lvl="2"/>
            <a:r>
              <a:rPr lang="en-US" sz="2400" dirty="0" smtClean="0"/>
              <a:t>Descriptions of the data, image/spectra “logs”, directory structure, and outline of the processing steps that were taken</a:t>
            </a:r>
          </a:p>
          <a:p>
            <a:pPr lvl="1"/>
            <a:r>
              <a:rPr lang="en-US" dirty="0" smtClean="0"/>
              <a:t>Overall they provide sufficient information for understanding and using the data, with a few concerns outlined below.</a:t>
            </a:r>
          </a:p>
        </p:txBody>
      </p:sp>
    </p:spTree>
    <p:extLst>
      <p:ext uri="{BB962C8B-B14F-4D97-AF65-F5344CB8AC3E}">
        <p14:creationId xmlns:p14="http://schemas.microsoft.com/office/powerpoint/2010/main" val="75473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5"/>
            <a:ext cx="10515600" cy="517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Documentation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4" y="829732"/>
            <a:ext cx="11112500" cy="5842000"/>
          </a:xfrm>
        </p:spPr>
        <p:txBody>
          <a:bodyPr>
            <a:normAutofit/>
          </a:bodyPr>
          <a:lstStyle/>
          <a:p>
            <a:r>
              <a:rPr lang="en-US" dirty="0"/>
              <a:t>Documentation </a:t>
            </a:r>
            <a:r>
              <a:rPr lang="en-US" dirty="0" smtClean="0"/>
              <a:t>states that </a:t>
            </a:r>
            <a:r>
              <a:rPr lang="en-US" dirty="0"/>
              <a:t>the data are calibrated, but it appears that </a:t>
            </a:r>
            <a:r>
              <a:rPr lang="en-US" dirty="0" smtClean="0"/>
              <a:t>this only </a:t>
            </a:r>
            <a:r>
              <a:rPr lang="en-US" dirty="0"/>
              <a:t>consists of bias removal, flat fielding and cosmic ray </a:t>
            </a:r>
            <a:r>
              <a:rPr lang="en-US" dirty="0" smtClean="0"/>
              <a:t>removal (</a:t>
            </a:r>
            <a:r>
              <a:rPr lang="en-US" smtClean="0"/>
              <a:t>and relative fluxes for spectra)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term </a:t>
            </a:r>
            <a:r>
              <a:rPr lang="en-US" dirty="0" smtClean="0"/>
              <a:t>“calibrated” </a:t>
            </a:r>
            <a:r>
              <a:rPr lang="en-US" dirty="0"/>
              <a:t>suggests that they have converted to flux or </a:t>
            </a:r>
            <a:r>
              <a:rPr lang="en-US" dirty="0" smtClean="0"/>
              <a:t>magnitude units</a:t>
            </a:r>
            <a:r>
              <a:rPr lang="en-US" dirty="0"/>
              <a:t>, which does not seem to be the case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 would suggest that the terminology refer to the final archived products as “processed” or “reduced”, rather than calibrated.</a:t>
            </a:r>
          </a:p>
          <a:p>
            <a:pPr lvl="1"/>
            <a:r>
              <a:rPr lang="en-US" dirty="0" smtClean="0"/>
              <a:t>This has implications on the directory names and some of the discussions as well.</a:t>
            </a:r>
          </a:p>
          <a:p>
            <a:r>
              <a:rPr lang="en-US" dirty="0"/>
              <a:t>Alignment of images </a:t>
            </a:r>
          </a:p>
          <a:p>
            <a:pPr lvl="1"/>
            <a:r>
              <a:rPr lang="en-US" dirty="0"/>
              <a:t>In imaging document, "All images are aligned on the brightest pixel of the comet (</a:t>
            </a:r>
            <a:r>
              <a:rPr lang="en-US" dirty="0" err="1"/>
              <a:t>optocentre</a:t>
            </a:r>
            <a:r>
              <a:rPr lang="en-US" dirty="0"/>
              <a:t>)" suggests the brightest pixel is used (integer shifts), but later it says a linear interpolation is used, which suggests sub-pixel shifts.  </a:t>
            </a:r>
          </a:p>
          <a:p>
            <a:pPr lvl="1"/>
            <a:r>
              <a:rPr lang="en-US" dirty="0"/>
              <a:t>If the latter is true, I suggest the terminology “All images are aligned on the comet </a:t>
            </a:r>
            <a:r>
              <a:rPr lang="en-US" dirty="0" err="1"/>
              <a:t>optocentre</a:t>
            </a:r>
            <a:r>
              <a:rPr lang="en-US" dirty="0"/>
              <a:t>” and stating that the images are aligned at the sub-pixel level to make this clear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5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34" y="382059"/>
            <a:ext cx="5003800" cy="517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Documentation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9" y="1107439"/>
            <a:ext cx="5272616" cy="5242561"/>
          </a:xfrm>
        </p:spPr>
        <p:txBody>
          <a:bodyPr>
            <a:normAutofit/>
          </a:bodyPr>
          <a:lstStyle/>
          <a:p>
            <a:r>
              <a:rPr lang="en-US" dirty="0" smtClean="0"/>
              <a:t>In Jan &amp; Sept spectroscopy documents, </a:t>
            </a:r>
            <a:r>
              <a:rPr lang="en-US" dirty="0"/>
              <a:t>raw </a:t>
            </a:r>
            <a:r>
              <a:rPr lang="en-US" dirty="0" smtClean="0"/>
              <a:t>and calibrated data don’t always match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mages </a:t>
            </a:r>
            <a:r>
              <a:rPr lang="en-US" dirty="0"/>
              <a:t>seem to list a different </a:t>
            </a:r>
            <a:r>
              <a:rPr lang="en-US" dirty="0" smtClean="0"/>
              <a:t>star </a:t>
            </a:r>
          </a:p>
          <a:p>
            <a:pPr lvl="2"/>
            <a:r>
              <a:rPr lang="en-US" sz="2400" dirty="0" smtClean="0"/>
              <a:t>In Jan, Raw lists HR1544, </a:t>
            </a:r>
            <a:r>
              <a:rPr lang="en-US" sz="2400" dirty="0"/>
              <a:t>while </a:t>
            </a:r>
            <a:r>
              <a:rPr lang="en-US" sz="2400" dirty="0" smtClean="0"/>
              <a:t>processed and </a:t>
            </a:r>
            <a:r>
              <a:rPr lang="en-US" sz="2400" dirty="0"/>
              <a:t>derived </a:t>
            </a:r>
            <a:r>
              <a:rPr lang="en-US" sz="2400" dirty="0" smtClean="0"/>
              <a:t>list </a:t>
            </a:r>
            <a:r>
              <a:rPr lang="en-US" sz="2400" dirty="0"/>
              <a:t>HD195034</a:t>
            </a:r>
          </a:p>
          <a:p>
            <a:pPr lvl="2"/>
            <a:r>
              <a:rPr lang="en-US" sz="2400" dirty="0" smtClean="0"/>
              <a:t>In Sept, no stars listed in raw while </a:t>
            </a:r>
            <a:r>
              <a:rPr lang="en-US" sz="2400" dirty="0"/>
              <a:t>processed and derived list </a:t>
            </a:r>
            <a:r>
              <a:rPr lang="en-US" sz="2400" dirty="0" smtClean="0"/>
              <a:t>HD195034</a:t>
            </a:r>
          </a:p>
          <a:p>
            <a:pPr lvl="1"/>
            <a:r>
              <a:rPr lang="en-US" dirty="0" smtClean="0"/>
              <a:t>Is this a default star from some other time?</a:t>
            </a:r>
          </a:p>
          <a:p>
            <a:pPr lvl="1"/>
            <a:r>
              <a:rPr lang="en-US" dirty="0" smtClean="0"/>
              <a:t>If so, need to include more info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4" y="0"/>
            <a:ext cx="6021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-</a:t>
            </a:r>
            <a:r>
              <a:rPr lang="en-US" dirty="0" smtClean="0"/>
              <a:t>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5839"/>
            <a:ext cx="10515600" cy="5462694"/>
          </a:xfrm>
        </p:spPr>
        <p:txBody>
          <a:bodyPr>
            <a:normAutofit/>
          </a:bodyPr>
          <a:lstStyle/>
          <a:p>
            <a:r>
              <a:rPr lang="en-US" dirty="0" smtClean="0"/>
              <a:t>Reading imaging data</a:t>
            </a:r>
          </a:p>
          <a:p>
            <a:r>
              <a:rPr lang="en-US" dirty="0" smtClean="0"/>
              <a:t>IDL</a:t>
            </a:r>
          </a:p>
          <a:p>
            <a:pPr lvl="1"/>
            <a:r>
              <a:rPr lang="en-US" dirty="0" smtClean="0"/>
              <a:t>Able to read, display and manipulate </a:t>
            </a:r>
            <a:r>
              <a:rPr lang="en-US" i="1" dirty="0" smtClean="0"/>
              <a:t>all</a:t>
            </a:r>
            <a:r>
              <a:rPr lang="en-US" dirty="0" smtClean="0"/>
              <a:t> of the FITS files </a:t>
            </a:r>
            <a:r>
              <a:rPr lang="en-US" dirty="0"/>
              <a:t>using </a:t>
            </a:r>
            <a:r>
              <a:rPr lang="en-US" dirty="0" smtClean="0"/>
              <a:t>IDL FITS readers</a:t>
            </a:r>
          </a:p>
          <a:p>
            <a:pPr lvl="2"/>
            <a:r>
              <a:rPr lang="en-US" sz="2400" dirty="0" smtClean="0"/>
              <a:t>Suggests the data files are all good</a:t>
            </a:r>
            <a:endParaRPr lang="en-US" sz="2400" dirty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getting Ed Shaya to fix a bug, I was able to </a:t>
            </a:r>
            <a:r>
              <a:rPr lang="en-US" dirty="0" smtClean="0"/>
              <a:t>read, display and manipulate  data using the XML labels </a:t>
            </a:r>
            <a:r>
              <a:rPr lang="en-US" dirty="0"/>
              <a:t>with the </a:t>
            </a:r>
            <a:r>
              <a:rPr lang="en-US" dirty="0" smtClean="0"/>
              <a:t>PDS4 </a:t>
            </a:r>
            <a:r>
              <a:rPr lang="en-US" dirty="0"/>
              <a:t>version of </a:t>
            </a:r>
            <a:r>
              <a:rPr lang="en-US" dirty="0" smtClean="0"/>
              <a:t>READ_PDS </a:t>
            </a:r>
          </a:p>
          <a:p>
            <a:pPr lvl="2"/>
            <a:r>
              <a:rPr lang="en-US" sz="2400" dirty="0" smtClean="0"/>
              <a:t>See later discussion of READ_PDS issues</a:t>
            </a:r>
            <a:endParaRPr lang="en-US" sz="2400" dirty="0"/>
          </a:p>
          <a:p>
            <a:r>
              <a:rPr lang="en-US" dirty="0" smtClean="0"/>
              <a:t>PDS4_VIEWER</a:t>
            </a:r>
          </a:p>
          <a:p>
            <a:pPr lvl="1"/>
            <a:r>
              <a:rPr lang="en-US" dirty="0" smtClean="0"/>
              <a:t>Read </a:t>
            </a:r>
            <a:r>
              <a:rPr lang="en-US" dirty="0"/>
              <a:t>and display from XML labels using the PDS4_viewer</a:t>
            </a:r>
          </a:p>
          <a:p>
            <a:r>
              <a:rPr lang="en-US" dirty="0" err="1" smtClean="0"/>
              <a:t>NASAView</a:t>
            </a:r>
            <a:endParaRPr lang="en-US" dirty="0" smtClean="0"/>
          </a:p>
          <a:p>
            <a:pPr lvl="1"/>
            <a:r>
              <a:rPr lang="en-US" dirty="0" smtClean="0"/>
              <a:t>Not able to read XML files using </a:t>
            </a:r>
            <a:r>
              <a:rPr lang="en-US" dirty="0" err="1" smtClean="0"/>
              <a:t>NASAview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smtClean="0"/>
              <a:t>3.17.0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388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Image and Spectrum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1837267"/>
            <a:ext cx="4140200" cy="414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6" y="2901950"/>
            <a:ext cx="5418667" cy="20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4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”Bad”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239"/>
            <a:ext cx="5461000" cy="5018723"/>
          </a:xfrm>
        </p:spPr>
        <p:txBody>
          <a:bodyPr>
            <a:normAutofit/>
          </a:bodyPr>
          <a:lstStyle/>
          <a:p>
            <a:r>
              <a:rPr lang="en-US" dirty="0" smtClean="0"/>
              <a:t>Found a few images that </a:t>
            </a:r>
            <a:r>
              <a:rPr lang="en-US" i="1" dirty="0" smtClean="0"/>
              <a:t>appear</a:t>
            </a:r>
            <a:r>
              <a:rPr lang="en-US" dirty="0" smtClean="0"/>
              <a:t> to be bad</a:t>
            </a:r>
          </a:p>
          <a:p>
            <a:r>
              <a:rPr lang="en-US" dirty="0" smtClean="0"/>
              <a:t>Documentation talks about some frames with half the chip not responding – presumably explains these images</a:t>
            </a:r>
          </a:p>
          <a:p>
            <a:r>
              <a:rPr lang="en-US" dirty="0" smtClean="0"/>
              <a:t>Also discusses some images being out of focus, which I also noticed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2" y="1517066"/>
            <a:ext cx="4301067" cy="4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4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– Image Filenames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239"/>
            <a:ext cx="5918200" cy="5018723"/>
          </a:xfrm>
        </p:spPr>
        <p:txBody>
          <a:bodyPr/>
          <a:lstStyle/>
          <a:p>
            <a:r>
              <a:rPr lang="en-US" dirty="0"/>
              <a:t>In datasets with more than one </a:t>
            </a:r>
            <a:r>
              <a:rPr lang="en-US" dirty="0" smtClean="0"/>
              <a:t>nights’ observation, the master </a:t>
            </a:r>
            <a:r>
              <a:rPr lang="en-US" dirty="0"/>
              <a:t>calibration frames have XML labels that don't match the FITS </a:t>
            </a:r>
            <a:r>
              <a:rPr lang="en-US" dirty="0" smtClean="0"/>
              <a:t>image name (presumably legal </a:t>
            </a:r>
            <a:r>
              <a:rPr lang="en-US" dirty="0"/>
              <a:t>but annoying). 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worse is on Feb 21, the FITS files </a:t>
            </a:r>
            <a:r>
              <a:rPr lang="en-US" dirty="0" smtClean="0"/>
              <a:t>have numbers </a:t>
            </a:r>
            <a:r>
              <a:rPr lang="en-US" dirty="0"/>
              <a:t>rather than "r" or "</a:t>
            </a:r>
            <a:r>
              <a:rPr lang="en-US" dirty="0" err="1"/>
              <a:t>i</a:t>
            </a:r>
            <a:r>
              <a:rPr lang="en-US" dirty="0"/>
              <a:t>" so there is no obvious link between </a:t>
            </a:r>
            <a:r>
              <a:rPr lang="en-US" dirty="0" smtClean="0"/>
              <a:t>them without </a:t>
            </a:r>
            <a:r>
              <a:rPr lang="en-US" dirty="0"/>
              <a:t>opening the label.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1" y="1468966"/>
            <a:ext cx="3993726" cy="3814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113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895</Words>
  <Application>Microsoft Macintosh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Review:  Comet ISON HFOSC Observations  urn:nasa:pds:ison_gbo:hfosc_jan2013::1.0  urn:nasa:pds:ison_gbo:hfosc_feb2013::1.0  urn:nasa:pds:ison_gbo:hfosc_sept2013::1.0  urn:nasa:pds:ison_gbo:hfosc_oct2013::1.0  urn:nasa:pds:ison_gbo:hfosc_nov2013::1.0</vt:lpstr>
      <vt:lpstr>Dataset Description</vt:lpstr>
      <vt:lpstr>General Comments</vt:lpstr>
      <vt:lpstr>Documentation Issues</vt:lpstr>
      <vt:lpstr>Documentation Issues</vt:lpstr>
      <vt:lpstr>Data - Images</vt:lpstr>
      <vt:lpstr>Image Examples</vt:lpstr>
      <vt:lpstr>”Bad” images</vt:lpstr>
      <vt:lpstr>Data – Image Filenames</vt:lpstr>
      <vt:lpstr>Imaging – READ_PDS issues</vt:lpstr>
      <vt:lpstr>Imaging – READ_PDS issues</vt:lpstr>
      <vt:lpstr>Data - Spectra</vt:lpstr>
      <vt:lpstr>Spectra Labels</vt:lpstr>
      <vt:lpstr>Final Result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Farnham</dc:creator>
  <cp:lastModifiedBy>Tony Farnham</cp:lastModifiedBy>
  <cp:revision>27</cp:revision>
  <dcterms:created xsi:type="dcterms:W3CDTF">2018-05-10T06:02:36Z</dcterms:created>
  <dcterms:modified xsi:type="dcterms:W3CDTF">2018-05-12T21:52:27Z</dcterms:modified>
</cp:coreProperties>
</file>