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57" r:id="rId3"/>
    <p:sldId id="258" r:id="rId4"/>
    <p:sldId id="270" r:id="rId5"/>
    <p:sldId id="307" r:id="rId6"/>
    <p:sldId id="311" r:id="rId7"/>
    <p:sldId id="313" r:id="rId8"/>
    <p:sldId id="312" r:id="rId9"/>
    <p:sldId id="308" r:id="rId10"/>
    <p:sldId id="314" r:id="rId11"/>
    <p:sldId id="306" r:id="rId12"/>
    <p:sldId id="316" r:id="rId13"/>
    <p:sldId id="318" r:id="rId14"/>
    <p:sldId id="315" r:id="rId15"/>
    <p:sldId id="317" r:id="rId16"/>
    <p:sldId id="319" r:id="rId17"/>
    <p:sldId id="320" r:id="rId18"/>
    <p:sldId id="321" r:id="rId19"/>
    <p:sldId id="287" r:id="rId20"/>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3" autoAdjust="0"/>
    <p:restoredTop sz="94660"/>
  </p:normalViewPr>
  <p:slideViewPr>
    <p:cSldViewPr snapToGrid="0">
      <p:cViewPr varScale="1">
        <p:scale>
          <a:sx n="112" d="100"/>
          <a:sy n="112" d="100"/>
        </p:scale>
        <p:origin x="1227" y="69"/>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1" name="AutoShape 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2" name="AutoShape 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3" name="AutoShape 4"/>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4" name="AutoShape 5"/>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5" name="AutoShape 6"/>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6" name="AutoShape 7"/>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7" name="AutoShape 8"/>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8" name="AutoShape 9"/>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59" name="AutoShape 10"/>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0" name="AutoShape 1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1" name="AutoShape 12"/>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2" name="AutoShape 13"/>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2063" name="Rectangle 14"/>
          <p:cNvSpPr>
            <a:spLocks noGrp="1" noRot="1" noChangeAspect="1" noChangeArrowheads="1"/>
          </p:cNvSpPr>
          <p:nvPr>
            <p:ph type="sldImg"/>
          </p:nvPr>
        </p:nvSpPr>
        <p:spPr bwMode="auto">
          <a:xfrm>
            <a:off x="1371600" y="763588"/>
            <a:ext cx="5006975" cy="374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5"/>
          <p:cNvSpPr>
            <a:spLocks noGrp="1" noChangeArrowheads="1"/>
          </p:cNvSpPr>
          <p:nvPr>
            <p:ph type="body"/>
          </p:nvPr>
        </p:nvSpPr>
        <p:spPr bwMode="auto">
          <a:xfrm>
            <a:off x="777875" y="4776788"/>
            <a:ext cx="6196013" cy="450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2064" name="Rectangle 16"/>
          <p:cNvSpPr>
            <a:spLocks noGrp="1" noChangeArrowheads="1"/>
          </p:cNvSpPr>
          <p:nvPr>
            <p:ph type="hdr"/>
          </p:nvPr>
        </p:nvSpPr>
        <p:spPr bwMode="auto">
          <a:xfrm>
            <a:off x="0" y="0"/>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5" name="Rectangle 17"/>
          <p:cNvSpPr>
            <a:spLocks noGrp="1" noChangeArrowheads="1"/>
          </p:cNvSpPr>
          <p:nvPr>
            <p:ph type="dt"/>
          </p:nvPr>
        </p:nvSpPr>
        <p:spPr bwMode="auto">
          <a:xfrm>
            <a:off x="4398963" y="0"/>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6" name="Rectangle 18"/>
          <p:cNvSpPr>
            <a:spLocks noGrp="1" noChangeArrowheads="1"/>
          </p:cNvSpPr>
          <p:nvPr>
            <p:ph type="ftr"/>
          </p:nvPr>
        </p:nvSpPr>
        <p:spPr bwMode="auto">
          <a:xfrm>
            <a:off x="0" y="9555163"/>
            <a:ext cx="335121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ltLang="en-US"/>
          </a:p>
        </p:txBody>
      </p:sp>
      <p:sp>
        <p:nvSpPr>
          <p:cNvPr id="2067" name="Rectangle 19"/>
          <p:cNvSpPr>
            <a:spLocks noGrp="1" noChangeArrowheads="1"/>
          </p:cNvSpPr>
          <p:nvPr>
            <p:ph type="sldNum"/>
          </p:nvPr>
        </p:nvSpPr>
        <p:spPr bwMode="auto">
          <a:xfrm>
            <a:off x="4398963" y="9555163"/>
            <a:ext cx="335121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fld id="{CA3263EC-DC1B-4E6A-9A6C-5F027DAAF32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CDE024FF-C1D0-4EEB-9E9F-14CDFFECA190}" type="slidenum">
              <a:rPr lang="en-GB" altLang="en-US" sz="1400" smtClean="0"/>
              <a:pPr>
                <a:spcBef>
                  <a:spcPct val="0"/>
                </a:spcBef>
                <a:buClrTx/>
                <a:buSzPct val="45000"/>
                <a:buFontTx/>
                <a:buNone/>
              </a:pPr>
              <a:t>1</a:t>
            </a:fld>
            <a:endParaRPr lang="en-GB" altLang="en-US" sz="1400" smtClean="0"/>
          </a:p>
        </p:txBody>
      </p:sp>
      <p:sp>
        <p:nvSpPr>
          <p:cNvPr id="4099"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4100"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AAC0227-6D57-44FC-AD71-B1F3C0D84CE7}" type="slidenum">
              <a:rPr lang="en-GB" altLang="en-US" sz="1400" smtClean="0"/>
              <a:pPr>
                <a:spcBef>
                  <a:spcPct val="0"/>
                </a:spcBef>
                <a:buClrTx/>
                <a:buSzPct val="45000"/>
                <a:buFontTx/>
                <a:buNone/>
              </a:pPr>
              <a:t>2</a:t>
            </a:fld>
            <a:endParaRPr lang="en-GB" altLang="en-US" sz="1400" smtClean="0"/>
          </a:p>
        </p:txBody>
      </p:sp>
      <p:sp>
        <p:nvSpPr>
          <p:cNvPr id="614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614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F61FA549-C4DE-4541-B646-5A6DB0C25EFE}" type="slidenum">
              <a:rPr lang="en-GB" altLang="en-US" sz="1400" smtClean="0"/>
              <a:pPr>
                <a:spcBef>
                  <a:spcPct val="0"/>
                </a:spcBef>
                <a:buClrTx/>
                <a:buSzPct val="45000"/>
                <a:buFontTx/>
                <a:buNone/>
              </a:pPr>
              <a:t>3</a:t>
            </a:fld>
            <a:endParaRPr lang="en-GB" altLang="en-US" sz="1400" smtClean="0"/>
          </a:p>
        </p:txBody>
      </p:sp>
      <p:sp>
        <p:nvSpPr>
          <p:cNvPr id="8195"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8196"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11F0FFED-08AB-44D7-9069-D55420018195}" type="slidenum">
              <a:rPr lang="en-GB" altLang="en-US" sz="1400" smtClean="0"/>
              <a:pPr>
                <a:spcBef>
                  <a:spcPct val="0"/>
                </a:spcBef>
                <a:buClrTx/>
                <a:buSzPct val="45000"/>
                <a:buFontTx/>
                <a:buNone/>
              </a:pPr>
              <a:t>4</a:t>
            </a:fld>
            <a:endParaRPr lang="en-GB" altLang="en-US" sz="1400" smtClean="0"/>
          </a:p>
        </p:txBody>
      </p:sp>
      <p:sp>
        <p:nvSpPr>
          <p:cNvPr id="10243"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0244"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0076E3B8-B262-413A-99CE-816AE8123FAF}" type="slidenum">
              <a:rPr lang="en-GB" altLang="en-US" sz="1400" smtClean="0"/>
              <a:pPr>
                <a:spcBef>
                  <a:spcPct val="0"/>
                </a:spcBef>
                <a:buClrTx/>
                <a:buSzPct val="45000"/>
                <a:buFontTx/>
                <a:buNone/>
              </a:pPr>
              <a:t>9</a:t>
            </a:fld>
            <a:endParaRPr lang="en-GB" altLang="en-US" sz="1400" smtClean="0"/>
          </a:p>
        </p:txBody>
      </p:sp>
      <p:sp>
        <p:nvSpPr>
          <p:cNvPr id="16387" name="Text Box 1"/>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
        <p:nvSpPr>
          <p:cNvPr id="16388" name="Text Box 2"/>
          <p:cNvSpPr txBox="1">
            <a:spLocks noChangeArrowheads="1"/>
          </p:cNvSpPr>
          <p:nvPr/>
        </p:nvSpPr>
        <p:spPr bwMode="auto">
          <a:xfrm>
            <a:off x="777875" y="4776788"/>
            <a:ext cx="621347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374775" y="763588"/>
            <a:ext cx="5000625" cy="3749675"/>
          </a:xfrm>
        </p:spPr>
      </p:sp>
      <p:sp>
        <p:nvSpPr>
          <p:cNvPr id="2355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p>
        </p:txBody>
      </p:sp>
      <p:sp>
        <p:nvSpPr>
          <p:cNvPr id="23556" name="Slide Number Placeholder 3"/>
          <p:cNvSpPr>
            <a:spLocks noGrp="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1F959505-3138-4E93-A6B9-C81D33C9B473}" type="slidenum">
              <a:rPr lang="en-GB" altLang="en-US" smtClean="0">
                <a:solidFill>
                  <a:srgbClr val="000000"/>
                </a:solidFill>
                <a:latin typeface="Times New Roman" panose="02020603050405020304" pitchFamily="18" charset="0"/>
              </a:rPr>
              <a:pPr/>
              <a:t>15</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374775" y="763588"/>
            <a:ext cx="5000625" cy="3749675"/>
          </a:xfrm>
        </p:spPr>
      </p:sp>
      <p:sp>
        <p:nvSpPr>
          <p:cNvPr id="266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smtClean="0"/>
          </a:p>
        </p:txBody>
      </p:sp>
      <p:sp>
        <p:nvSpPr>
          <p:cNvPr id="26628" name="Slide Number Placeholder 3"/>
          <p:cNvSpPr>
            <a:spLocks noGrp="1"/>
          </p:cNvSpPr>
          <p:nvPr>
            <p:ph type="sldNum" sz="quarter"/>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AA56842B-E6CA-4B8E-BD81-B38273EC5332}" type="slidenum">
              <a:rPr lang="en-GB" altLang="en-US" smtClean="0">
                <a:solidFill>
                  <a:srgbClr val="000000"/>
                </a:solidFill>
                <a:latin typeface="Times New Roman" panose="02020603050405020304" pitchFamily="18" charset="0"/>
              </a:rPr>
              <a:pPr/>
              <a:t>17</a:t>
            </a:fld>
            <a:endParaRPr lang="en-GB" altLang="en-US" smtClean="0">
              <a:solidFill>
                <a:srgbClr val="000000"/>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9"/>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SzPct val="45000"/>
              <a:buFontTx/>
              <a:buNone/>
            </a:pPr>
            <a:fld id="{97B8CA99-8381-4BD7-88B0-223E9FB7378C}" type="slidenum">
              <a:rPr lang="en-GB" altLang="en-US" sz="1400" smtClean="0"/>
              <a:pPr>
                <a:spcBef>
                  <a:spcPct val="0"/>
                </a:spcBef>
                <a:buClrTx/>
                <a:buSzPct val="45000"/>
                <a:buFontTx/>
                <a:buNone/>
              </a:pPr>
              <a:t>19</a:t>
            </a:fld>
            <a:endParaRPr lang="en-GB" altLang="en-US" sz="1400" smtClean="0"/>
          </a:p>
        </p:txBody>
      </p:sp>
      <p:sp>
        <p:nvSpPr>
          <p:cNvPr id="2969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p:cNvSpPr txBox="1">
            <a:spLocks noChangeArrowheads="1"/>
          </p:cNvSpPr>
          <p:nvPr/>
        </p:nvSpPr>
        <p:spPr bwMode="auto">
          <a:xfrm>
            <a:off x="777875" y="4776788"/>
            <a:ext cx="6218238"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87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FD2934FA-37C5-4D8C-B705-EC0C549DE4FB}" type="slidenum">
              <a:rPr lang="en-GB" altLang="en-US"/>
              <a:pPr>
                <a:defRPr/>
              </a:pPr>
              <a:t>‹#›</a:t>
            </a:fld>
            <a:endParaRPr lang="en-GB" altLang="en-US"/>
          </a:p>
        </p:txBody>
      </p:sp>
    </p:spTree>
    <p:extLst>
      <p:ext uri="{BB962C8B-B14F-4D97-AF65-F5344CB8AC3E}">
        <p14:creationId xmlns:p14="http://schemas.microsoft.com/office/powerpoint/2010/main" val="315504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07E29D9E-6142-4D3A-B5E7-5F3871240DCB}" type="slidenum">
              <a:rPr lang="en-GB" altLang="en-US"/>
              <a:pPr>
                <a:defRPr/>
              </a:pPr>
              <a:t>‹#›</a:t>
            </a:fld>
            <a:endParaRPr lang="en-GB" altLang="en-US"/>
          </a:p>
        </p:txBody>
      </p:sp>
    </p:spTree>
    <p:extLst>
      <p:ext uri="{BB962C8B-B14F-4D97-AF65-F5344CB8AC3E}">
        <p14:creationId xmlns:p14="http://schemas.microsoft.com/office/powerpoint/2010/main" val="175281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1625"/>
            <a:ext cx="2262187"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35750" cy="643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58F678F5-26F8-4291-B247-028D21ECCEE9}" type="slidenum">
              <a:rPr lang="en-GB" altLang="en-US"/>
              <a:pPr>
                <a:defRPr/>
              </a:pPr>
              <a:t>‹#›</a:t>
            </a:fld>
            <a:endParaRPr lang="en-GB" altLang="en-US"/>
          </a:p>
        </p:txBody>
      </p:sp>
    </p:spTree>
    <p:extLst>
      <p:ext uri="{BB962C8B-B14F-4D97-AF65-F5344CB8AC3E}">
        <p14:creationId xmlns:p14="http://schemas.microsoft.com/office/powerpoint/2010/main" val="40739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0337" cy="1239838"/>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DC8CB166-AC53-4B39-A50B-22CFEBF31528}" type="slidenum">
              <a:rPr lang="en-GB" altLang="en-US"/>
              <a:pPr>
                <a:defRPr/>
              </a:pPr>
              <a:t>‹#›</a:t>
            </a:fld>
            <a:endParaRPr lang="en-GB" altLang="en-US"/>
          </a:p>
        </p:txBody>
      </p:sp>
    </p:spTree>
    <p:extLst>
      <p:ext uri="{BB962C8B-B14F-4D97-AF65-F5344CB8AC3E}">
        <p14:creationId xmlns:p14="http://schemas.microsoft.com/office/powerpoint/2010/main" val="417144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BA10B5B5-6FA1-4FDF-BB11-6960053C609A}" type="slidenum">
              <a:rPr lang="en-GB" altLang="en-US"/>
              <a:pPr>
                <a:defRPr/>
              </a:pPr>
              <a:t>‹#›</a:t>
            </a:fld>
            <a:endParaRPr lang="en-GB" altLang="en-US"/>
          </a:p>
        </p:txBody>
      </p:sp>
    </p:spTree>
    <p:extLst>
      <p:ext uri="{BB962C8B-B14F-4D97-AF65-F5344CB8AC3E}">
        <p14:creationId xmlns:p14="http://schemas.microsoft.com/office/powerpoint/2010/main" val="2570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3EDA9D45-9445-4C42-8ED8-ABDF9A7E739A}" type="slidenum">
              <a:rPr lang="en-GB" altLang="en-US"/>
              <a:pPr>
                <a:defRPr/>
              </a:pPr>
              <a:t>‹#›</a:t>
            </a:fld>
            <a:endParaRPr lang="en-GB" altLang="en-US"/>
          </a:p>
        </p:txBody>
      </p:sp>
    </p:spTree>
    <p:extLst>
      <p:ext uri="{BB962C8B-B14F-4D97-AF65-F5344CB8AC3E}">
        <p14:creationId xmlns:p14="http://schemas.microsoft.com/office/powerpoint/2010/main" val="236959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8175"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3813" y="1768475"/>
            <a:ext cx="4449762" cy="4968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C0562DBB-DFA7-4621-BAD1-D70D98645C2D}" type="slidenum">
              <a:rPr lang="en-GB" altLang="en-US"/>
              <a:pPr>
                <a:defRPr/>
              </a:pPr>
              <a:t>‹#›</a:t>
            </a:fld>
            <a:endParaRPr lang="en-GB" altLang="en-US"/>
          </a:p>
        </p:txBody>
      </p:sp>
    </p:spTree>
    <p:extLst>
      <p:ext uri="{BB962C8B-B14F-4D97-AF65-F5344CB8AC3E}">
        <p14:creationId xmlns:p14="http://schemas.microsoft.com/office/powerpoint/2010/main" val="361520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90243311-8AC6-4711-9C80-C6A4617F090C}" type="slidenum">
              <a:rPr lang="en-GB" altLang="en-US"/>
              <a:pPr>
                <a:defRPr/>
              </a:pPr>
              <a:t>‹#›</a:t>
            </a:fld>
            <a:endParaRPr lang="en-GB" altLang="en-US"/>
          </a:p>
        </p:txBody>
      </p:sp>
    </p:spTree>
    <p:extLst>
      <p:ext uri="{BB962C8B-B14F-4D97-AF65-F5344CB8AC3E}">
        <p14:creationId xmlns:p14="http://schemas.microsoft.com/office/powerpoint/2010/main" val="3671941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438F6509-6F01-4F7A-913A-2C1E67C26364}" type="slidenum">
              <a:rPr lang="en-GB" altLang="en-US"/>
              <a:pPr>
                <a:defRPr/>
              </a:pPr>
              <a:t>‹#›</a:t>
            </a:fld>
            <a:endParaRPr lang="en-GB" altLang="en-US"/>
          </a:p>
        </p:txBody>
      </p:sp>
    </p:spTree>
    <p:extLst>
      <p:ext uri="{BB962C8B-B14F-4D97-AF65-F5344CB8AC3E}">
        <p14:creationId xmlns:p14="http://schemas.microsoft.com/office/powerpoint/2010/main" val="303908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BE68350A-7F6B-4323-8D2D-9A3473FCA911}" type="slidenum">
              <a:rPr lang="en-GB" altLang="en-US"/>
              <a:pPr>
                <a:defRPr/>
              </a:pPr>
              <a:t>‹#›</a:t>
            </a:fld>
            <a:endParaRPr lang="en-GB" altLang="en-US"/>
          </a:p>
        </p:txBody>
      </p:sp>
    </p:spTree>
    <p:extLst>
      <p:ext uri="{BB962C8B-B14F-4D97-AF65-F5344CB8AC3E}">
        <p14:creationId xmlns:p14="http://schemas.microsoft.com/office/powerpoint/2010/main" val="2355630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F92B3637-503B-4A1C-B7EA-3F164F8F31C9}" type="slidenum">
              <a:rPr lang="en-GB" altLang="en-US"/>
              <a:pPr>
                <a:defRPr/>
              </a:pPr>
              <a:t>‹#›</a:t>
            </a:fld>
            <a:endParaRPr lang="en-GB" altLang="en-US"/>
          </a:p>
        </p:txBody>
      </p:sp>
    </p:spTree>
    <p:extLst>
      <p:ext uri="{BB962C8B-B14F-4D97-AF65-F5344CB8AC3E}">
        <p14:creationId xmlns:p14="http://schemas.microsoft.com/office/powerpoint/2010/main" val="173657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8DB07674-0096-4FBD-B7EE-79061C034065}" type="slidenum">
              <a:rPr lang="en-GB" altLang="en-US"/>
              <a:pPr>
                <a:defRPr/>
              </a:pPr>
              <a:t>‹#›</a:t>
            </a:fld>
            <a:endParaRPr lang="en-GB" altLang="en-US"/>
          </a:p>
        </p:txBody>
      </p:sp>
    </p:spTree>
    <p:extLst>
      <p:ext uri="{BB962C8B-B14F-4D97-AF65-F5344CB8AC3E}">
        <p14:creationId xmlns:p14="http://schemas.microsoft.com/office/powerpoint/2010/main" val="11526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50337"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503238" y="1768475"/>
            <a:ext cx="9050337" cy="496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3"/>
          <p:cNvSpPr>
            <a:spLocks noGrp="1" noChangeArrowheads="1"/>
          </p:cNvSpPr>
          <p:nvPr>
            <p:ph type="dt"/>
          </p:nvPr>
        </p:nvSpPr>
        <p:spPr bwMode="auto">
          <a:xfrm>
            <a:off x="503238" y="6886575"/>
            <a:ext cx="2325687"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8" name="Rectangle 4"/>
          <p:cNvSpPr>
            <a:spLocks noGrp="1" noChangeArrowheads="1"/>
          </p:cNvSpPr>
          <p:nvPr>
            <p:ph type="ftr"/>
          </p:nvPr>
        </p:nvSpPr>
        <p:spPr bwMode="auto">
          <a:xfrm>
            <a:off x="3448050" y="6886575"/>
            <a:ext cx="3173413"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endParaRPr lang="en-GB" altLang="en-US"/>
          </a:p>
        </p:txBody>
      </p:sp>
      <p:sp>
        <p:nvSpPr>
          <p:cNvPr id="1029" name="Rectangle 5"/>
          <p:cNvSpPr>
            <a:spLocks noGrp="1" noChangeArrowheads="1"/>
          </p:cNvSpPr>
          <p:nvPr>
            <p:ph type="sldNum"/>
          </p:nvPr>
        </p:nvSpPr>
        <p:spPr bwMode="auto">
          <a:xfrm>
            <a:off x="7226300" y="6886575"/>
            <a:ext cx="23256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87000"/>
              </a:lnSpc>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AC4056B2-9385-4463-B01F-B4E51457AE2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57200"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lnSpc>
          <a:spcPct val="87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87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87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87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87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1791" y="610580"/>
            <a:ext cx="9066213" cy="2332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4400" dirty="0"/>
              <a:t>New Horizons</a:t>
            </a:r>
            <a:br>
              <a:rPr lang="en-US" altLang="en-US" sz="4400" dirty="0"/>
            </a:br>
            <a:r>
              <a:rPr lang="en-US" altLang="en-US" sz="4400" dirty="0"/>
              <a:t>Pluto Energetic Particle Spectrometer Science Investigation</a:t>
            </a:r>
            <a:br>
              <a:rPr lang="en-US" altLang="en-US" sz="4400" dirty="0"/>
            </a:br>
            <a:r>
              <a:rPr lang="en-US" altLang="en-US" sz="4400" dirty="0"/>
              <a:t>(PEPSSI</a:t>
            </a:r>
            <a:r>
              <a:rPr lang="en-US" altLang="en-US" sz="4400" dirty="0" smtClean="0"/>
              <a:t>)</a:t>
            </a:r>
          </a:p>
          <a:p>
            <a:pPr algn="ctr" eaLnBrk="1">
              <a:spcAft>
                <a:spcPct val="0"/>
              </a:spcAft>
              <a:buClrTx/>
            </a:pPr>
            <a:r>
              <a:rPr lang="en-GB" altLang="en-US" sz="2800" dirty="0" smtClean="0"/>
              <a:t>Reviewed by S. Joy (primary)</a:t>
            </a:r>
          </a:p>
          <a:p>
            <a:pPr algn="ctr" eaLnBrk="1">
              <a:spcAft>
                <a:spcPct val="0"/>
              </a:spcAft>
              <a:buClrTx/>
              <a:buFontTx/>
              <a:buNone/>
            </a:pPr>
            <a:endParaRPr lang="en-US" altLang="en-US" sz="4400" dirty="0"/>
          </a:p>
        </p:txBody>
      </p:sp>
      <p:sp>
        <p:nvSpPr>
          <p:cNvPr id="3075" name="Text Box 2"/>
          <p:cNvSpPr txBox="1">
            <a:spLocks noChangeArrowheads="1"/>
          </p:cNvSpPr>
          <p:nvPr/>
        </p:nvSpPr>
        <p:spPr bwMode="auto">
          <a:xfrm>
            <a:off x="731838" y="2925763"/>
            <a:ext cx="7194550" cy="271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spcAft>
                <a:spcPct val="0"/>
              </a:spcAft>
              <a:buClrTx/>
              <a:buFontTx/>
              <a:buNone/>
            </a:pPr>
            <a:r>
              <a:rPr lang="en-US" altLang="en-US" sz="1800"/>
              <a:t>PRINCIPAL INVESTIGATOR:  Ralph McNutt, APL</a:t>
            </a:r>
          </a:p>
          <a:p>
            <a:pPr eaLnBrk="1">
              <a:spcAft>
                <a:spcPct val="0"/>
              </a:spcAft>
              <a:buClrTx/>
              <a:buFontTx/>
              <a:buNone/>
            </a:pPr>
            <a:r>
              <a:rPr lang="en-US" altLang="en-US" sz="1800"/>
              <a:t>DESCRIPTION:                        Medium Energy Particle Spectrometer</a:t>
            </a:r>
          </a:p>
          <a:p>
            <a:pPr eaLnBrk="1">
              <a:spcAft>
                <a:spcPct val="0"/>
              </a:spcAft>
              <a:buClrTx/>
              <a:buFontTx/>
              <a:buNone/>
            </a:pPr>
            <a:r>
              <a:rPr lang="en-US" altLang="en-US" sz="1800"/>
              <a:t>ENERGY RANGE:                   25-1000 keV (protons)</a:t>
            </a:r>
          </a:p>
          <a:p>
            <a:pPr eaLnBrk="1">
              <a:spcAft>
                <a:spcPct val="0"/>
              </a:spcAft>
              <a:buClrTx/>
              <a:buFontTx/>
              <a:buNone/>
            </a:pPr>
            <a:r>
              <a:rPr lang="en-US" altLang="en-US" sz="1800"/>
              <a:t>                                                 60-1000 keV (atomic ions)</a:t>
            </a:r>
          </a:p>
          <a:p>
            <a:pPr eaLnBrk="1">
              <a:spcAft>
                <a:spcPct val="0"/>
              </a:spcAft>
              <a:buClrTx/>
              <a:buFontTx/>
              <a:buNone/>
            </a:pPr>
            <a:r>
              <a:rPr lang="en-US" altLang="en-US" sz="1800"/>
              <a:t>                                                 25-500 keV (electrons)</a:t>
            </a:r>
          </a:p>
          <a:p>
            <a:pPr eaLnBrk="1">
              <a:spcAft>
                <a:spcPct val="0"/>
              </a:spcAft>
              <a:buClrTx/>
              <a:buFontTx/>
              <a:buNone/>
            </a:pPr>
            <a:r>
              <a:rPr lang="en-US" altLang="en-US" sz="1800"/>
              <a:t>FIELD OF VIEW:                     160 deg x 12 deg</a:t>
            </a:r>
          </a:p>
          <a:p>
            <a:pPr eaLnBrk="1">
              <a:spcAft>
                <a:spcPct val="0"/>
              </a:spcAft>
              <a:buClrTx/>
              <a:buFontTx/>
              <a:buNone/>
            </a:pPr>
            <a:r>
              <a:rPr lang="en-US" altLang="en-US" sz="1800"/>
              <a:t>ANGULAR RESOLUTION:      25 deg x 12 deg</a:t>
            </a:r>
          </a:p>
          <a:p>
            <a:pPr eaLnBrk="1">
              <a:spcAft>
                <a:spcPct val="0"/>
              </a:spcAft>
              <a:buClrTx/>
              <a:buFontTx/>
              <a:buNone/>
            </a:pPr>
            <a:r>
              <a:rPr lang="en-US" altLang="en-US" sz="1800"/>
              <a:t>ENERGY RESOLUTION:        0.25 keV</a:t>
            </a:r>
          </a:p>
          <a:p>
            <a:pPr eaLnBrk="1">
              <a:spcAft>
                <a:spcPct val="0"/>
              </a:spcAft>
              <a:buClrTx/>
              <a:buFontTx/>
              <a:buNone/>
            </a:pPr>
            <a:r>
              <a:rPr lang="en-US" altLang="en-US" sz="1800"/>
              <a:t>SENSOR SIZE:                       7.6 cm dia. x 2.5 cm thick</a:t>
            </a:r>
          </a:p>
          <a:p>
            <a:pPr eaLnBrk="1">
              <a:spcAft>
                <a:spcPct val="0"/>
              </a:spcAft>
              <a:buClrTx/>
              <a:buFontTx/>
              <a:buNone/>
            </a:pPr>
            <a:r>
              <a:rPr lang="en-US" altLang="en-US" sz="1800"/>
              <a:t>POWER:                                 1.4 watt</a:t>
            </a:r>
          </a:p>
          <a:p>
            <a:pPr eaLnBrk="1">
              <a:spcAft>
                <a:spcPct val="0"/>
              </a:spcAft>
              <a:buClrTx/>
              <a:buFontTx/>
              <a:buNone/>
            </a:pPr>
            <a:r>
              <a:rPr lang="en-US" altLang="en-US" sz="1800"/>
              <a:t>MASS:                                     1.5 kg</a:t>
            </a:r>
          </a:p>
        </p:txBody>
      </p:sp>
      <p:pic>
        <p:nvPicPr>
          <p:cNvPr id="30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75" y="4087813"/>
            <a:ext cx="3419475" cy="3209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637213"/>
            <a:ext cx="5297487" cy="1858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2371725" y="85725"/>
            <a:ext cx="534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pep_encounter_l4_attitude_eph</a:t>
            </a:r>
          </a:p>
        </p:txBody>
      </p:sp>
      <p:pic>
        <p:nvPicPr>
          <p:cNvPr id="17411" name="Picture 1"/>
          <p:cNvPicPr>
            <a:picLocks noChangeAspect="1"/>
          </p:cNvPicPr>
          <p:nvPr/>
        </p:nvPicPr>
        <p:blipFill>
          <a:blip r:embed="rId2">
            <a:extLst>
              <a:ext uri="{28A0092B-C50C-407E-A947-70E740481C1C}">
                <a14:useLocalDpi xmlns:a14="http://schemas.microsoft.com/office/drawing/2010/main" val="0"/>
              </a:ext>
            </a:extLst>
          </a:blip>
          <a:srcRect l="1021" t="12061" b="5675"/>
          <a:stretch>
            <a:fillRect/>
          </a:stretch>
        </p:blipFill>
        <p:spPr bwMode="auto">
          <a:xfrm>
            <a:off x="554038" y="749300"/>
            <a:ext cx="9051925"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588963" y="5267325"/>
            <a:ext cx="85709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The spacecraft position and attitude file looks reasonable for the time period near</a:t>
            </a:r>
            <a:br>
              <a:rPr lang="en-US" altLang="en-US">
                <a:solidFill>
                  <a:schemeClr val="tx1"/>
                </a:solidFill>
              </a:rPr>
            </a:br>
            <a:r>
              <a:rPr lang="en-US" altLang="en-US">
                <a:solidFill>
                  <a:schemeClr val="tx1"/>
                </a:solidFill>
              </a:rPr>
              <a:t>Pluto C/A.</a:t>
            </a:r>
          </a:p>
          <a:p>
            <a:endParaRPr lang="en-US" altLang="en-US">
              <a:solidFill>
                <a:schemeClr val="tx1"/>
              </a:solidFill>
            </a:endParaRPr>
          </a:p>
          <a:p>
            <a:r>
              <a:rPr lang="en-US" altLang="en-US">
                <a:solidFill>
                  <a:schemeClr val="tx1"/>
                </a:solidFill>
              </a:rPr>
              <a:t>Data file would be slightly easier to use with a one line header of column names. If</a:t>
            </a:r>
            <a:br>
              <a:rPr lang="en-US" altLang="en-US">
                <a:solidFill>
                  <a:schemeClr val="tx1"/>
                </a:solidFill>
              </a:rPr>
            </a:br>
            <a:r>
              <a:rPr lang="en-US" altLang="en-US">
                <a:solidFill>
                  <a:schemeClr val="tx1"/>
                </a:solidFill>
              </a:rPr>
              <a:t>added, this header would need to be described in the label.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371725" y="85725"/>
            <a:ext cx="5341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pep_encounter_l4_attitude_eph</a:t>
            </a:r>
          </a:p>
        </p:txBody>
      </p:sp>
      <p:sp>
        <p:nvSpPr>
          <p:cNvPr id="18435" name="TextBox 1"/>
          <p:cNvSpPr txBox="1">
            <a:spLocks noChangeArrowheads="1"/>
          </p:cNvSpPr>
          <p:nvPr/>
        </p:nvSpPr>
        <p:spPr bwMode="auto">
          <a:xfrm>
            <a:off x="547688" y="1025525"/>
            <a:ext cx="9520237"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chemeClr val="tx1"/>
                </a:solidFill>
              </a:rPr>
              <a:t>pep_encounter_l4_attitude_eph.csv</a:t>
            </a:r>
          </a:p>
          <a:p>
            <a:r>
              <a:rPr lang="en-US" altLang="en-US" i="1">
                <a:solidFill>
                  <a:schemeClr val="tx1"/>
                </a:solidFill>
              </a:rPr>
              <a:t>Data columns are typically reported to 10-15 decimal places. This suggests a measurement</a:t>
            </a:r>
            <a:br>
              <a:rPr lang="en-US" altLang="en-US" i="1">
                <a:solidFill>
                  <a:schemeClr val="tx1"/>
                </a:solidFill>
              </a:rPr>
            </a:br>
            <a:r>
              <a:rPr lang="en-US" altLang="en-US" i="1">
                <a:solidFill>
                  <a:schemeClr val="tx1"/>
                </a:solidFill>
              </a:rPr>
              <a:t>precision that is unrealistic for most columns. </a:t>
            </a:r>
          </a:p>
          <a:p>
            <a:endParaRPr lang="en-US" altLang="en-US" i="1">
              <a:solidFill>
                <a:schemeClr val="tx1"/>
              </a:solidFill>
            </a:endParaRPr>
          </a:p>
          <a:p>
            <a:r>
              <a:rPr lang="en-US" altLang="en-US" i="1">
                <a:solidFill>
                  <a:schemeClr val="tx1"/>
                </a:solidFill>
              </a:rPr>
              <a:t>Record 109810 is empty (no time or other fields). Please remove</a:t>
            </a:r>
          </a:p>
          <a:p>
            <a:endParaRPr lang="en-US" altLang="en-US">
              <a:solidFill>
                <a:schemeClr val="tx1"/>
              </a:solidFill>
            </a:endParaRPr>
          </a:p>
          <a:p>
            <a:r>
              <a:rPr lang="en-US" altLang="en-US" b="1">
                <a:solidFill>
                  <a:schemeClr val="tx1"/>
                </a:solidFill>
              </a:rPr>
              <a:t>pep_encounter_l4_attitude_eph.lbl</a:t>
            </a:r>
          </a:p>
          <a:p>
            <a:r>
              <a:rPr lang="en-US" altLang="en-US" i="1">
                <a:solidFill>
                  <a:schemeClr val="tx1"/>
                </a:solidFill>
              </a:rPr>
              <a:t>Column “Epoch” has DESCRIPTION = " Timing” which is incomplete. Please be explicit as</a:t>
            </a:r>
            <a:br>
              <a:rPr lang="en-US" altLang="en-US" i="1">
                <a:solidFill>
                  <a:schemeClr val="tx1"/>
                </a:solidFill>
              </a:rPr>
            </a:br>
            <a:r>
              <a:rPr lang="en-US" altLang="en-US" i="1">
                <a:solidFill>
                  <a:schemeClr val="tx1"/>
                </a:solidFill>
              </a:rPr>
              <a:t>to the meaning of the time tag (SCET/UTC), something else?</a:t>
            </a:r>
          </a:p>
          <a:p>
            <a:r>
              <a:rPr lang="en-US" altLang="en-US">
                <a:solidFill>
                  <a:schemeClr val="tx1"/>
                </a:solidFill>
              </a:rPr>
              <a:t/>
            </a:r>
            <a:br>
              <a:rPr lang="en-US" altLang="en-US">
                <a:solidFill>
                  <a:schemeClr val="tx1"/>
                </a:solidFill>
              </a:rPr>
            </a:br>
            <a:r>
              <a:rPr lang="en-US" altLang="en-US" i="1">
                <a:solidFill>
                  <a:schemeClr val="tx1"/>
                </a:solidFill>
              </a:rPr>
              <a:t>Column PSH_X has  FORMAT = "F21.18" but values of FORMAT = "F22.19"  can be </a:t>
            </a:r>
            <a:br>
              <a:rPr lang="en-US" altLang="en-US" i="1">
                <a:solidFill>
                  <a:schemeClr val="tx1"/>
                </a:solidFill>
              </a:rPr>
            </a:br>
            <a:r>
              <a:rPr lang="en-US" altLang="en-US" i="1">
                <a:solidFill>
                  <a:schemeClr val="tx1"/>
                </a:solidFill>
              </a:rPr>
              <a:t>found in the data file. Note for columns PSH_Y ,Z  have FORMAT = "F22.19".</a:t>
            </a:r>
          </a:p>
          <a:p>
            <a:endParaRPr lang="en-US" altLang="en-US" i="1">
              <a:solidFill>
                <a:schemeClr val="tx1"/>
              </a:solidFill>
            </a:endParaRPr>
          </a:p>
          <a:p>
            <a:r>
              <a:rPr lang="en-US" altLang="en-US" i="1">
                <a:solidFill>
                  <a:schemeClr val="tx1"/>
                </a:solidFill>
              </a:rPr>
              <a:t>Columns PSH_X,Y,Z,R have UNIT = "Rp"  and DESCRIPTION = " PSH_x “</a:t>
            </a:r>
            <a:br>
              <a:rPr lang="en-US" altLang="en-US" i="1">
                <a:solidFill>
                  <a:schemeClr val="tx1"/>
                </a:solidFill>
              </a:rPr>
            </a:br>
            <a:r>
              <a:rPr lang="en-US" altLang="en-US" i="1">
                <a:solidFill>
                  <a:schemeClr val="tx1"/>
                </a:solidFill>
              </a:rPr>
              <a:t>I suggest changing this to DESCRIPTION = " PSH_x in units of Rp where Rp = XXX.X km" </a:t>
            </a:r>
            <a:br>
              <a:rPr lang="en-US" altLang="en-US" i="1">
                <a:solidFill>
                  <a:schemeClr val="tx1"/>
                </a:solidFill>
              </a:rPr>
            </a:br>
            <a:r>
              <a:rPr lang="en-US" altLang="en-US" i="1">
                <a:solidFill>
                  <a:schemeClr val="tx1"/>
                </a:solidFill>
              </a:rPr>
              <a:t>to remove the ambiguity in the distance units.</a:t>
            </a:r>
          </a:p>
          <a:p>
            <a:endParaRPr lang="en-US" altLang="en-US" i="1">
              <a:solidFill>
                <a:schemeClr val="tx1"/>
              </a:solidFill>
            </a:endParaRPr>
          </a:p>
          <a:p>
            <a:r>
              <a:rPr lang="en-US" altLang="en-US" i="1">
                <a:solidFill>
                  <a:schemeClr val="tx1"/>
                </a:solidFill>
              </a:rPr>
              <a:t>Column HCI_R has UNIT = “AU"  and DESCRIPTION = "HCI R (distance to the Sun)"</a:t>
            </a:r>
            <a:br>
              <a:rPr lang="en-US" altLang="en-US" i="1">
                <a:solidFill>
                  <a:schemeClr val="tx1"/>
                </a:solidFill>
              </a:rPr>
            </a:br>
            <a:r>
              <a:rPr lang="en-US" altLang="en-US" i="1">
                <a:solidFill>
                  <a:schemeClr val="tx1"/>
                </a:solidFill>
              </a:rPr>
              <a:t>I suggest changing the description to include the definition of AU used in the conversion</a:t>
            </a:r>
            <a:br>
              <a:rPr lang="en-US" altLang="en-US" i="1">
                <a:solidFill>
                  <a:schemeClr val="tx1"/>
                </a:solidFill>
              </a:rPr>
            </a:br>
            <a:r>
              <a:rPr lang="en-US" altLang="en-US" i="1">
                <a:solidFill>
                  <a:schemeClr val="tx1"/>
                </a:solidFill>
              </a:rPr>
              <a:t>from kilometers as above.</a:t>
            </a:r>
            <a:endParaRPr lang="en-US" altLang="en-US">
              <a:solidFill>
                <a:schemeClr val="tx1"/>
              </a:solidFill>
            </a:endParaRPr>
          </a:p>
          <a:p>
            <a:endParaRPr lang="en-US"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2268538" y="85725"/>
            <a:ext cx="5548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pep_encounter_l4_doubles_5sec</a:t>
            </a:r>
          </a:p>
        </p:txBody>
      </p:sp>
      <p:sp>
        <p:nvSpPr>
          <p:cNvPr id="19459" name="TextBox 2"/>
          <p:cNvSpPr txBox="1">
            <a:spLocks noChangeArrowheads="1"/>
          </p:cNvSpPr>
          <p:nvPr/>
        </p:nvSpPr>
        <p:spPr bwMode="auto">
          <a:xfrm>
            <a:off x="542925" y="4727575"/>
            <a:ext cx="9144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The L09H (low rate box 9, averaged over look directions 0-2) values are roughly half </a:t>
            </a:r>
            <a:br>
              <a:rPr lang="en-US" altLang="en-US">
                <a:solidFill>
                  <a:schemeClr val="tx1"/>
                </a:solidFill>
              </a:rPr>
            </a:br>
            <a:r>
              <a:rPr lang="en-US" altLang="en-US">
                <a:solidFill>
                  <a:schemeClr val="tx1"/>
                </a:solidFill>
              </a:rPr>
              <a:t>of the L11H values, probably just geometry. L09h and L11H are highly correlated during</a:t>
            </a:r>
            <a:br>
              <a:rPr lang="en-US" altLang="en-US">
                <a:solidFill>
                  <a:schemeClr val="tx1"/>
                </a:solidFill>
              </a:rPr>
            </a:br>
            <a:r>
              <a:rPr lang="en-US" altLang="en-US">
                <a:solidFill>
                  <a:schemeClr val="tx1"/>
                </a:solidFill>
              </a:rPr>
              <a:t>the Pluto flyby, less so otherwise.</a:t>
            </a:r>
          </a:p>
          <a:p>
            <a:endParaRPr lang="en-US" altLang="en-US">
              <a:solidFill>
                <a:schemeClr val="tx1"/>
              </a:solidFill>
            </a:endParaRPr>
          </a:p>
          <a:p>
            <a:r>
              <a:rPr lang="en-US" altLang="en-US">
                <a:solidFill>
                  <a:schemeClr val="tx1"/>
                </a:solidFill>
              </a:rPr>
              <a:t>Data file would be slightly easier to use with a one line header of column names. If</a:t>
            </a:r>
            <a:br>
              <a:rPr lang="en-US" altLang="en-US">
                <a:solidFill>
                  <a:schemeClr val="tx1"/>
                </a:solidFill>
              </a:rPr>
            </a:br>
            <a:r>
              <a:rPr lang="en-US" altLang="en-US">
                <a:solidFill>
                  <a:schemeClr val="tx1"/>
                </a:solidFill>
              </a:rPr>
              <a:t>added, this header would need to be described in the label.</a:t>
            </a:r>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t="14993" b="5051"/>
          <a:stretch>
            <a:fillRect/>
          </a:stretch>
        </p:blipFill>
        <p:spPr bwMode="auto">
          <a:xfrm>
            <a:off x="542925" y="609600"/>
            <a:ext cx="91440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4"/>
          <p:cNvSpPr txBox="1">
            <a:spLocks noChangeArrowheads="1"/>
          </p:cNvSpPr>
          <p:nvPr/>
        </p:nvSpPr>
        <p:spPr bwMode="auto">
          <a:xfrm>
            <a:off x="1514475" y="74453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L09H</a:t>
            </a:r>
            <a:br>
              <a:rPr lang="en-US" altLang="en-US">
                <a:solidFill>
                  <a:schemeClr val="tx1"/>
                </a:solidFill>
              </a:rPr>
            </a:br>
            <a:r>
              <a:rPr lang="en-US" altLang="en-US">
                <a:solidFill>
                  <a:srgbClr val="FF0000"/>
                </a:solidFill>
              </a:rPr>
              <a:t>L09Hunc</a:t>
            </a:r>
          </a:p>
        </p:txBody>
      </p:sp>
      <p:sp>
        <p:nvSpPr>
          <p:cNvPr id="19462" name="TextBox 8"/>
          <p:cNvSpPr txBox="1">
            <a:spLocks noChangeArrowheads="1"/>
          </p:cNvSpPr>
          <p:nvPr/>
        </p:nvSpPr>
        <p:spPr bwMode="auto">
          <a:xfrm>
            <a:off x="1514475" y="1685925"/>
            <a:ext cx="1090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L11H</a:t>
            </a:r>
            <a:br>
              <a:rPr lang="en-US" altLang="en-US">
                <a:solidFill>
                  <a:schemeClr val="tx1"/>
                </a:solidFill>
              </a:rPr>
            </a:br>
            <a:r>
              <a:rPr lang="en-US" altLang="en-US">
                <a:solidFill>
                  <a:srgbClr val="FF0000"/>
                </a:solidFill>
              </a:rPr>
              <a:t>L11Hunc</a:t>
            </a:r>
          </a:p>
        </p:txBody>
      </p:sp>
      <p:sp>
        <p:nvSpPr>
          <p:cNvPr id="19463" name="TextBox 9"/>
          <p:cNvSpPr txBox="1">
            <a:spLocks noChangeArrowheads="1"/>
          </p:cNvSpPr>
          <p:nvPr/>
        </p:nvSpPr>
        <p:spPr bwMode="auto">
          <a:xfrm>
            <a:off x="2547938" y="3108325"/>
            <a:ext cx="185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Sun Cone Angle</a:t>
            </a:r>
            <a:endParaRPr lang="en-US" altLang="en-US">
              <a:solidFill>
                <a:srgbClr val="FF0000"/>
              </a:solidFill>
            </a:endParaRPr>
          </a:p>
        </p:txBody>
      </p:sp>
      <p:sp>
        <p:nvSpPr>
          <p:cNvPr id="19464" name="TextBox 10"/>
          <p:cNvSpPr txBox="1">
            <a:spLocks noChangeArrowheads="1"/>
          </p:cNvSpPr>
          <p:nvPr/>
        </p:nvSpPr>
        <p:spPr bwMode="auto">
          <a:xfrm>
            <a:off x="2547938" y="3952875"/>
            <a:ext cx="1878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Sun Clock Angle</a:t>
            </a:r>
            <a:endParaRPr lang="en-US" altLang="en-US">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2">
            <a:extLst>
              <a:ext uri="{28A0092B-C50C-407E-A947-70E740481C1C}">
                <a14:useLocalDpi xmlns:a14="http://schemas.microsoft.com/office/drawing/2010/main" val="0"/>
              </a:ext>
            </a:extLst>
          </a:blip>
          <a:srcRect t="14616" b="5428"/>
          <a:stretch>
            <a:fillRect/>
          </a:stretch>
        </p:blipFill>
        <p:spPr bwMode="auto">
          <a:xfrm>
            <a:off x="722313" y="646113"/>
            <a:ext cx="91440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2268538" y="85725"/>
            <a:ext cx="5548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pep_encounter_l4_doubles_5sec</a:t>
            </a:r>
          </a:p>
        </p:txBody>
      </p:sp>
      <p:sp>
        <p:nvSpPr>
          <p:cNvPr id="20484" name="TextBox 2"/>
          <p:cNvSpPr txBox="1">
            <a:spLocks noChangeArrowheads="1"/>
          </p:cNvSpPr>
          <p:nvPr/>
        </p:nvSpPr>
        <p:spPr bwMode="auto">
          <a:xfrm>
            <a:off x="542925" y="472757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When the data are sparse, it appears as though the L09H have a quantization factor of about, but not exactly 610 keV (solid line, minor tick interval) while the L11H have double that value. This behavior is not discussed in either the label or the dataset.cat file and it should be mentioned/explained somewhere.</a:t>
            </a:r>
          </a:p>
        </p:txBody>
      </p:sp>
      <p:sp>
        <p:nvSpPr>
          <p:cNvPr id="20485" name="TextBox 4"/>
          <p:cNvSpPr txBox="1">
            <a:spLocks noChangeArrowheads="1"/>
          </p:cNvSpPr>
          <p:nvPr/>
        </p:nvSpPr>
        <p:spPr bwMode="auto">
          <a:xfrm>
            <a:off x="1514475" y="744538"/>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L09H</a:t>
            </a:r>
            <a:br>
              <a:rPr lang="en-US" altLang="en-US">
                <a:solidFill>
                  <a:schemeClr val="tx1"/>
                </a:solidFill>
              </a:rPr>
            </a:br>
            <a:r>
              <a:rPr lang="en-US" altLang="en-US">
                <a:solidFill>
                  <a:srgbClr val="FF0000"/>
                </a:solidFill>
              </a:rPr>
              <a:t>L09Hunc</a:t>
            </a:r>
          </a:p>
        </p:txBody>
      </p:sp>
      <p:sp>
        <p:nvSpPr>
          <p:cNvPr id="20486" name="TextBox 8"/>
          <p:cNvSpPr txBox="1">
            <a:spLocks noChangeArrowheads="1"/>
          </p:cNvSpPr>
          <p:nvPr/>
        </p:nvSpPr>
        <p:spPr bwMode="auto">
          <a:xfrm>
            <a:off x="1722438" y="2686050"/>
            <a:ext cx="109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L11H</a:t>
            </a:r>
            <a:br>
              <a:rPr lang="en-US" altLang="en-US">
                <a:solidFill>
                  <a:schemeClr val="tx1"/>
                </a:solidFill>
              </a:rPr>
            </a:br>
            <a:r>
              <a:rPr lang="en-US" altLang="en-US">
                <a:solidFill>
                  <a:srgbClr val="FF0000"/>
                </a:solidFill>
              </a:rPr>
              <a:t>L11Hunc</a:t>
            </a:r>
          </a:p>
        </p:txBody>
      </p:sp>
      <p:cxnSp>
        <p:nvCxnSpPr>
          <p:cNvPr id="20487" name="Straight Connector 5"/>
          <p:cNvCxnSpPr>
            <a:cxnSpLocks noChangeShapeType="1"/>
          </p:cNvCxnSpPr>
          <p:nvPr/>
        </p:nvCxnSpPr>
        <p:spPr bwMode="auto">
          <a:xfrm>
            <a:off x="1223963" y="2403475"/>
            <a:ext cx="80692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8" name="Straight Connector 11"/>
          <p:cNvCxnSpPr>
            <a:cxnSpLocks noChangeShapeType="1"/>
          </p:cNvCxnSpPr>
          <p:nvPr/>
        </p:nvCxnSpPr>
        <p:spPr bwMode="auto">
          <a:xfrm>
            <a:off x="1219200" y="4164013"/>
            <a:ext cx="80692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89" name="Straight Connector 12"/>
          <p:cNvCxnSpPr>
            <a:cxnSpLocks noChangeShapeType="1"/>
          </p:cNvCxnSpPr>
          <p:nvPr/>
        </p:nvCxnSpPr>
        <p:spPr bwMode="auto">
          <a:xfrm>
            <a:off x="1219200" y="3783013"/>
            <a:ext cx="806926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0" name="Straight Connector 13"/>
          <p:cNvCxnSpPr>
            <a:cxnSpLocks noChangeShapeType="1"/>
          </p:cNvCxnSpPr>
          <p:nvPr/>
        </p:nvCxnSpPr>
        <p:spPr bwMode="auto">
          <a:xfrm>
            <a:off x="1214438" y="2024063"/>
            <a:ext cx="8069262"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2268538" y="85725"/>
            <a:ext cx="5548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pep_encounter_l4_doubles_5sec</a:t>
            </a:r>
          </a:p>
        </p:txBody>
      </p:sp>
      <p:sp>
        <p:nvSpPr>
          <p:cNvPr id="21507" name="TextBox 1"/>
          <p:cNvSpPr txBox="1">
            <a:spLocks noChangeArrowheads="1"/>
          </p:cNvSpPr>
          <p:nvPr/>
        </p:nvSpPr>
        <p:spPr bwMode="auto">
          <a:xfrm>
            <a:off x="547688" y="1025525"/>
            <a:ext cx="95456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i="1">
                <a:solidFill>
                  <a:schemeClr val="tx1"/>
                </a:solidFill>
              </a:rPr>
              <a:t>pep_encounter_l4_doubles_5sec.csv</a:t>
            </a:r>
          </a:p>
          <a:p>
            <a:r>
              <a:rPr lang="en-US" altLang="en-US" i="1">
                <a:solidFill>
                  <a:schemeClr val="tx1"/>
                </a:solidFill>
              </a:rPr>
              <a:t>The first 2880 and last 321 records of the data file are null (,,,,) filled while the </a:t>
            </a:r>
            <a:br>
              <a:rPr lang="en-US" altLang="en-US" i="1">
                <a:solidFill>
                  <a:schemeClr val="tx1"/>
                </a:solidFill>
              </a:rPr>
            </a:br>
            <a:r>
              <a:rPr lang="en-US" altLang="en-US" i="1">
                <a:solidFill>
                  <a:schemeClr val="tx1"/>
                </a:solidFill>
              </a:rPr>
              <a:t>remainder of the records are zero filled (0,0,0,0). Was this intended? </a:t>
            </a:r>
          </a:p>
          <a:p>
            <a:endParaRPr lang="en-US" altLang="en-US" i="1">
              <a:solidFill>
                <a:schemeClr val="tx1"/>
              </a:solidFill>
            </a:endParaRPr>
          </a:p>
          <a:p>
            <a:r>
              <a:rPr lang="en-US" altLang="en-US" b="1" i="1">
                <a:solidFill>
                  <a:schemeClr val="tx1"/>
                </a:solidFill>
              </a:rPr>
              <a:t>pep_encounter_l4_doubles_5sec.lbl</a:t>
            </a:r>
          </a:p>
          <a:p>
            <a:r>
              <a:rPr lang="en-US" altLang="en-US" i="1">
                <a:solidFill>
                  <a:schemeClr val="tx1"/>
                </a:solidFill>
              </a:rPr>
              <a:t>Column “Epoch” has DESCRIPTION = " Timing” which is incomplete. Please be explicit as</a:t>
            </a:r>
            <a:br>
              <a:rPr lang="en-US" altLang="en-US" i="1">
                <a:solidFill>
                  <a:schemeClr val="tx1"/>
                </a:solidFill>
              </a:rPr>
            </a:br>
            <a:r>
              <a:rPr lang="en-US" altLang="en-US" i="1">
                <a:solidFill>
                  <a:schemeClr val="tx1"/>
                </a:solidFill>
              </a:rPr>
              <a:t>to the meaning of the time tag (SCET/UTC), something else. Where is the time tag placed, </a:t>
            </a:r>
            <a:br>
              <a:rPr lang="en-US" altLang="en-US" i="1">
                <a:solidFill>
                  <a:schemeClr val="tx1"/>
                </a:solidFill>
              </a:rPr>
            </a:br>
            <a:r>
              <a:rPr lang="en-US" altLang="en-US" i="1">
                <a:solidFill>
                  <a:schemeClr val="tx1"/>
                </a:solidFill>
              </a:rPr>
              <a:t>start/stop/center of average? </a:t>
            </a:r>
          </a:p>
          <a:p>
            <a:endParaRPr lang="en-US" altLang="en-US" i="1">
              <a:solidFill>
                <a:schemeClr val="tx1"/>
              </a:solidFill>
            </a:endParaRPr>
          </a:p>
          <a:p>
            <a:r>
              <a:rPr lang="en-US" altLang="en-US" i="1">
                <a:solidFill>
                  <a:schemeClr val="tx1"/>
                </a:solidFill>
              </a:rPr>
              <a:t>The label DECRIPTION (file) refers to 5 minute averages rather than 5 second average</a:t>
            </a:r>
            <a:br>
              <a:rPr lang="en-US" altLang="en-US" i="1">
                <a:solidFill>
                  <a:schemeClr val="tx1"/>
                </a:solidFill>
              </a:rPr>
            </a:br>
            <a:endParaRPr lang="en-US" altLang="en-US" i="1">
              <a:solidFill>
                <a:schemeClr val="tx1"/>
              </a:solidFill>
            </a:endParaRPr>
          </a:p>
          <a:p>
            <a:r>
              <a:rPr lang="en-US" altLang="en-US" i="1">
                <a:solidFill>
                  <a:schemeClr val="tx1"/>
                </a:solidFill>
              </a:rPr>
              <a:t>The label DESCRIPTION (file) does not explain the difference in the meaning of null values </a:t>
            </a:r>
            <a:br>
              <a:rPr lang="en-US" altLang="en-US" i="1">
                <a:solidFill>
                  <a:schemeClr val="tx1"/>
                </a:solidFill>
              </a:rPr>
            </a:br>
            <a:r>
              <a:rPr lang="en-US" altLang="en-US" i="1">
                <a:solidFill>
                  <a:schemeClr val="tx1"/>
                </a:solidFill>
              </a:rPr>
              <a:t>vs. zero values in the data columns.</a:t>
            </a:r>
          </a:p>
          <a:p>
            <a:endParaRPr lang="en-US" altLang="en-US" i="1">
              <a:solidFill>
                <a:schemeClr val="tx1"/>
              </a:solidFill>
            </a:endParaRPr>
          </a:p>
          <a:p>
            <a:r>
              <a:rPr lang="en-US" altLang="en-US" i="1">
                <a:solidFill>
                  <a:schemeClr val="tx1"/>
                </a:solidFill>
              </a:rPr>
              <a:t>The column description for the uncertainty columns say that the value represents the </a:t>
            </a:r>
            <a:br>
              <a:rPr lang="en-US" altLang="en-US" i="1">
                <a:solidFill>
                  <a:schemeClr val="tx1"/>
                </a:solidFill>
              </a:rPr>
            </a:br>
            <a:r>
              <a:rPr lang="en-US" altLang="en-US" i="1">
                <a:solidFill>
                  <a:schemeClr val="tx1"/>
                </a:solidFill>
              </a:rPr>
              <a:t>“statistical uncertainty” without explaining further. Either the label or the dataset.cat should</a:t>
            </a:r>
          </a:p>
          <a:p>
            <a:r>
              <a:rPr lang="en-US" altLang="en-US" i="1">
                <a:solidFill>
                  <a:schemeClr val="tx1"/>
                </a:solidFill>
              </a:rPr>
              <a:t>tell the user how this value was determined.</a:t>
            </a:r>
            <a:br>
              <a:rPr lang="en-US" altLang="en-US" i="1">
                <a:solidFill>
                  <a:schemeClr val="tx1"/>
                </a:solidFill>
              </a:rPr>
            </a:br>
            <a:endParaRPr lang="en-US" altLang="en-US" i="1">
              <a:solidFill>
                <a:schemeClr val="tx1"/>
              </a:solidFill>
            </a:endParaRPr>
          </a:p>
          <a:p>
            <a:endParaRPr lang="en-US" altLang="en-US">
              <a:solidFill>
                <a:schemeClr val="tx1"/>
              </a:solidFill>
            </a:endParaRPr>
          </a:p>
          <a:p>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p:cNvPicPr>
          <p:nvPr/>
        </p:nvPicPr>
        <p:blipFill>
          <a:blip r:embed="rId3">
            <a:extLst>
              <a:ext uri="{28A0092B-C50C-407E-A947-70E740481C1C}">
                <a14:useLocalDpi xmlns:a14="http://schemas.microsoft.com/office/drawing/2010/main" val="0"/>
              </a:ext>
            </a:extLst>
          </a:blip>
          <a:srcRect t="14838" b="5673"/>
          <a:stretch>
            <a:fillRect/>
          </a:stretch>
        </p:blipFill>
        <p:spPr bwMode="auto">
          <a:xfrm>
            <a:off x="409575" y="603250"/>
            <a:ext cx="914400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2259013" y="85725"/>
            <a:ext cx="5567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pep_encounter_l4_doubles_5min</a:t>
            </a:r>
          </a:p>
        </p:txBody>
      </p:sp>
      <p:sp>
        <p:nvSpPr>
          <p:cNvPr id="22532" name="TextBox 2"/>
          <p:cNvSpPr txBox="1">
            <a:spLocks noChangeArrowheads="1"/>
          </p:cNvSpPr>
          <p:nvPr/>
        </p:nvSpPr>
        <p:spPr bwMode="auto">
          <a:xfrm>
            <a:off x="469900" y="5792788"/>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Five minute average data (heavy black lines) look reasonable given the scatter in the </a:t>
            </a:r>
            <a:br>
              <a:rPr lang="en-US" altLang="en-US">
                <a:solidFill>
                  <a:schemeClr val="tx1"/>
                </a:solidFill>
              </a:rPr>
            </a:br>
            <a:r>
              <a:rPr lang="en-US" altLang="en-US">
                <a:solidFill>
                  <a:schemeClr val="tx1"/>
                </a:solidFill>
              </a:rPr>
              <a:t>five second average data (green dots, decimated to 1 minute samples). The apparent dropouts in the data are clearly correlated with the spacecraft attitude.</a:t>
            </a:r>
          </a:p>
          <a:p>
            <a:endParaRPr lang="en-US" altLang="en-US">
              <a:solidFill>
                <a:schemeClr val="tx1"/>
              </a:solidFill>
            </a:endParaRPr>
          </a:p>
          <a:p>
            <a:r>
              <a:rPr lang="en-US" altLang="en-US">
                <a:solidFill>
                  <a:schemeClr val="tx1"/>
                </a:solidFill>
              </a:rPr>
              <a:t>Data file would be slightly easier to use with a one line header of column names. If</a:t>
            </a:r>
            <a:br>
              <a:rPr lang="en-US" altLang="en-US">
                <a:solidFill>
                  <a:schemeClr val="tx1"/>
                </a:solidFill>
              </a:rPr>
            </a:br>
            <a:r>
              <a:rPr lang="en-US" altLang="en-US">
                <a:solidFill>
                  <a:schemeClr val="tx1"/>
                </a:solidFill>
              </a:rPr>
              <a:t>added, this header would need to be described in the label.</a:t>
            </a:r>
          </a:p>
        </p:txBody>
      </p:sp>
      <p:sp>
        <p:nvSpPr>
          <p:cNvPr id="22533" name="TextBox 4"/>
          <p:cNvSpPr txBox="1">
            <a:spLocks noChangeArrowheads="1"/>
          </p:cNvSpPr>
          <p:nvPr/>
        </p:nvSpPr>
        <p:spPr bwMode="auto">
          <a:xfrm>
            <a:off x="1514475" y="584200"/>
            <a:ext cx="4454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L09H                    </a:t>
            </a:r>
            <a:r>
              <a:rPr lang="en-US" altLang="en-US">
                <a:solidFill>
                  <a:srgbClr val="00CC00"/>
                </a:solidFill>
              </a:rPr>
              <a:t>L09H - 5sec, decimated</a:t>
            </a:r>
            <a:r>
              <a:rPr lang="en-US" altLang="en-US">
                <a:solidFill>
                  <a:schemeClr val="tx1"/>
                </a:solidFill>
              </a:rPr>
              <a:t/>
            </a:r>
            <a:br>
              <a:rPr lang="en-US" altLang="en-US">
                <a:solidFill>
                  <a:schemeClr val="tx1"/>
                </a:solidFill>
              </a:rPr>
            </a:br>
            <a:r>
              <a:rPr lang="en-US" altLang="en-US">
                <a:solidFill>
                  <a:srgbClr val="FF0000"/>
                </a:solidFill>
              </a:rPr>
              <a:t>L09Hunc</a:t>
            </a:r>
          </a:p>
        </p:txBody>
      </p:sp>
      <p:sp>
        <p:nvSpPr>
          <p:cNvPr id="22534" name="TextBox 8"/>
          <p:cNvSpPr txBox="1">
            <a:spLocks noChangeArrowheads="1"/>
          </p:cNvSpPr>
          <p:nvPr/>
        </p:nvSpPr>
        <p:spPr bwMode="auto">
          <a:xfrm>
            <a:off x="1455738" y="1825625"/>
            <a:ext cx="4484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L11H - 5min          </a:t>
            </a:r>
            <a:r>
              <a:rPr lang="en-US" altLang="en-US">
                <a:solidFill>
                  <a:srgbClr val="00CC00"/>
                </a:solidFill>
              </a:rPr>
              <a:t>L11H - 5sec, decimated</a:t>
            </a:r>
            <a:r>
              <a:rPr lang="en-US" altLang="en-US">
                <a:solidFill>
                  <a:schemeClr val="tx1"/>
                </a:solidFill>
              </a:rPr>
              <a:t/>
            </a:r>
            <a:br>
              <a:rPr lang="en-US" altLang="en-US">
                <a:solidFill>
                  <a:schemeClr val="tx1"/>
                </a:solidFill>
              </a:rPr>
            </a:br>
            <a:r>
              <a:rPr lang="en-US" altLang="en-US">
                <a:solidFill>
                  <a:srgbClr val="FF0000"/>
                </a:solidFill>
              </a:rPr>
              <a:t>L11Hunc</a:t>
            </a:r>
          </a:p>
        </p:txBody>
      </p:sp>
      <p:sp>
        <p:nvSpPr>
          <p:cNvPr id="22535" name="TextBox 15"/>
          <p:cNvSpPr txBox="1">
            <a:spLocks noChangeArrowheads="1"/>
          </p:cNvSpPr>
          <p:nvPr/>
        </p:nvSpPr>
        <p:spPr bwMode="auto">
          <a:xfrm>
            <a:off x="1025525" y="3043238"/>
            <a:ext cx="185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Sun Cone Angle</a:t>
            </a:r>
            <a:endParaRPr lang="en-US" altLang="en-US">
              <a:solidFill>
                <a:srgbClr val="FF0000"/>
              </a:solidFill>
            </a:endParaRPr>
          </a:p>
        </p:txBody>
      </p:sp>
      <p:sp>
        <p:nvSpPr>
          <p:cNvPr id="22536" name="TextBox 16"/>
          <p:cNvSpPr txBox="1">
            <a:spLocks noChangeArrowheads="1"/>
          </p:cNvSpPr>
          <p:nvPr/>
        </p:nvSpPr>
        <p:spPr bwMode="auto">
          <a:xfrm>
            <a:off x="1025525" y="4900613"/>
            <a:ext cx="1878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Sun Clock Angle</a:t>
            </a:r>
            <a:endParaRPr lang="en-US" altLang="en-US">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259013" y="85725"/>
            <a:ext cx="5567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pep_encounter_l4_doubles_5min</a:t>
            </a:r>
          </a:p>
        </p:txBody>
      </p:sp>
      <p:sp>
        <p:nvSpPr>
          <p:cNvPr id="24579" name="TextBox 1"/>
          <p:cNvSpPr txBox="1">
            <a:spLocks noChangeArrowheads="1"/>
          </p:cNvSpPr>
          <p:nvPr/>
        </p:nvSpPr>
        <p:spPr bwMode="auto">
          <a:xfrm>
            <a:off x="547688" y="1025525"/>
            <a:ext cx="94694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i="1">
                <a:solidFill>
                  <a:schemeClr val="tx1"/>
                </a:solidFill>
              </a:rPr>
              <a:t>pep_encounter_l4_doubles_5sec.csv</a:t>
            </a:r>
          </a:p>
          <a:p>
            <a:r>
              <a:rPr lang="en-US" altLang="en-US" i="1">
                <a:solidFill>
                  <a:schemeClr val="tx1"/>
                </a:solidFill>
              </a:rPr>
              <a:t>Good</a:t>
            </a:r>
          </a:p>
          <a:p>
            <a:endParaRPr lang="en-US" altLang="en-US" i="1">
              <a:solidFill>
                <a:schemeClr val="tx1"/>
              </a:solidFill>
            </a:endParaRPr>
          </a:p>
          <a:p>
            <a:r>
              <a:rPr lang="en-US" altLang="en-US" b="1" i="1">
                <a:solidFill>
                  <a:schemeClr val="tx1"/>
                </a:solidFill>
              </a:rPr>
              <a:t>pep_encounter_l4_doubles_5sec.lbl</a:t>
            </a:r>
          </a:p>
          <a:p>
            <a:r>
              <a:rPr lang="en-US" altLang="en-US" i="1">
                <a:solidFill>
                  <a:schemeClr val="tx1"/>
                </a:solidFill>
              </a:rPr>
              <a:t>Column “Epoch” has DESCRIPTION = "Timing” which is incomplete. Please be explicit as</a:t>
            </a:r>
            <a:br>
              <a:rPr lang="en-US" altLang="en-US" i="1">
                <a:solidFill>
                  <a:schemeClr val="tx1"/>
                </a:solidFill>
              </a:rPr>
            </a:br>
            <a:r>
              <a:rPr lang="en-US" altLang="en-US" i="1">
                <a:solidFill>
                  <a:schemeClr val="tx1"/>
                </a:solidFill>
              </a:rPr>
              <a:t>to the meaning of the time tag (SCET/UTC), something else. Where is the time tag placed, </a:t>
            </a:r>
            <a:br>
              <a:rPr lang="en-US" altLang="en-US" i="1">
                <a:solidFill>
                  <a:schemeClr val="tx1"/>
                </a:solidFill>
              </a:rPr>
            </a:br>
            <a:r>
              <a:rPr lang="en-US" altLang="en-US" i="1">
                <a:solidFill>
                  <a:schemeClr val="tx1"/>
                </a:solidFill>
              </a:rPr>
              <a:t>start/stop/center of average? </a:t>
            </a:r>
          </a:p>
          <a:p>
            <a:endParaRPr lang="en-US" altLang="en-US" i="1">
              <a:solidFill>
                <a:schemeClr val="tx1"/>
              </a:solidFill>
            </a:endParaRPr>
          </a:p>
          <a:p>
            <a:r>
              <a:rPr lang="en-US" altLang="en-US" i="1">
                <a:solidFill>
                  <a:schemeClr val="tx1"/>
                </a:solidFill>
              </a:rPr>
              <a:t>The column description for the uncertainty columns say that the value represents the </a:t>
            </a:r>
            <a:br>
              <a:rPr lang="en-US" altLang="en-US" i="1">
                <a:solidFill>
                  <a:schemeClr val="tx1"/>
                </a:solidFill>
              </a:rPr>
            </a:br>
            <a:r>
              <a:rPr lang="en-US" altLang="en-US" i="1">
                <a:solidFill>
                  <a:schemeClr val="tx1"/>
                </a:solidFill>
              </a:rPr>
              <a:t>“statistical uncertainty” without explaining further. Either the label or the dataset.cat should</a:t>
            </a:r>
          </a:p>
          <a:p>
            <a:r>
              <a:rPr lang="en-US" altLang="en-US" i="1">
                <a:solidFill>
                  <a:schemeClr val="tx1"/>
                </a:solidFill>
              </a:rPr>
              <a:t>tell the user how this value was determined.</a:t>
            </a:r>
            <a:br>
              <a:rPr lang="en-US" altLang="en-US" i="1">
                <a:solidFill>
                  <a:schemeClr val="tx1"/>
                </a:solidFill>
              </a:rPr>
            </a:br>
            <a:endParaRPr lang="en-US" altLang="en-US" i="1">
              <a:solidFill>
                <a:schemeClr val="tx1"/>
              </a:solidFill>
            </a:endParaRPr>
          </a:p>
          <a:p>
            <a:endParaRPr lang="en-US" altLang="en-US">
              <a:solidFill>
                <a:schemeClr val="tx1"/>
              </a:solidFill>
            </a:endParaRPr>
          </a:p>
          <a:p>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a:extLst>
              <a:ext uri="{28A0092B-C50C-407E-A947-70E740481C1C}">
                <a14:useLocalDpi xmlns:a14="http://schemas.microsoft.com/office/drawing/2010/main" val="0"/>
              </a:ext>
            </a:extLst>
          </a:blip>
          <a:srcRect t="14873" b="6027"/>
          <a:stretch>
            <a:fillRect/>
          </a:stretch>
        </p:blipFill>
        <p:spPr bwMode="auto">
          <a:xfrm>
            <a:off x="469900" y="1006475"/>
            <a:ext cx="91440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2"/>
          <p:cNvSpPr txBox="1">
            <a:spLocks noChangeArrowheads="1"/>
          </p:cNvSpPr>
          <p:nvPr/>
        </p:nvSpPr>
        <p:spPr bwMode="auto">
          <a:xfrm>
            <a:off x="2551113" y="85725"/>
            <a:ext cx="4983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pep_encounter_l4_triples_3h</a:t>
            </a:r>
          </a:p>
        </p:txBody>
      </p:sp>
      <p:sp>
        <p:nvSpPr>
          <p:cNvPr id="25604" name="TextBox 2"/>
          <p:cNvSpPr txBox="1">
            <a:spLocks noChangeArrowheads="1"/>
          </p:cNvSpPr>
          <p:nvPr/>
        </p:nvSpPr>
        <p:spPr bwMode="auto">
          <a:xfrm>
            <a:off x="469900" y="522446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solidFill>
                  <a:schemeClr val="tx1"/>
                </a:solidFill>
              </a:rPr>
              <a:t>Three hour data are a bit difficult to interpret because they have averaged out the Pluto signal and the time scale of the spacecraft turns is short compared to the averaging interval. However, there is no reason to believe that the data have any issues.</a:t>
            </a:r>
          </a:p>
          <a:p>
            <a:endParaRPr lang="en-US" altLang="en-US">
              <a:solidFill>
                <a:schemeClr val="tx1"/>
              </a:solidFill>
            </a:endParaRPr>
          </a:p>
          <a:p>
            <a:r>
              <a:rPr lang="en-US" altLang="en-US">
                <a:solidFill>
                  <a:schemeClr val="tx1"/>
                </a:solidFill>
              </a:rPr>
              <a:t>Data file would be slightly easier to use with a one line header of column names. If</a:t>
            </a:r>
            <a:br>
              <a:rPr lang="en-US" altLang="en-US">
                <a:solidFill>
                  <a:schemeClr val="tx1"/>
                </a:solidFill>
              </a:rPr>
            </a:br>
            <a:r>
              <a:rPr lang="en-US" altLang="en-US">
                <a:solidFill>
                  <a:schemeClr val="tx1"/>
                </a:solidFill>
              </a:rPr>
              <a:t>added, this header would need to be described in the label.</a:t>
            </a:r>
          </a:p>
        </p:txBody>
      </p:sp>
      <p:sp>
        <p:nvSpPr>
          <p:cNvPr id="25605" name="TextBox 4"/>
          <p:cNvSpPr txBox="1">
            <a:spLocks noChangeArrowheads="1"/>
          </p:cNvSpPr>
          <p:nvPr/>
        </p:nvSpPr>
        <p:spPr bwMode="auto">
          <a:xfrm>
            <a:off x="1216025" y="1023938"/>
            <a:ext cx="157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B01   </a:t>
            </a:r>
            <a:r>
              <a:rPr lang="en-US" altLang="en-US">
                <a:solidFill>
                  <a:srgbClr val="FF0000"/>
                </a:solidFill>
              </a:rPr>
              <a:t>B01unc</a:t>
            </a:r>
          </a:p>
        </p:txBody>
      </p:sp>
      <p:sp>
        <p:nvSpPr>
          <p:cNvPr id="25606" name="TextBox 15"/>
          <p:cNvSpPr txBox="1">
            <a:spLocks noChangeArrowheads="1"/>
          </p:cNvSpPr>
          <p:nvPr/>
        </p:nvSpPr>
        <p:spPr bwMode="auto">
          <a:xfrm>
            <a:off x="1216025" y="4154488"/>
            <a:ext cx="1876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Sun Cone Angle</a:t>
            </a:r>
            <a:br>
              <a:rPr lang="en-US" altLang="en-US">
                <a:solidFill>
                  <a:schemeClr val="tx1"/>
                </a:solidFill>
              </a:rPr>
            </a:br>
            <a:r>
              <a:rPr lang="en-US" altLang="en-US">
                <a:solidFill>
                  <a:srgbClr val="FF0000"/>
                </a:solidFill>
              </a:rPr>
              <a:t>Sun Clock Angle</a:t>
            </a:r>
          </a:p>
        </p:txBody>
      </p:sp>
      <p:sp>
        <p:nvSpPr>
          <p:cNvPr id="25607" name="TextBox 10"/>
          <p:cNvSpPr txBox="1">
            <a:spLocks noChangeArrowheads="1"/>
          </p:cNvSpPr>
          <p:nvPr/>
        </p:nvSpPr>
        <p:spPr bwMode="auto">
          <a:xfrm>
            <a:off x="1216025" y="1593850"/>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B02   </a:t>
            </a:r>
            <a:r>
              <a:rPr lang="en-US" altLang="en-US">
                <a:solidFill>
                  <a:srgbClr val="FF0000"/>
                </a:solidFill>
              </a:rPr>
              <a:t>B02unc</a:t>
            </a:r>
          </a:p>
        </p:txBody>
      </p:sp>
      <p:sp>
        <p:nvSpPr>
          <p:cNvPr id="25608" name="TextBox 11"/>
          <p:cNvSpPr txBox="1">
            <a:spLocks noChangeArrowheads="1"/>
          </p:cNvSpPr>
          <p:nvPr/>
        </p:nvSpPr>
        <p:spPr bwMode="auto">
          <a:xfrm>
            <a:off x="1216025" y="2241550"/>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B03   </a:t>
            </a:r>
            <a:r>
              <a:rPr lang="en-US" altLang="en-US">
                <a:solidFill>
                  <a:srgbClr val="FF0000"/>
                </a:solidFill>
              </a:rPr>
              <a:t>B03unc</a:t>
            </a:r>
          </a:p>
        </p:txBody>
      </p:sp>
      <p:sp>
        <p:nvSpPr>
          <p:cNvPr id="25609" name="TextBox 12"/>
          <p:cNvSpPr txBox="1">
            <a:spLocks noChangeArrowheads="1"/>
          </p:cNvSpPr>
          <p:nvPr/>
        </p:nvSpPr>
        <p:spPr bwMode="auto">
          <a:xfrm>
            <a:off x="1216025" y="2859088"/>
            <a:ext cx="1570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B09   </a:t>
            </a:r>
            <a:r>
              <a:rPr lang="en-US" altLang="en-US">
                <a:solidFill>
                  <a:srgbClr val="FF0000"/>
                </a:solidFill>
              </a:rPr>
              <a:t>B09unc</a:t>
            </a:r>
          </a:p>
        </p:txBody>
      </p:sp>
      <p:sp>
        <p:nvSpPr>
          <p:cNvPr id="25610" name="TextBox 13"/>
          <p:cNvSpPr txBox="1">
            <a:spLocks noChangeArrowheads="1"/>
          </p:cNvSpPr>
          <p:nvPr/>
        </p:nvSpPr>
        <p:spPr bwMode="auto">
          <a:xfrm>
            <a:off x="1216025" y="353695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B10   </a:t>
            </a:r>
            <a:r>
              <a:rPr lang="en-US" altLang="en-US">
                <a:solidFill>
                  <a:srgbClr val="FF0000"/>
                </a:solidFill>
              </a:rPr>
              <a:t>B10unc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2551113" y="85725"/>
            <a:ext cx="4983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Data: pep_encounter_l4_triples_3h</a:t>
            </a:r>
          </a:p>
          <a:p>
            <a:pPr algn="ctr"/>
            <a:endParaRPr lang="en-US" altLang="en-US" sz="2400">
              <a:solidFill>
                <a:schemeClr val="tx1"/>
              </a:solidFill>
            </a:endParaRPr>
          </a:p>
        </p:txBody>
      </p:sp>
      <p:sp>
        <p:nvSpPr>
          <p:cNvPr id="27651" name="TextBox 1"/>
          <p:cNvSpPr txBox="1">
            <a:spLocks noChangeArrowheads="1"/>
          </p:cNvSpPr>
          <p:nvPr/>
        </p:nvSpPr>
        <p:spPr bwMode="auto">
          <a:xfrm>
            <a:off x="547688" y="1025525"/>
            <a:ext cx="946943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chemeClr val="tx1"/>
                </a:solidFill>
              </a:rPr>
              <a:t>pep_encounter_l4_triples_3h</a:t>
            </a:r>
            <a:r>
              <a:rPr lang="en-US" altLang="en-US" b="1" i="1">
                <a:solidFill>
                  <a:schemeClr val="tx1"/>
                </a:solidFill>
              </a:rPr>
              <a:t>.csv</a:t>
            </a:r>
          </a:p>
          <a:p>
            <a:r>
              <a:rPr lang="en-US" altLang="en-US" i="1">
                <a:solidFill>
                  <a:schemeClr val="tx1"/>
                </a:solidFill>
              </a:rPr>
              <a:t>Good</a:t>
            </a:r>
          </a:p>
          <a:p>
            <a:endParaRPr lang="en-US" altLang="en-US" i="1">
              <a:solidFill>
                <a:schemeClr val="tx1"/>
              </a:solidFill>
            </a:endParaRPr>
          </a:p>
          <a:p>
            <a:r>
              <a:rPr lang="en-US" altLang="en-US" b="1">
                <a:solidFill>
                  <a:schemeClr val="tx1"/>
                </a:solidFill>
              </a:rPr>
              <a:t>pep_encounter_l4_triples_3h</a:t>
            </a:r>
            <a:r>
              <a:rPr lang="en-US" altLang="en-US" b="1" i="1">
                <a:solidFill>
                  <a:schemeClr val="tx1"/>
                </a:solidFill>
              </a:rPr>
              <a:t>.lbl</a:t>
            </a:r>
          </a:p>
          <a:p>
            <a:r>
              <a:rPr lang="en-US" altLang="en-US" i="1">
                <a:solidFill>
                  <a:schemeClr val="tx1"/>
                </a:solidFill>
              </a:rPr>
              <a:t>Column “Epoch” has DESCRIPTION = "Timing” which is incomplete. Please be explicit as</a:t>
            </a:r>
            <a:br>
              <a:rPr lang="en-US" altLang="en-US" i="1">
                <a:solidFill>
                  <a:schemeClr val="tx1"/>
                </a:solidFill>
              </a:rPr>
            </a:br>
            <a:r>
              <a:rPr lang="en-US" altLang="en-US" i="1">
                <a:solidFill>
                  <a:schemeClr val="tx1"/>
                </a:solidFill>
              </a:rPr>
              <a:t>to the meaning of the time tag (SCET/UTC), something else. Where is the time tag placed, </a:t>
            </a:r>
            <a:br>
              <a:rPr lang="en-US" altLang="en-US" i="1">
                <a:solidFill>
                  <a:schemeClr val="tx1"/>
                </a:solidFill>
              </a:rPr>
            </a:br>
            <a:r>
              <a:rPr lang="en-US" altLang="en-US" i="1">
                <a:solidFill>
                  <a:schemeClr val="tx1"/>
                </a:solidFill>
              </a:rPr>
              <a:t>start/stop/center of average? </a:t>
            </a:r>
          </a:p>
          <a:p>
            <a:endParaRPr lang="en-US" altLang="en-US" i="1">
              <a:solidFill>
                <a:schemeClr val="tx1"/>
              </a:solidFill>
            </a:endParaRPr>
          </a:p>
          <a:p>
            <a:r>
              <a:rPr lang="en-US" altLang="en-US" i="1">
                <a:solidFill>
                  <a:schemeClr val="tx1"/>
                </a:solidFill>
              </a:rPr>
              <a:t>The column description for the uncertainty columns say that the value represents the </a:t>
            </a:r>
            <a:br>
              <a:rPr lang="en-US" altLang="en-US" i="1">
                <a:solidFill>
                  <a:schemeClr val="tx1"/>
                </a:solidFill>
              </a:rPr>
            </a:br>
            <a:r>
              <a:rPr lang="en-US" altLang="en-US" i="1">
                <a:solidFill>
                  <a:schemeClr val="tx1"/>
                </a:solidFill>
              </a:rPr>
              <a:t>“statistical uncertainty” without explaining further. Either the label or the dataset.cat should</a:t>
            </a:r>
          </a:p>
          <a:p>
            <a:r>
              <a:rPr lang="en-US" altLang="en-US" i="1">
                <a:solidFill>
                  <a:schemeClr val="tx1"/>
                </a:solidFill>
              </a:rPr>
              <a:t>tell the user how this value was determined.</a:t>
            </a:r>
            <a:br>
              <a:rPr lang="en-US" altLang="en-US" i="1">
                <a:solidFill>
                  <a:schemeClr val="tx1"/>
                </a:solidFill>
              </a:rPr>
            </a:br>
            <a:endParaRPr lang="en-US" altLang="en-US" i="1">
              <a:solidFill>
                <a:schemeClr val="tx1"/>
              </a:solidFill>
            </a:endParaRPr>
          </a:p>
          <a:p>
            <a:endParaRPr lang="en-US" altLang="en-US">
              <a:solidFill>
                <a:schemeClr val="tx1"/>
              </a:solidFill>
            </a:endParaRPr>
          </a:p>
          <a:p>
            <a:endParaRPr lang="en-US" altLang="en-US">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510094" y="168155"/>
            <a:ext cx="9070975" cy="644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8880" rIns="0" bIns="0" anchor="ctr"/>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93000"/>
              </a:lnSpc>
              <a:spcAft>
                <a:spcPct val="0"/>
              </a:spcAft>
              <a:buClrTx/>
              <a:buFontTx/>
              <a:buNone/>
            </a:pPr>
            <a:r>
              <a:rPr lang="en-US" altLang="en-US" sz="2800"/>
              <a:t>Summary of Liens</a:t>
            </a:r>
          </a:p>
        </p:txBody>
      </p:sp>
      <p:sp>
        <p:nvSpPr>
          <p:cNvPr id="20483" name="TextBox 1"/>
          <p:cNvSpPr txBox="1">
            <a:spLocks noChangeArrowheads="1"/>
          </p:cNvSpPr>
          <p:nvPr/>
        </p:nvSpPr>
        <p:spPr bwMode="auto">
          <a:xfrm>
            <a:off x="173376" y="897377"/>
            <a:ext cx="9866804"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Tx/>
              <a:buAutoNum type="arabicParenR"/>
              <a:defRPr/>
            </a:pPr>
            <a:r>
              <a:rPr lang="en-US" altLang="en-US" dirty="0" smtClean="0">
                <a:solidFill>
                  <a:schemeClr val="tx1"/>
                </a:solidFill>
              </a:rPr>
              <a:t>Add detail to the dataset.cat file describing the data processing and the determination of </a:t>
            </a:r>
            <a:br>
              <a:rPr lang="en-US" altLang="en-US" dirty="0" smtClean="0">
                <a:solidFill>
                  <a:schemeClr val="tx1"/>
                </a:solidFill>
              </a:rPr>
            </a:br>
            <a:r>
              <a:rPr lang="en-US" altLang="en-US" dirty="0" smtClean="0">
                <a:solidFill>
                  <a:schemeClr val="tx1"/>
                </a:solidFill>
              </a:rPr>
              <a:t>the uncertainties associated with the data values</a:t>
            </a:r>
          </a:p>
          <a:p>
            <a:pPr marL="342900" indent="-342900">
              <a:buFontTx/>
              <a:buAutoNum type="arabicParenR"/>
              <a:defRPr/>
            </a:pPr>
            <a:r>
              <a:rPr lang="en-US" altLang="en-US" dirty="0" smtClean="0">
                <a:solidFill>
                  <a:schemeClr val="tx1"/>
                </a:solidFill>
              </a:rPr>
              <a:t>Correct </a:t>
            </a:r>
            <a:r>
              <a:rPr lang="en-US" altLang="en-US" dirty="0">
                <a:solidFill>
                  <a:schemeClr val="tx1"/>
                </a:solidFill>
              </a:rPr>
              <a:t>minor issues to catalog files are described on slides 5-7</a:t>
            </a:r>
          </a:p>
          <a:p>
            <a:pPr marL="342900" indent="-342900">
              <a:buFontTx/>
              <a:buAutoNum type="arabicParenR"/>
              <a:defRPr/>
            </a:pPr>
            <a:r>
              <a:rPr lang="en-US" altLang="en-US" dirty="0">
                <a:solidFill>
                  <a:schemeClr val="tx1"/>
                </a:solidFill>
              </a:rPr>
              <a:t>pep_encounter_l4_attitude_eph.csv – remove bad record at 109810 and fix issue of</a:t>
            </a:r>
            <a:br>
              <a:rPr lang="en-US" altLang="en-US" dirty="0">
                <a:solidFill>
                  <a:schemeClr val="tx1"/>
                </a:solidFill>
              </a:rPr>
            </a:br>
            <a:r>
              <a:rPr lang="en-US" altLang="en-US" dirty="0">
                <a:solidFill>
                  <a:schemeClr val="tx1"/>
                </a:solidFill>
              </a:rPr>
              <a:t>excess significant digits</a:t>
            </a:r>
          </a:p>
          <a:p>
            <a:pPr marL="342900" indent="-342900">
              <a:buFontTx/>
              <a:buAutoNum type="arabicParenR"/>
              <a:defRPr/>
            </a:pPr>
            <a:r>
              <a:rPr lang="en-US" altLang="en-US" dirty="0">
                <a:solidFill>
                  <a:schemeClr val="tx1"/>
                </a:solidFill>
              </a:rPr>
              <a:t>All data labels – fix description of the time column</a:t>
            </a:r>
          </a:p>
          <a:p>
            <a:pPr marL="342900" indent="-342900">
              <a:buFontTx/>
              <a:buAutoNum type="arabicParenR"/>
              <a:defRPr/>
            </a:pPr>
            <a:r>
              <a:rPr lang="en-US" altLang="en-US" dirty="0">
                <a:solidFill>
                  <a:schemeClr val="tx1"/>
                </a:solidFill>
              </a:rPr>
              <a:t>All PEPSSI data labels – fix description of the uncertainty columns or add a definition of </a:t>
            </a:r>
            <a:br>
              <a:rPr lang="en-US" altLang="en-US" dirty="0">
                <a:solidFill>
                  <a:schemeClr val="tx1"/>
                </a:solidFill>
              </a:rPr>
            </a:br>
            <a:r>
              <a:rPr lang="en-US" altLang="en-US" dirty="0">
                <a:solidFill>
                  <a:schemeClr val="tx1"/>
                </a:solidFill>
              </a:rPr>
              <a:t>statistical uncertainty to the file description</a:t>
            </a:r>
          </a:p>
          <a:p>
            <a:pPr marL="342900" indent="-342900">
              <a:buFontTx/>
              <a:buAutoNum type="arabicParenR"/>
              <a:defRPr/>
            </a:pPr>
            <a:r>
              <a:rPr lang="en-US" altLang="en-US" dirty="0">
                <a:solidFill>
                  <a:schemeClr val="tx1"/>
                </a:solidFill>
              </a:rPr>
              <a:t>pep_encounter_l4_attitude_eph.lbl – define </a:t>
            </a:r>
            <a:r>
              <a:rPr lang="en-US" altLang="en-US" dirty="0" err="1">
                <a:solidFill>
                  <a:schemeClr val="tx1"/>
                </a:solidFill>
              </a:rPr>
              <a:t>Rp</a:t>
            </a:r>
            <a:r>
              <a:rPr lang="en-US" altLang="en-US" dirty="0">
                <a:solidFill>
                  <a:schemeClr val="tx1"/>
                </a:solidFill>
              </a:rPr>
              <a:t> and AU in terms of km</a:t>
            </a:r>
          </a:p>
          <a:p>
            <a:pPr marL="342900" indent="-342900">
              <a:buFontTx/>
              <a:buAutoNum type="arabicParenR"/>
              <a:defRPr/>
            </a:pPr>
            <a:r>
              <a:rPr lang="en-US" altLang="en-US" dirty="0">
                <a:solidFill>
                  <a:schemeClr val="tx1"/>
                </a:solidFill>
              </a:rPr>
              <a:t>pep_encounter_l4_doubles_5sec.lbl – fix file description replacing 5 min with 5 sec and the </a:t>
            </a:r>
            <a:br>
              <a:rPr lang="en-US" altLang="en-US" dirty="0">
                <a:solidFill>
                  <a:schemeClr val="tx1"/>
                </a:solidFill>
              </a:rPr>
            </a:br>
            <a:r>
              <a:rPr lang="en-US" altLang="en-US" dirty="0">
                <a:solidFill>
                  <a:schemeClr val="tx1"/>
                </a:solidFill>
              </a:rPr>
              <a:t>difference between null and zero filled values, or make the data file uniform. Lastly, either </a:t>
            </a:r>
            <a:br>
              <a:rPr lang="en-US" altLang="en-US" dirty="0">
                <a:solidFill>
                  <a:schemeClr val="tx1"/>
                </a:solidFill>
              </a:rPr>
            </a:br>
            <a:r>
              <a:rPr lang="en-US" altLang="en-US" dirty="0">
                <a:solidFill>
                  <a:schemeClr val="tx1"/>
                </a:solidFill>
              </a:rPr>
              <a:t>describe here or in the dataset.cat  the apparent quantization in the flux data columns</a:t>
            </a:r>
            <a:r>
              <a:rPr lang="en-US" altLang="en-US" dirty="0" smtClean="0">
                <a:solidFill>
                  <a:schemeClr val="tx1"/>
                </a:solidFill>
              </a:rPr>
              <a:t>.</a:t>
            </a:r>
          </a:p>
          <a:p>
            <a:pPr>
              <a:defRPr/>
            </a:pPr>
            <a:endParaRPr lang="en-US" altLang="en-US" dirty="0">
              <a:solidFill>
                <a:schemeClr val="tx1"/>
              </a:solidFill>
            </a:endParaRPr>
          </a:p>
          <a:p>
            <a:pPr>
              <a:defRPr/>
            </a:pPr>
            <a:r>
              <a:rPr lang="en-US" altLang="en-US" b="1" dirty="0" smtClean="0">
                <a:solidFill>
                  <a:schemeClr val="tx1"/>
                </a:solidFill>
              </a:rPr>
              <a:t>Given the number of issues reported, these data probably require a delta review</a:t>
            </a:r>
          </a:p>
          <a:p>
            <a:pPr>
              <a:defRPr/>
            </a:pPr>
            <a:endParaRPr lang="en-US" altLang="en-US" b="1" dirty="0">
              <a:solidFill>
                <a:schemeClr val="tx1"/>
              </a:solidFill>
            </a:endParaRPr>
          </a:p>
          <a:p>
            <a:pPr>
              <a:defRPr/>
            </a:pPr>
            <a:r>
              <a:rPr lang="en-US" altLang="en-US" b="1" dirty="0">
                <a:solidFill>
                  <a:schemeClr val="tx1"/>
                </a:solidFill>
              </a:rPr>
              <a:t>Editorial Comments</a:t>
            </a:r>
            <a:r>
              <a:rPr lang="en-US" altLang="en-US" dirty="0">
                <a:solidFill>
                  <a:schemeClr val="tx1"/>
                </a:solidFill>
              </a:rPr>
              <a:t/>
            </a:r>
            <a:br>
              <a:rPr lang="en-US" altLang="en-US" dirty="0">
                <a:solidFill>
                  <a:schemeClr val="tx1"/>
                </a:solidFill>
              </a:rPr>
            </a:br>
            <a:r>
              <a:rPr lang="en-US" altLang="en-US" dirty="0">
                <a:solidFill>
                  <a:schemeClr val="tx1"/>
                </a:solidFill>
              </a:rPr>
              <a:t>1) I would find the data files easier to use if they contained a one line header that provided </a:t>
            </a:r>
            <a:br>
              <a:rPr lang="en-US" altLang="en-US" dirty="0">
                <a:solidFill>
                  <a:schemeClr val="tx1"/>
                </a:solidFill>
              </a:rPr>
            </a:br>
            <a:r>
              <a:rPr lang="en-US" altLang="en-US" dirty="0">
                <a:solidFill>
                  <a:schemeClr val="tx1"/>
                </a:solidFill>
              </a:rPr>
              <a:t>column names. If provided, the labels would need to be updated to correctly describe the </a:t>
            </a:r>
            <a:br>
              <a:rPr lang="en-US" altLang="en-US" dirty="0">
                <a:solidFill>
                  <a:schemeClr val="tx1"/>
                </a:solidFill>
              </a:rPr>
            </a:br>
            <a:r>
              <a:rPr lang="en-US" altLang="en-US" dirty="0">
                <a:solidFill>
                  <a:schemeClr val="tx1"/>
                </a:solidFill>
              </a:rPr>
              <a:t>modified files.</a:t>
            </a:r>
          </a:p>
          <a:p>
            <a:pPr>
              <a:defRPr/>
            </a:pPr>
            <a:r>
              <a:rPr lang="en-US" altLang="en-US" dirty="0">
                <a:solidFill>
                  <a:schemeClr val="tx1"/>
                </a:solidFill>
              </a:rPr>
              <a:t>2) In the documents directory, having the FOV picture for the remote sensing instruments is</a:t>
            </a:r>
            <a:br>
              <a:rPr lang="en-US" altLang="en-US" dirty="0">
                <a:solidFill>
                  <a:schemeClr val="tx1"/>
                </a:solidFill>
              </a:rPr>
            </a:br>
            <a:r>
              <a:rPr lang="en-US" altLang="en-US" dirty="0">
                <a:solidFill>
                  <a:schemeClr val="tx1"/>
                </a:solidFill>
              </a:rPr>
              <a:t>not particularly useful. This file could be removed. The team might consider adding the picture</a:t>
            </a:r>
            <a:br>
              <a:rPr lang="en-US" altLang="en-US" dirty="0">
                <a:solidFill>
                  <a:schemeClr val="tx1"/>
                </a:solidFill>
              </a:rPr>
            </a:br>
            <a:r>
              <a:rPr lang="en-US" altLang="en-US" dirty="0">
                <a:solidFill>
                  <a:schemeClr val="tx1"/>
                </a:solidFill>
              </a:rPr>
              <a:t>of the PEPSSI FOV that is contained in the </a:t>
            </a:r>
            <a:r>
              <a:rPr lang="en-US" altLang="en-US" dirty="0" err="1">
                <a:solidFill>
                  <a:schemeClr val="tx1"/>
                </a:solidFill>
              </a:rPr>
              <a:t>soc_icd</a:t>
            </a:r>
            <a:r>
              <a:rPr lang="en-US" altLang="en-US" dirty="0">
                <a:solidFill>
                  <a:schemeClr val="tx1"/>
                </a:solidFill>
              </a:rPr>
              <a:t> as a stand-alone image since the data</a:t>
            </a:r>
            <a:br>
              <a:rPr lang="en-US" altLang="en-US" dirty="0">
                <a:solidFill>
                  <a:schemeClr val="tx1"/>
                </a:solidFill>
              </a:rPr>
            </a:br>
            <a:r>
              <a:rPr lang="en-US" altLang="en-US" dirty="0">
                <a:solidFill>
                  <a:schemeClr val="tx1"/>
                </a:solidFill>
              </a:rPr>
              <a:t>are highly sensitive to the spacecraft orientation</a:t>
            </a:r>
            <a:r>
              <a:rPr lang="en-US" altLang="en-US" dirty="0" smtClean="0">
                <a:solidFill>
                  <a:schemeClr val="tx1"/>
                </a:solidFill>
              </a:rPr>
              <a:t>.</a:t>
            </a:r>
            <a:endParaRPr lang="en-US" altLang="en-US"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503238" y="390525"/>
            <a:ext cx="9072562" cy="1174750"/>
          </a:xfrm>
        </p:spPr>
        <p:txBody>
          <a:bodyPr/>
          <a:lstStyle/>
          <a:p>
            <a:pPr eaLnBrk="1">
              <a:lnSpc>
                <a:spcPct val="93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mtClean="0"/>
              <a:t>New Horizons PEPSSI Data Sets</a:t>
            </a:r>
          </a:p>
        </p:txBody>
      </p:sp>
      <p:sp>
        <p:nvSpPr>
          <p:cNvPr id="5123" name="Rectangle 2"/>
          <p:cNvSpPr>
            <a:spLocks noGrp="1" noChangeArrowheads="1"/>
          </p:cNvSpPr>
          <p:nvPr>
            <p:ph type="subTitle" idx="4294967295"/>
          </p:nvPr>
        </p:nvSpPr>
        <p:spPr>
          <a:xfrm>
            <a:off x="503238" y="1814513"/>
            <a:ext cx="9072562" cy="4900612"/>
          </a:xfrm>
        </p:spPr>
        <p:txBody>
          <a:bodyPr anchor="ctr"/>
          <a:lstStyle/>
          <a:p>
            <a:pPr marL="341313" indent="-325438"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Derived Data -&gt;</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smtClean="0"/>
              <a:t>NH-P-PEPSSI-5-PLASMA-V1.0</a:t>
            </a:r>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mtClean="0"/>
          </a:p>
          <a:p>
            <a:pPr marL="341313" indent="-325438" algn="ctr" eaLnBrk="1">
              <a:lnSpc>
                <a:spcPct val="93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alt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503238" y="301625"/>
            <a:ext cx="9070975" cy="1260475"/>
          </a:xfrm>
        </p:spPr>
        <p:txBody>
          <a:bodyPr/>
          <a:lstStyle/>
          <a:p>
            <a:pPr eaLnBrk="1">
              <a:lnSpc>
                <a:spcPct val="76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mtClean="0"/>
              <a:t>New Horizons PEPSSI </a:t>
            </a:r>
            <a:br>
              <a:rPr lang="en-GB" altLang="en-US" smtClean="0"/>
            </a:br>
            <a:r>
              <a:rPr lang="en-GB" altLang="en-US" smtClean="0"/>
              <a:t>Data Set Evaluation Tools</a:t>
            </a:r>
          </a:p>
        </p:txBody>
      </p:sp>
      <p:sp>
        <p:nvSpPr>
          <p:cNvPr id="7171" name="Rectangle 2"/>
          <p:cNvSpPr>
            <a:spLocks noGrp="1" noChangeArrowheads="1"/>
          </p:cNvSpPr>
          <p:nvPr>
            <p:ph type="subTitle" idx="4294967295"/>
          </p:nvPr>
        </p:nvSpPr>
        <p:spPr>
          <a:xfrm>
            <a:off x="503238" y="1581150"/>
            <a:ext cx="9070975" cy="5362575"/>
          </a:xfrm>
        </p:spPr>
        <p:txBody>
          <a:bodyPr anchor="ctr"/>
          <a:lstStyle/>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All Data Processing and Evaluation -</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     Machine: Dell Precision M4800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altLang="en-US" smtClean="0"/>
              <a:t>     Operating System: Windows 10</a:t>
            </a:r>
          </a:p>
          <a:p>
            <a:pPr marL="341313" indent="-323850" eaLnBrk="1">
              <a:lnSpc>
                <a:spcPct val="100000"/>
              </a:lnSpc>
              <a:spcAft>
                <a:spcPct val="0"/>
              </a:spcAft>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ltLang="en-US"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Documentation</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948113" y="85725"/>
            <a:ext cx="2189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Root level files</a:t>
            </a:r>
          </a:p>
        </p:txBody>
      </p:sp>
      <p:sp>
        <p:nvSpPr>
          <p:cNvPr id="11267"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1268" name="TextBox 1"/>
          <p:cNvSpPr txBox="1">
            <a:spLocks noChangeArrowheads="1"/>
          </p:cNvSpPr>
          <p:nvPr/>
        </p:nvSpPr>
        <p:spPr bwMode="auto">
          <a:xfrm>
            <a:off x="719138" y="1044575"/>
            <a:ext cx="88026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a:solidFill>
                  <a:schemeClr val="tx1"/>
                </a:solidFill>
              </a:rPr>
              <a:t>AAREADME</a:t>
            </a:r>
            <a:r>
              <a:rPr lang="en-US" altLang="en-US">
                <a:solidFill>
                  <a:schemeClr val="tx1"/>
                </a:solidFill>
              </a:rPr>
              <a:t/>
            </a:r>
            <a:br>
              <a:rPr lang="en-US" altLang="en-US">
                <a:solidFill>
                  <a:schemeClr val="tx1"/>
                </a:solidFill>
              </a:rPr>
            </a:br>
            <a:r>
              <a:rPr lang="en-US" altLang="en-US">
                <a:solidFill>
                  <a:schemeClr val="tx1"/>
                </a:solidFill>
              </a:rPr>
              <a:t>line 31: “New Horizons Pluto Encounter plasma and particles science theme team”</a:t>
            </a:r>
            <a:br>
              <a:rPr lang="en-US" altLang="en-US">
                <a:solidFill>
                  <a:schemeClr val="tx1"/>
                </a:solidFill>
              </a:rPr>
            </a:br>
            <a:r>
              <a:rPr lang="en-US" altLang="en-US">
                <a:solidFill>
                  <a:schemeClr val="tx1"/>
                </a:solidFill>
              </a:rPr>
              <a:t>line 43: “data products for the Plasma and Particles Science Theme Team.”</a:t>
            </a:r>
            <a:br>
              <a:rPr lang="en-US" altLang="en-US">
                <a:solidFill>
                  <a:schemeClr val="tx1"/>
                </a:solidFill>
              </a:rPr>
            </a:br>
            <a:r>
              <a:rPr lang="en-US" altLang="en-US" i="1">
                <a:solidFill>
                  <a:schemeClr val="tx1"/>
                </a:solidFill>
              </a:rPr>
              <a:t>Inconsistent capitalization. Is this a formal name (caps) or an informal grouping (lc)? </a:t>
            </a:r>
            <a:br>
              <a:rPr lang="en-US" altLang="en-US" i="1">
                <a:solidFill>
                  <a:schemeClr val="tx1"/>
                </a:solidFill>
              </a:rPr>
            </a:br>
            <a:r>
              <a:rPr lang="en-US" altLang="en-US" i="1">
                <a:solidFill>
                  <a:schemeClr val="tx1"/>
                </a:solidFill>
              </a:rPr>
              <a:t>If informal, I suggest dropping the word “theme”.</a:t>
            </a:r>
            <a:br>
              <a:rPr lang="en-US" altLang="en-US" i="1">
                <a:solidFill>
                  <a:schemeClr val="tx1"/>
                </a:solidFill>
              </a:rPr>
            </a:br>
            <a:r>
              <a:rPr lang="en-US" altLang="en-US" i="1">
                <a:solidFill>
                  <a:schemeClr val="tx1"/>
                </a:solidFill>
              </a:rPr>
              <a:t/>
            </a:r>
            <a:br>
              <a:rPr lang="en-US" altLang="en-US" i="1">
                <a:solidFill>
                  <a:schemeClr val="tx1"/>
                </a:solidFill>
              </a:rPr>
            </a:br>
            <a:r>
              <a:rPr lang="en-US" altLang="en-US" b="1">
                <a:solidFill>
                  <a:schemeClr val="tx1"/>
                </a:solidFill>
              </a:rPr>
              <a:t>VOLDESC</a:t>
            </a:r>
            <a:r>
              <a:rPr lang="en-US" altLang="en-US" i="1">
                <a:solidFill>
                  <a:schemeClr val="tx1"/>
                </a:solidFill>
              </a:rPr>
              <a:t/>
            </a:r>
            <a:br>
              <a:rPr lang="en-US" altLang="en-US" i="1">
                <a:solidFill>
                  <a:schemeClr val="tx1"/>
                </a:solidFill>
              </a:rPr>
            </a:br>
            <a:r>
              <a:rPr lang="en-US" altLang="en-US" i="1">
                <a:solidFill>
                  <a:schemeClr val="tx1"/>
                </a:solidFill>
              </a:rPr>
              <a:t>No issues found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4102100" y="85725"/>
            <a:ext cx="188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Catalog files</a:t>
            </a:r>
          </a:p>
        </p:txBody>
      </p:sp>
      <p:sp>
        <p:nvSpPr>
          <p:cNvPr id="12291"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2292" name="TextBox 1"/>
          <p:cNvSpPr txBox="1">
            <a:spLocks noChangeArrowheads="1"/>
          </p:cNvSpPr>
          <p:nvPr/>
        </p:nvSpPr>
        <p:spPr bwMode="auto">
          <a:xfrm>
            <a:off x="719138" y="835025"/>
            <a:ext cx="9144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solidFill>
                  <a:schemeClr val="tx1"/>
                </a:solidFill>
              </a:rPr>
              <a:t>CATINFO.TXT</a:t>
            </a:r>
            <a:r>
              <a:rPr lang="en-US" altLang="en-US" b="1" i="1">
                <a:solidFill>
                  <a:schemeClr val="tx1"/>
                </a:solidFill>
              </a:rPr>
              <a:t> – no changes required</a:t>
            </a:r>
          </a:p>
          <a:p>
            <a:r>
              <a:rPr lang="en-US" altLang="en-US" b="1" i="1">
                <a:solidFill>
                  <a:schemeClr val="tx1"/>
                </a:solidFill>
              </a:rPr>
              <a:t>All multi-volume catalog files except appear to be latest versions (nh, nhsc, pepssi)</a:t>
            </a:r>
          </a:p>
          <a:p>
            <a:r>
              <a:rPr lang="en-US" altLang="en-US" b="1">
                <a:solidFill>
                  <a:schemeClr val="tx1"/>
                </a:solidFill>
              </a:rPr>
              <a:t/>
            </a:r>
            <a:br>
              <a:rPr lang="en-US" altLang="en-US" b="1">
                <a:solidFill>
                  <a:schemeClr val="tx1"/>
                </a:solidFill>
              </a:rPr>
            </a:br>
            <a:r>
              <a:rPr lang="en-US" altLang="en-US" b="1">
                <a:solidFill>
                  <a:schemeClr val="tx1"/>
                </a:solidFill>
              </a:rPr>
              <a:t>DATASET.CAT</a:t>
            </a:r>
          </a:p>
          <a:p>
            <a:r>
              <a:rPr lang="en-US" altLang="en-US" b="1" i="1">
                <a:solidFill>
                  <a:schemeClr val="tx1"/>
                </a:solidFill>
              </a:rPr>
              <a:t>Since there is no document describing how the L5 data are derived from the L3 data, and this information has not been added to the soc_icd, I’d suggest adding a lot more detail to this file. In particular, the coordinate system/frames used in the “attitude” data file need to be defined.</a:t>
            </a:r>
          </a:p>
          <a:p>
            <a:r>
              <a:rPr lang="en-US" altLang="en-US" b="1" i="1">
                <a:solidFill>
                  <a:schemeClr val="tx1"/>
                </a:solidFill>
              </a:rPr>
              <a:t/>
            </a:r>
            <a:br>
              <a:rPr lang="en-US" altLang="en-US" b="1" i="1">
                <a:solidFill>
                  <a:schemeClr val="tx1"/>
                </a:solidFill>
              </a:rPr>
            </a:br>
            <a:r>
              <a:rPr lang="en-US" altLang="en-US" b="1">
                <a:solidFill>
                  <a:schemeClr val="tx1"/>
                </a:solidFill>
              </a:rPr>
              <a:t/>
            </a:r>
            <a:br>
              <a:rPr lang="en-US" altLang="en-US" b="1">
                <a:solidFill>
                  <a:schemeClr val="tx1"/>
                </a:solidFill>
              </a:rPr>
            </a:br>
            <a:r>
              <a:rPr lang="en-US" altLang="en-US" b="1">
                <a:solidFill>
                  <a:schemeClr val="tx1"/>
                </a:solidFill>
              </a:rPr>
              <a:t>Lines 85-94:</a:t>
            </a:r>
            <a:br>
              <a:rPr lang="en-US" altLang="en-US" b="1">
                <a:solidFill>
                  <a:schemeClr val="tx1"/>
                </a:solidFill>
              </a:rPr>
            </a:br>
            <a:r>
              <a:rPr lang="en-US" altLang="en-US" b="1">
                <a:solidFill>
                  <a:schemeClr val="tx1"/>
                </a:solidFill>
              </a:rPr>
              <a:t>      PEPSSI S1 Pluto Cone Angle     </a:t>
            </a:r>
            <a:r>
              <a:rPr lang="en-US" altLang="en-US" b="1" i="1">
                <a:solidFill>
                  <a:schemeClr val="tx1"/>
                </a:solidFill>
              </a:rPr>
              <a:t>Please list columns in the order that they                   </a:t>
            </a:r>
          </a:p>
          <a:p>
            <a:r>
              <a:rPr lang="en-US" altLang="en-US" b="1">
                <a:solidFill>
                  <a:schemeClr val="tx1"/>
                </a:solidFill>
              </a:rPr>
              <a:t>      PEPSSI S1 Pluto Clock Angle    </a:t>
            </a:r>
            <a:r>
              <a:rPr lang="en-US" altLang="en-US" b="1" i="1">
                <a:solidFill>
                  <a:schemeClr val="tx1"/>
                </a:solidFill>
              </a:rPr>
              <a:t>appear in the data file</a:t>
            </a:r>
          </a:p>
          <a:p>
            <a:r>
              <a:rPr lang="en-US" altLang="en-US" b="1">
                <a:solidFill>
                  <a:schemeClr val="tx1"/>
                </a:solidFill>
              </a:rPr>
              <a:t>      PEPSSI S1 Sun </a:t>
            </a:r>
            <a:r>
              <a:rPr lang="en-US" altLang="en-US" b="1">
                <a:solidFill>
                  <a:srgbClr val="FF0000"/>
                </a:solidFill>
              </a:rPr>
              <a:t>Clock</a:t>
            </a:r>
            <a:r>
              <a:rPr lang="en-US" altLang="en-US" b="1">
                <a:solidFill>
                  <a:schemeClr val="tx1"/>
                </a:solidFill>
              </a:rPr>
              <a:t> Angle     </a:t>
            </a:r>
            <a:r>
              <a:rPr lang="en-US" altLang="en-US" b="1" i="1">
                <a:solidFill>
                  <a:schemeClr val="tx1"/>
                </a:solidFill>
              </a:rPr>
              <a:t>(Cone?)</a:t>
            </a:r>
            <a:r>
              <a:rPr lang="en-US" altLang="en-US" b="1">
                <a:solidFill>
                  <a:schemeClr val="tx1"/>
                </a:solidFill>
              </a:rPr>
              <a:t>                                          </a:t>
            </a:r>
          </a:p>
          <a:p>
            <a:r>
              <a:rPr lang="en-US" altLang="en-US" b="1">
                <a:solidFill>
                  <a:schemeClr val="tx1"/>
                </a:solidFill>
              </a:rPr>
              <a:t>      PEPSSI S1 Sun Clock Angle                                               </a:t>
            </a:r>
          </a:p>
          <a:p>
            <a:r>
              <a:rPr lang="en-US" altLang="en-US" b="1">
                <a:solidFill>
                  <a:schemeClr val="tx1"/>
                </a:solidFill>
              </a:rPr>
              <a:t>      PSH X                                                                   </a:t>
            </a:r>
          </a:p>
          <a:p>
            <a:r>
              <a:rPr lang="en-US" altLang="en-US" b="1">
                <a:solidFill>
                  <a:schemeClr val="tx1"/>
                </a:solidFill>
              </a:rPr>
              <a:t>      PSH Y                                 </a:t>
            </a:r>
            <a:r>
              <a:rPr lang="en-US" altLang="en-US" b="1" i="1">
                <a:solidFill>
                  <a:schemeClr val="tx1"/>
                </a:solidFill>
              </a:rPr>
              <a:t>Define PSH acronym and frame somewhere in text                            </a:t>
            </a:r>
          </a:p>
          <a:p>
            <a:r>
              <a:rPr lang="en-US" altLang="en-US" b="1">
                <a:solidFill>
                  <a:schemeClr val="tx1"/>
                </a:solidFill>
              </a:rPr>
              <a:t>      PSH Z                                                                   </a:t>
            </a:r>
          </a:p>
          <a:p>
            <a:r>
              <a:rPr lang="en-US" altLang="en-US" b="1">
                <a:solidFill>
                  <a:schemeClr val="tx1"/>
                </a:solidFill>
              </a:rPr>
              <a:t>      PSH R                                                                   </a:t>
            </a:r>
          </a:p>
          <a:p>
            <a:r>
              <a:rPr lang="en-US" altLang="en-US" b="1">
                <a:solidFill>
                  <a:schemeClr val="tx1"/>
                </a:solidFill>
              </a:rPr>
              <a:t>      SC-Sun-Pluto Line                                                       </a:t>
            </a:r>
          </a:p>
          <a:p>
            <a:r>
              <a:rPr lang="en-US" altLang="en-US" b="1">
                <a:solidFill>
                  <a:schemeClr val="tx1"/>
                </a:solidFill>
              </a:rPr>
              <a:t>      HCI R (distance to the Sun) </a:t>
            </a:r>
          </a:p>
          <a:p>
            <a:endParaRPr lang="en-US" altLang="en-US" b="1">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811463" y="85725"/>
            <a:ext cx="4462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Catalog files – dataset.cat con’t</a:t>
            </a:r>
          </a:p>
        </p:txBody>
      </p:sp>
      <p:sp>
        <p:nvSpPr>
          <p:cNvPr id="13315"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3316" name="TextBox 1"/>
          <p:cNvSpPr txBox="1">
            <a:spLocks noChangeArrowheads="1"/>
          </p:cNvSpPr>
          <p:nvPr/>
        </p:nvSpPr>
        <p:spPr bwMode="auto">
          <a:xfrm>
            <a:off x="719138" y="835025"/>
            <a:ext cx="9144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solidFill>
                  <a:schemeClr val="tx1"/>
                </a:solidFill>
              </a:rPr>
              <a:t>DATASET.CAT</a:t>
            </a:r>
            <a:br>
              <a:rPr lang="en-US" altLang="en-US" b="1">
                <a:solidFill>
                  <a:schemeClr val="tx1"/>
                </a:solidFill>
              </a:rPr>
            </a:br>
            <a:r>
              <a:rPr lang="en-US" altLang="en-US" b="1">
                <a:solidFill>
                  <a:schemeClr val="tx1"/>
                </a:solidFill>
              </a:rPr>
              <a:t>Lines 145-146</a:t>
            </a:r>
            <a:br>
              <a:rPr lang="en-US" altLang="en-US" b="1">
                <a:solidFill>
                  <a:schemeClr val="tx1"/>
                </a:solidFill>
              </a:rPr>
            </a:br>
            <a:r>
              <a:rPr lang="en-US" altLang="en-US" b="1">
                <a:solidFill>
                  <a:schemeClr val="tx1"/>
                </a:solidFill>
              </a:rPr>
              <a:t>     This data set contains higher level products derived from data taken by </a:t>
            </a:r>
          </a:p>
          <a:p>
            <a:r>
              <a:rPr lang="en-US" altLang="en-US" b="1">
                <a:solidFill>
                  <a:schemeClr val="tx1"/>
                </a:solidFill>
              </a:rPr>
              <a:t>      the PEPSSI instrument, and more details about how PEPSSI data is</a:t>
            </a:r>
          </a:p>
          <a:p>
            <a:r>
              <a:rPr lang="en-US" altLang="en-US" b="1" i="1">
                <a:solidFill>
                  <a:schemeClr val="tx1"/>
                </a:solidFill>
              </a:rPr>
              <a:t>Replace with</a:t>
            </a:r>
          </a:p>
          <a:p>
            <a:r>
              <a:rPr lang="en-US" altLang="en-US" b="1" i="1">
                <a:solidFill>
                  <a:schemeClr val="tx1"/>
                </a:solidFill>
              </a:rPr>
              <a:t>       This data set contains higher level products derived from data taken by </a:t>
            </a:r>
          </a:p>
          <a:p>
            <a:r>
              <a:rPr lang="en-US" altLang="en-US" b="1" i="1">
                <a:solidFill>
                  <a:schemeClr val="tx1"/>
                </a:solidFill>
              </a:rPr>
              <a:t>       the PEPSSI instrument. Details about how PEPSSI data are  </a:t>
            </a:r>
            <a:r>
              <a:rPr lang="en-US" altLang="en-US" i="1">
                <a:solidFill>
                  <a:schemeClr val="tx1"/>
                </a:solidFill>
              </a:rPr>
              <a:t/>
            </a:r>
            <a:br>
              <a:rPr lang="en-US" altLang="en-US" i="1">
                <a:solidFill>
                  <a:schemeClr val="tx1"/>
                </a:solidFill>
              </a:rPr>
            </a:br>
            <a:endParaRPr lang="en-US" altLang="en-US" i="1">
              <a:solidFill>
                <a:schemeClr val="tx1"/>
              </a:solidFill>
            </a:endParaRPr>
          </a:p>
          <a:p>
            <a:endParaRPr lang="en-US" altLang="en-US" i="1">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932238" y="85725"/>
            <a:ext cx="2220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2400">
                <a:solidFill>
                  <a:schemeClr val="tx1"/>
                </a:solidFill>
              </a:rPr>
              <a:t>Document files</a:t>
            </a:r>
          </a:p>
        </p:txBody>
      </p:sp>
      <p:sp>
        <p:nvSpPr>
          <p:cNvPr id="14339" name="TextBox 1"/>
          <p:cNvSpPr txBox="1">
            <a:spLocks noChangeArrowheads="1"/>
          </p:cNvSpPr>
          <p:nvPr/>
        </p:nvSpPr>
        <p:spPr bwMode="auto">
          <a:xfrm>
            <a:off x="466725" y="774700"/>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solidFill>
                <a:schemeClr val="tx1"/>
              </a:solidFill>
            </a:endParaRPr>
          </a:p>
          <a:p>
            <a:endParaRPr lang="en-US" altLang="en-US">
              <a:solidFill>
                <a:schemeClr val="tx1"/>
              </a:solidFill>
            </a:endParaRPr>
          </a:p>
          <a:p>
            <a:endParaRPr lang="en-US" altLang="en-US">
              <a:solidFill>
                <a:schemeClr val="tx1"/>
              </a:solidFill>
            </a:endParaRPr>
          </a:p>
          <a:p>
            <a:endParaRPr lang="en-US" altLang="en-US">
              <a:solidFill>
                <a:schemeClr val="tx1"/>
              </a:solidFill>
            </a:endParaRPr>
          </a:p>
        </p:txBody>
      </p:sp>
      <p:sp>
        <p:nvSpPr>
          <p:cNvPr id="14340" name="TextBox 1"/>
          <p:cNvSpPr txBox="1">
            <a:spLocks noChangeArrowheads="1"/>
          </p:cNvSpPr>
          <p:nvPr/>
        </p:nvSpPr>
        <p:spPr bwMode="auto">
          <a:xfrm>
            <a:off x="719138" y="835025"/>
            <a:ext cx="9144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b="1">
                <a:solidFill>
                  <a:schemeClr val="tx1"/>
                </a:solidFill>
              </a:rPr>
              <a:t>DOCINFO.TXT</a:t>
            </a:r>
            <a:r>
              <a:rPr lang="en-US" altLang="en-US" b="1" i="1">
                <a:solidFill>
                  <a:schemeClr val="tx1"/>
                </a:solidFill>
              </a:rPr>
              <a:t> – no changes required</a:t>
            </a:r>
          </a:p>
          <a:p>
            <a:r>
              <a:rPr lang="en-US" altLang="en-US" b="1" i="1">
                <a:solidFill>
                  <a:schemeClr val="tx1"/>
                </a:solidFill>
              </a:rPr>
              <a:t>All PDS documents are properly formatted as PDF/A </a:t>
            </a:r>
            <a:br>
              <a:rPr lang="en-US" altLang="en-US" b="1" i="1">
                <a:solidFill>
                  <a:schemeClr val="tx1"/>
                </a:solidFill>
              </a:rPr>
            </a:br>
            <a:r>
              <a:rPr lang="en-US" altLang="en-US" b="1" i="1">
                <a:solidFill>
                  <a:schemeClr val="tx1"/>
                </a:solidFill>
              </a:rPr>
              <a:t>All document labels appear to be valid</a:t>
            </a:r>
          </a:p>
          <a:p>
            <a:r>
              <a:rPr lang="en-US" altLang="en-US" b="1" i="1">
                <a:solidFill>
                  <a:schemeClr val="tx1"/>
                </a:solidFill>
              </a:rPr>
              <a:t>FOV.png provides the FOV of the boresighted remote sensing instruments rather than the PEPSSI FOV that is included in the soc_icd. My recommendation is to either remove this file or create one that shows the PEPSSI FOV.</a:t>
            </a:r>
          </a:p>
          <a:p>
            <a:endParaRPr lang="en-US" altLang="en-US" i="1">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925763" y="2940050"/>
            <a:ext cx="4452937" cy="199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lnSpc>
                <a:spcPct val="87000"/>
              </a:lnSpc>
              <a:spcAft>
                <a:spcPts val="14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a:lnSpc>
                <a:spcPct val="87000"/>
              </a:lnSpc>
              <a:spcAft>
                <a:spcPts val="113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a:lnSpc>
                <a:spcPct val="87000"/>
              </a:lnSpc>
              <a:spcAft>
                <a:spcPts val="85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a:lnSpc>
                <a:spcPct val="87000"/>
              </a:lnSpc>
              <a:spcAft>
                <a:spcPts val="57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a:lnSpc>
                <a:spcPct val="87000"/>
              </a:lnSpc>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lnSpc>
                <a:spcPct val="87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spcAft>
                <a:spcPct val="0"/>
              </a:spcAft>
              <a:buClrTx/>
              <a:buFontTx/>
              <a:buNone/>
            </a:pPr>
            <a:r>
              <a:rPr lang="en-US" altLang="en-US" sz="7200"/>
              <a:t>Data</a:t>
            </a:r>
          </a:p>
          <a:p>
            <a:pPr algn="ctr" eaLnBrk="1">
              <a:spcAft>
                <a:spcPct val="0"/>
              </a:spcAft>
              <a:buClrTx/>
              <a:buFontTx/>
              <a:buNone/>
            </a:pPr>
            <a:r>
              <a:rPr lang="en-US" altLang="en-US" sz="7200"/>
              <a:t>Evaluation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87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40984</TotalTime>
  <Words>503</Words>
  <Application>Microsoft Office PowerPoint</Application>
  <PresentationFormat>Custom</PresentationFormat>
  <Paragraphs>158</Paragraphs>
  <Slides>19</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Office Theme</vt:lpstr>
      <vt:lpstr>PowerPoint Presentation</vt:lpstr>
      <vt:lpstr>New Horizons PEPSSI Data Sets</vt:lpstr>
      <vt:lpstr>New Horizons PEPSSI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sjoy@igpp.ucla.edu</cp:lastModifiedBy>
  <cp:revision>175</cp:revision>
  <cp:lastPrinted>1601-01-01T00:00:00Z</cp:lastPrinted>
  <dcterms:created xsi:type="dcterms:W3CDTF">1601-01-01T00:00:00Z</dcterms:created>
  <dcterms:modified xsi:type="dcterms:W3CDTF">2018-05-12T18:32:07Z</dcterms:modified>
</cp:coreProperties>
</file>