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308" r:id="rId5"/>
    <p:sldId id="313" r:id="rId6"/>
    <p:sldId id="311" r:id="rId7"/>
    <p:sldId id="312" r:id="rId8"/>
    <p:sldId id="314" r:id="rId9"/>
    <p:sldId id="315" r:id="rId10"/>
    <p:sldId id="302" r:id="rId11"/>
  </p:sldIdLst>
  <p:sldSz cx="10080625" cy="7559675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09575" indent="-200025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25475" indent="-195263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841375" indent="-2095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057275" indent="-1968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47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63" name="AutoShape 1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064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05388" cy="376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194425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496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496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496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4962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C167A3-D777-46F5-9889-3049FF9C38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A75FD4D-2577-4B6F-9360-3DD3FD5389AE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en-US" sz="1400" smtClean="0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DCA058A5-F08A-46ED-A29B-0B0C70A1CD93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2</a:t>
            </a:fld>
            <a:endParaRPr lang="en-GB" altLang="en-US" sz="1400" smtClean="0"/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C19ADCF1-589D-4404-BF71-5E4B5696FF99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</a:t>
            </a:fld>
            <a:endParaRPr lang="en-GB" altLang="en-US" sz="1400" smtClean="0"/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6113074-9704-4547-ACC0-18C5D162FFDB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4</a:t>
            </a:fld>
            <a:endParaRPr lang="en-GB" altLang="en-US" sz="1400" smtClean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86113074-9704-4547-ACC0-18C5D162FFDB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833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1926BC6A-C649-416D-A751-CC8683288F4E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1D2586B-EB89-4DC3-8182-0990D385E860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7</a:t>
            </a:fld>
            <a:endParaRPr lang="en-GB" altLang="en-US" sz="1400" smtClean="0"/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1D2586B-EB89-4DC3-8182-0990D385E860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8</a:t>
            </a:fld>
            <a:endParaRPr lang="en-GB" altLang="en-US" sz="1400" smtClean="0"/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7933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1D2586B-EB89-4DC3-8182-0990D385E860}" type="slidenum">
              <a:rPr lang="en-GB" altLang="en-US" sz="14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9</a:t>
            </a:fld>
            <a:endParaRPr lang="en-GB" altLang="en-US" sz="1400" smtClean="0"/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1371600" y="763588"/>
            <a:ext cx="5011738" cy="37655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35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/>
          </p:nvPr>
        </p:nvSpPr>
        <p:spPr>
          <a:xfrm>
            <a:off x="777875" y="4776788"/>
            <a:ext cx="6196013" cy="45180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430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DA9CB-CD90-4CFD-B4F7-9ED9AE9A35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0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FEDBE-A909-47B7-A78E-A016A224DF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03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9800" y="301625"/>
            <a:ext cx="2262188" cy="645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4162" cy="645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733B0-1E98-460E-8847-2C2B8F0F6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3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48750" cy="1239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A846-82FF-4737-AC55-9F123C0C19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310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75267-9E52-4089-9033-1DFA25BF25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B3590-EBE9-43ED-B738-6F3AC4657F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31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8175" cy="498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813" y="1768475"/>
            <a:ext cx="4448175" cy="498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75340-20C2-4410-912B-B0FEA0BCAD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06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D9000-D02B-4208-BA94-076420C8B6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74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FB96-38C8-4173-90ED-2CE10339A6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30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229C8-E2DB-4306-83DB-4DF649BCD8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6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A9E4-60AE-40F4-9C72-5A109DAE01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73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C99DD-B15A-40EF-BCC4-4141C3A6BB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64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48750" cy="123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8750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1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GB"/>
              <a:t>NH-SWAP Review S. Joy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2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82E124-FC27-4D0F-BFB9-46A5925DCB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 hangingPunct="0">
        <a:lnSpc>
          <a:spcPct val="35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09575" indent="-304800" algn="l" defTabSz="457200" rtl="0" eaLnBrk="0" fontAlgn="base" hangingPunct="0">
        <a:lnSpc>
          <a:spcPct val="35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41375" indent="-279400" algn="l" defTabSz="457200" rtl="0" eaLnBrk="0" fontAlgn="base" hangingPunct="0">
        <a:lnSpc>
          <a:spcPct val="35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73175" indent="-212725" algn="l" defTabSz="457200" rtl="0" eaLnBrk="0" fontAlgn="base" hangingPunct="0">
        <a:lnSpc>
          <a:spcPct val="35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704975" indent="-193675" algn="l" defTabSz="457200" rtl="0" eaLnBrk="0" fontAlgn="base" hangingPunct="0">
        <a:lnSpc>
          <a:spcPct val="35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36775" indent="-195263" algn="l" defTabSz="457200" rtl="0" eaLnBrk="0" fontAlgn="base" hangingPunct="0">
        <a:lnSpc>
          <a:spcPct val="35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28600" y="685800"/>
            <a:ext cx="57150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35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41375" indent="-279400">
              <a:lnSpc>
                <a:spcPct val="35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3175" indent="-212725">
              <a:lnSpc>
                <a:spcPct val="35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4975" indent="-193675">
              <a:lnSpc>
                <a:spcPct val="35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775" indent="-195263">
              <a:lnSpc>
                <a:spcPct val="35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39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11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83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55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400" b="1" dirty="0"/>
              <a:t>New Horizons</a:t>
            </a:r>
            <a:br>
              <a:rPr lang="en-GB" altLang="en-US" sz="2400" b="1" dirty="0"/>
            </a:br>
            <a:r>
              <a:rPr lang="en-GB" altLang="en-US" sz="2400" b="1" dirty="0"/>
              <a:t>Solar Wind Around Pluto </a:t>
            </a:r>
          </a:p>
          <a:p>
            <a:pPr algn="ctr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1800" b="1" dirty="0"/>
              <a:t>SWAP</a:t>
            </a:r>
          </a:p>
          <a:p>
            <a:pPr algn="ctr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1800" b="1" dirty="0"/>
              <a:t>Reviewed by S. Joy </a:t>
            </a:r>
            <a:r>
              <a:rPr lang="en-GB" altLang="en-US" sz="1800" b="1" dirty="0" smtClean="0"/>
              <a:t>(secondary)</a:t>
            </a:r>
            <a:endParaRPr lang="en-GB" altLang="en-US" sz="1800" b="1" dirty="0"/>
          </a:p>
          <a:p>
            <a:pPr algn="ctr"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61963" y="2520950"/>
            <a:ext cx="5618162" cy="370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35000"/>
              </a:lnSpc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41375" indent="-279400">
              <a:lnSpc>
                <a:spcPct val="35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73175" indent="-212725">
              <a:lnSpc>
                <a:spcPct val="35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04975" indent="-193675">
              <a:lnSpc>
                <a:spcPct val="35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775" indent="-195263">
              <a:lnSpc>
                <a:spcPct val="35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39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511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83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5575" indent="-195263" defTabSz="457200" eaLnBrk="0" fontAlgn="base" hangingPunct="0">
              <a:lnSpc>
                <a:spcPct val="3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Low Energy Plasma Instrument</a:t>
            </a:r>
            <a:br>
              <a:rPr lang="en-GB" altLang="en-US" sz="2000"/>
            </a:br>
            <a:r>
              <a:rPr lang="en-GB" altLang="en-US" sz="2000"/>
              <a:t>consisting of a Retarding Potential Analyzer (RPA), and Electrostatic Analyzer (ESA), and a deflector (DFL).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en-US" sz="2000"/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Mass:                                        3.29 kg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Power:                                      2.84 W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Energy (min,max):             30-7700 eV</a:t>
            </a:r>
            <a:endParaRPr lang="en-GB" altLang="en-US" sz="2000" baseline="33000"/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Energy Resolution:                       1 eV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Field of View:                   270</a:t>
            </a:r>
            <a:r>
              <a:rPr lang="en-GB" altLang="en-US" sz="2000" baseline="30000"/>
              <a:t>o </a:t>
            </a:r>
            <a:r>
              <a:rPr lang="en-GB" altLang="en-US" sz="2000"/>
              <a:t>x 10</a:t>
            </a:r>
            <a:r>
              <a:rPr lang="en-GB" altLang="en-US" sz="2000" baseline="30000"/>
              <a:t>o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Angular Resolution:                         N/A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Geometric Factor               1.8x10</a:t>
            </a:r>
            <a:r>
              <a:rPr lang="en-GB" altLang="en-US" sz="2000" baseline="30000"/>
              <a:t>-3</a:t>
            </a:r>
            <a:r>
              <a:rPr lang="en-GB" altLang="en-US" sz="2000"/>
              <a:t>cm</a:t>
            </a:r>
            <a:r>
              <a:rPr lang="en-GB" altLang="en-US" sz="2000" baseline="30000"/>
              <a:t>2 </a:t>
            </a:r>
            <a:r>
              <a:rPr lang="en-GB" altLang="en-US" sz="2000"/>
              <a:t>sr eV/eV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Sweep Time (128 steps)            64 s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GB" altLang="en-US" sz="2000"/>
              <a:t>Accumulation Time                 0.39 s</a:t>
            </a:r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en-US" sz="2000" baseline="30000"/>
          </a:p>
          <a:p>
            <a:pPr eaLnBrk="1">
              <a:lnSpc>
                <a:spcPct val="81000"/>
              </a:lnSpc>
              <a:spcAft>
                <a:spcPct val="0"/>
              </a:spcAft>
              <a:buFont typeface="Wingdings" panose="05000000000000000000" pitchFamily="2" charset="2"/>
              <a:buNone/>
            </a:pPr>
            <a:endParaRPr lang="en-GB" altLang="en-US" sz="2000"/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8" t="12708" r="17569" b="9000"/>
          <a:stretch>
            <a:fillRect/>
          </a:stretch>
        </p:blipFill>
        <p:spPr bwMode="auto">
          <a:xfrm>
            <a:off x="6080125" y="4233863"/>
            <a:ext cx="36576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300038"/>
            <a:ext cx="209391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Recommendations</a:t>
            </a:r>
          </a:p>
        </p:txBody>
      </p:sp>
      <p:sp>
        <p:nvSpPr>
          <p:cNvPr id="1536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7ECBC8-AACF-461B-89F0-FE0471F2BAAC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76288" y="1946275"/>
            <a:ext cx="88788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Data are in good </a:t>
            </a:r>
            <a:r>
              <a:rPr lang="en-US" altLang="en-US" dirty="0" smtClean="0">
                <a:solidFill>
                  <a:srgbClr val="000000"/>
                </a:solidFill>
              </a:rPr>
              <a:t>shape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and can be certified with liens in my opinion. The documentation issues that remain would not prevent a user from being able to use these data as they are.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endParaRPr lang="en-US" altLang="en-US" b="1" i="1" dirty="0" smtClean="0">
              <a:solidFill>
                <a:srgbClr val="000000"/>
              </a:solidFill>
            </a:endParaRPr>
          </a:p>
          <a:p>
            <a:r>
              <a:rPr lang="en-US" altLang="en-US" dirty="0" smtClean="0">
                <a:solidFill>
                  <a:srgbClr val="000000"/>
                </a:solidFill>
              </a:rPr>
              <a:t>There are a few issues in the aareadme.txt </a:t>
            </a:r>
            <a:r>
              <a:rPr lang="en-US" altLang="en-US" dirty="0" smtClean="0">
                <a:solidFill>
                  <a:srgbClr val="000000"/>
                </a:solidFill>
              </a:rPr>
              <a:t>and dataset.cat that </a:t>
            </a:r>
            <a:r>
              <a:rPr lang="en-US" altLang="en-US" dirty="0" smtClean="0">
                <a:solidFill>
                  <a:srgbClr val="000000"/>
                </a:solidFill>
              </a:rPr>
              <a:t>should be corrected.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67800" cy="1169988"/>
          </a:xfrm>
        </p:spPr>
        <p:txBody>
          <a:bodyPr/>
          <a:lstStyle/>
          <a:p>
            <a:pPr eaLnBrk="1"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NH-SWAP </a:t>
            </a:r>
            <a:br>
              <a:rPr lang="en-GB" altLang="en-US" smtClean="0"/>
            </a:br>
            <a:r>
              <a:rPr lang="en-GB" altLang="en-US" smtClean="0"/>
              <a:t>Data Set Evaluation Tools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582738"/>
            <a:ext cx="9067800" cy="5365750"/>
          </a:xfrm>
        </p:spPr>
        <p:txBody>
          <a:bodyPr anchor="ctr"/>
          <a:lstStyle/>
          <a:p>
            <a:pPr marL="209550" lvl="1" indent="0" eaLnBrk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09575" algn="l"/>
                <a:tab pos="866775" algn="l"/>
                <a:tab pos="1323975" algn="l"/>
                <a:tab pos="1781175" algn="l"/>
                <a:tab pos="2238375" algn="l"/>
                <a:tab pos="2695575" algn="l"/>
                <a:tab pos="3152775" algn="l"/>
                <a:tab pos="3609975" algn="l"/>
                <a:tab pos="4067175" algn="l"/>
                <a:tab pos="4524375" algn="l"/>
                <a:tab pos="4981575" algn="l"/>
                <a:tab pos="5438775" algn="l"/>
                <a:tab pos="5895975" algn="l"/>
                <a:tab pos="6353175" algn="l"/>
                <a:tab pos="6810375" algn="l"/>
                <a:tab pos="7267575" algn="l"/>
                <a:tab pos="7724775" algn="l"/>
                <a:tab pos="8181975" algn="l"/>
                <a:tab pos="8639175" algn="l"/>
                <a:tab pos="9096375" algn="l"/>
                <a:tab pos="9553575" algn="l"/>
              </a:tabLst>
            </a:pPr>
            <a:r>
              <a:rPr lang="en-GB" altLang="en-US" sz="3200" b="1" dirty="0" smtClean="0"/>
              <a:t>Evaluation -</a:t>
            </a:r>
          </a:p>
          <a:p>
            <a:pPr marL="209550" lvl="1" indent="0" eaLnBrk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09575" algn="l"/>
                <a:tab pos="866775" algn="l"/>
                <a:tab pos="1323975" algn="l"/>
                <a:tab pos="1781175" algn="l"/>
                <a:tab pos="2238375" algn="l"/>
                <a:tab pos="2695575" algn="l"/>
                <a:tab pos="3152775" algn="l"/>
                <a:tab pos="3609975" algn="l"/>
                <a:tab pos="4067175" algn="l"/>
                <a:tab pos="4524375" algn="l"/>
                <a:tab pos="4981575" algn="l"/>
                <a:tab pos="5438775" algn="l"/>
                <a:tab pos="5895975" algn="l"/>
                <a:tab pos="6353175" algn="l"/>
                <a:tab pos="6810375" algn="l"/>
                <a:tab pos="7267575" algn="l"/>
                <a:tab pos="7724775" algn="l"/>
                <a:tab pos="8181975" algn="l"/>
                <a:tab pos="8639175" algn="l"/>
                <a:tab pos="9096375" algn="l"/>
                <a:tab pos="9553575" algn="l"/>
              </a:tabLst>
            </a:pPr>
            <a:r>
              <a:rPr lang="en-GB" altLang="en-US" sz="3200" b="1" dirty="0" smtClean="0"/>
              <a:t>     Machine: Dell Precision M4800</a:t>
            </a:r>
          </a:p>
          <a:p>
            <a:pPr marL="209550" lvl="1" indent="0" eaLnBrk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09575" algn="l"/>
                <a:tab pos="866775" algn="l"/>
                <a:tab pos="1323975" algn="l"/>
                <a:tab pos="1781175" algn="l"/>
                <a:tab pos="2238375" algn="l"/>
                <a:tab pos="2695575" algn="l"/>
                <a:tab pos="3152775" algn="l"/>
                <a:tab pos="3609975" algn="l"/>
                <a:tab pos="4067175" algn="l"/>
                <a:tab pos="4524375" algn="l"/>
                <a:tab pos="4981575" algn="l"/>
                <a:tab pos="5438775" algn="l"/>
                <a:tab pos="5895975" algn="l"/>
                <a:tab pos="6353175" algn="l"/>
                <a:tab pos="6810375" algn="l"/>
                <a:tab pos="7267575" algn="l"/>
                <a:tab pos="7724775" algn="l"/>
                <a:tab pos="8181975" algn="l"/>
                <a:tab pos="8639175" algn="l"/>
                <a:tab pos="9096375" algn="l"/>
                <a:tab pos="9553575" algn="l"/>
              </a:tabLst>
            </a:pPr>
            <a:r>
              <a:rPr lang="en-GB" altLang="en-US" sz="3200" b="1" dirty="0" smtClean="0"/>
              <a:t>     Operating System: Windows 10</a:t>
            </a:r>
          </a:p>
          <a:p>
            <a:pPr marL="209550" lvl="1" indent="0" eaLnBrk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09575" algn="l"/>
                <a:tab pos="866775" algn="l"/>
                <a:tab pos="1323975" algn="l"/>
                <a:tab pos="1781175" algn="l"/>
                <a:tab pos="2238375" algn="l"/>
                <a:tab pos="2695575" algn="l"/>
                <a:tab pos="3152775" algn="l"/>
                <a:tab pos="3609975" algn="l"/>
                <a:tab pos="4067175" algn="l"/>
                <a:tab pos="4524375" algn="l"/>
                <a:tab pos="4981575" algn="l"/>
                <a:tab pos="5438775" algn="l"/>
                <a:tab pos="5895975" algn="l"/>
                <a:tab pos="6353175" algn="l"/>
                <a:tab pos="6810375" algn="l"/>
                <a:tab pos="7267575" algn="l"/>
                <a:tab pos="7724775" algn="l"/>
                <a:tab pos="8181975" algn="l"/>
                <a:tab pos="8639175" algn="l"/>
                <a:tab pos="9096375" algn="l"/>
                <a:tab pos="9553575" algn="l"/>
              </a:tabLst>
            </a:pPr>
            <a:endParaRPr lang="en-GB" altLang="en-US" sz="3200" b="1" i="1" dirty="0" smtClean="0"/>
          </a:p>
          <a:p>
            <a:pPr marL="209550" lvl="1" indent="0" eaLnBrk="1">
              <a:lnSpc>
                <a:spcPct val="100000"/>
              </a:lnSpc>
              <a:spcAft>
                <a:spcPct val="0"/>
              </a:spcAft>
              <a:buSzPct val="45000"/>
              <a:buFont typeface="Wingdings" panose="05000000000000000000" pitchFamily="2" charset="2"/>
              <a:buNone/>
              <a:tabLst>
                <a:tab pos="409575" algn="l"/>
                <a:tab pos="866775" algn="l"/>
                <a:tab pos="1323975" algn="l"/>
                <a:tab pos="1781175" algn="l"/>
                <a:tab pos="2238375" algn="l"/>
                <a:tab pos="2695575" algn="l"/>
                <a:tab pos="3152775" algn="l"/>
                <a:tab pos="3609975" algn="l"/>
                <a:tab pos="4067175" algn="l"/>
                <a:tab pos="4524375" algn="l"/>
                <a:tab pos="4981575" algn="l"/>
                <a:tab pos="5438775" algn="l"/>
                <a:tab pos="5895975" algn="l"/>
                <a:tab pos="6353175" algn="l"/>
                <a:tab pos="6810375" algn="l"/>
                <a:tab pos="7267575" algn="l"/>
                <a:tab pos="7724775" algn="l"/>
                <a:tab pos="8181975" algn="l"/>
                <a:tab pos="8639175" algn="l"/>
                <a:tab pos="9096375" algn="l"/>
                <a:tab pos="9553575" algn="l"/>
              </a:tabLst>
            </a:pPr>
            <a:endParaRPr lang="en-GB" altLang="en-US" sz="3200" b="1" i="1" dirty="0" smtClean="0"/>
          </a:p>
        </p:txBody>
      </p:sp>
      <p:sp>
        <p:nvSpPr>
          <p:cNvPr id="512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512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104B28-1804-4FD7-81ED-5D8C72B70904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371475" y="403225"/>
            <a:ext cx="8537915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2400" b="1" dirty="0">
                <a:solidFill>
                  <a:srgbClr val="000000"/>
                </a:solidFill>
              </a:rPr>
              <a:t>Dataset:  </a:t>
            </a:r>
            <a:r>
              <a:rPr lang="en-GB" altLang="en-US" sz="3200" b="1" dirty="0"/>
              <a:t>nh-x-swap-2-pluto-v2.0</a:t>
            </a:r>
            <a:br>
              <a:rPr lang="en-GB" altLang="en-US" sz="3200" b="1" dirty="0"/>
            </a:br>
            <a:r>
              <a:rPr lang="en-GB" altLang="en-US" sz="2000" b="1" dirty="0" smtClean="0">
                <a:solidFill>
                  <a:schemeClr val="tx1"/>
                </a:solidFill>
              </a:rPr>
              <a:t>NH-P-SWAP-5-DERIVED-SOLARWIND-V1.0</a:t>
            </a:r>
            <a:endParaRPr lang="en-GB" altLang="en-US" sz="2000" b="1" dirty="0">
              <a:solidFill>
                <a:schemeClr val="tx1"/>
              </a:solidFill>
            </a:endParaRPr>
          </a:p>
          <a:p>
            <a:pPr lvl="1" eaLnBrk="1">
              <a:buSzPct val="45000"/>
            </a:pPr>
            <a:r>
              <a:rPr lang="en-GB" altLang="en-US" sz="2400" b="1" dirty="0">
                <a:solidFill>
                  <a:schemeClr val="tx1"/>
                </a:solidFill>
              </a:rPr>
              <a:t>Volume:</a:t>
            </a:r>
          </a:p>
          <a:p>
            <a:pPr eaLnBrk="1">
              <a:buSzPct val="45000"/>
            </a:pPr>
            <a:r>
              <a:rPr lang="en-GB" altLang="en-US" sz="2400" b="1" dirty="0">
                <a:solidFill>
                  <a:schemeClr val="tx1"/>
                </a:solidFill>
              </a:rPr>
              <a:t>	</a:t>
            </a:r>
            <a:r>
              <a:rPr lang="en-GB" altLang="en-US" sz="2000" b="1" dirty="0" smtClean="0">
                <a:solidFill>
                  <a:schemeClr val="tx1"/>
                </a:solidFill>
              </a:rPr>
              <a:t>NHPEDP_0004</a:t>
            </a:r>
            <a:r>
              <a:rPr lang="en-GB" altLang="en-US" sz="3200" b="1" dirty="0">
                <a:solidFill>
                  <a:schemeClr val="tx1"/>
                </a:solidFill>
              </a:rPr>
              <a:t/>
            </a:r>
            <a:br>
              <a:rPr lang="en-GB" altLang="en-US" sz="3200" b="1" dirty="0">
                <a:solidFill>
                  <a:schemeClr val="tx1"/>
                </a:solidFill>
              </a:rPr>
            </a:br>
            <a:r>
              <a:rPr lang="en-GB" altLang="en-US" sz="2400" b="1" dirty="0" smtClean="0">
                <a:solidFill>
                  <a:srgbClr val="000000"/>
                </a:solidFill>
              </a:rPr>
              <a:t>Volume </a:t>
            </a:r>
            <a:r>
              <a:rPr lang="en-GB" altLang="en-US" sz="2400" b="1" dirty="0">
                <a:solidFill>
                  <a:srgbClr val="000000"/>
                </a:solidFill>
              </a:rPr>
              <a:t>Level Files</a:t>
            </a:r>
          </a:p>
          <a:p>
            <a:pPr lvl="1" eaLnBrk="1">
              <a:buSzPct val="45000"/>
            </a:pPr>
            <a:r>
              <a:rPr lang="en-GB" altLang="en-US" sz="3200" b="1" dirty="0">
                <a:solidFill>
                  <a:srgbClr val="000000"/>
                </a:solidFill>
              </a:rPr>
              <a:t>		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AAREADME</a:t>
            </a:r>
          </a:p>
          <a:p>
            <a:pPr lvl="3" eaLnBrk="1">
              <a:buSzPct val="45000"/>
            </a:pPr>
            <a:r>
              <a:rPr lang="en-GB" altLang="en-US" sz="2000" b="1" dirty="0">
                <a:solidFill>
                  <a:srgbClr val="000000"/>
                </a:solidFill>
              </a:rPr>
              <a:t>			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a single table of derived”   </a:t>
            </a:r>
            <a: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“two tables of derived”</a:t>
            </a:r>
            <a:b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		“spacecraft position and speed”  “spacecraft position”</a:t>
            </a:r>
          </a:p>
          <a:p>
            <a:pPr lvl="5" eaLnBrk="1">
              <a:buSzPct val="45000"/>
            </a:pPr>
            <a:endParaRPr lang="en-GB" altLang="en-US" sz="2000" b="1" dirty="0" smtClean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3200" b="1" dirty="0">
                <a:solidFill>
                  <a:srgbClr val="000000"/>
                </a:solidFill>
              </a:rPr>
              <a:t>		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VOLDESC - good</a:t>
            </a:r>
            <a:endParaRPr lang="en-GB" altLang="en-US" sz="2000" b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3200" b="1" i="1" dirty="0">
                <a:solidFill>
                  <a:srgbClr val="000000"/>
                </a:solidFill>
              </a:rPr>
              <a:t>			</a:t>
            </a:r>
            <a:r>
              <a:rPr lang="en-GB" altLang="en-US" sz="2000" b="1" i="1" dirty="0" smtClean="0">
                <a:solidFill>
                  <a:srgbClr val="000000"/>
                </a:solidFill>
              </a:rPr>
              <a:t>		</a:t>
            </a:r>
            <a:endParaRPr lang="en-GB" altLang="en-US" sz="3200" b="1" i="1" dirty="0">
              <a:solidFill>
                <a:srgbClr val="000000"/>
              </a:solidFill>
            </a:endParaRPr>
          </a:p>
          <a:p>
            <a:endParaRPr lang="en-US" altLang="en-US" dirty="0"/>
          </a:p>
        </p:txBody>
      </p:sp>
      <p:sp>
        <p:nvSpPr>
          <p:cNvPr id="717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717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43CCBDC-6BFD-460D-8899-40147948E6AB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FDDFBC-B3FE-4634-B215-C3994648EB1E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371475" y="201476"/>
            <a:ext cx="9421813" cy="717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3200" b="1" dirty="0" err="1">
                <a:solidFill>
                  <a:srgbClr val="000000"/>
                </a:solidFill>
              </a:rPr>
              <a:t>Catalog</a:t>
            </a:r>
            <a:r>
              <a:rPr lang="en-GB" altLang="en-US" sz="3200" b="1" dirty="0">
                <a:solidFill>
                  <a:srgbClr val="000000"/>
                </a:solidFill>
              </a:rPr>
              <a:t> Directory: </a:t>
            </a:r>
          </a:p>
          <a:p>
            <a:pPr lvl="1" eaLnBrk="1">
              <a:buSzPct val="45000"/>
            </a:pPr>
            <a:r>
              <a:rPr lang="en-GB" altLang="en-US" sz="2000" b="1" dirty="0" smtClean="0">
                <a:solidFill>
                  <a:srgbClr val="000000"/>
                </a:solidFill>
              </a:rPr>
              <a:t>catinfo.txt, nh.cat, nhsc.cat, ref.cat, swap.cat - </a:t>
            </a:r>
            <a:r>
              <a:rPr lang="en-GB" altLang="en-US" sz="2000" b="1" dirty="0">
                <a:solidFill>
                  <a:srgbClr val="000000"/>
                </a:solidFill>
              </a:rPr>
              <a:t>good</a:t>
            </a:r>
          </a:p>
          <a:p>
            <a:pPr lvl="1" eaLnBrk="1">
              <a:buSzPct val="45000"/>
            </a:pPr>
            <a:r>
              <a:rPr lang="en-GB" altLang="en-US" sz="2000" b="1" dirty="0" smtClean="0">
                <a:solidFill>
                  <a:srgbClr val="000000"/>
                </a:solidFill>
              </a:rPr>
              <a:t>dataset.cat</a:t>
            </a:r>
          </a:p>
          <a:p>
            <a:pPr lvl="2" eaLnBrk="1">
              <a:buSzPct val="45000"/>
            </a:pPr>
            <a:r>
              <a:rPr lang="en-GB" altLang="en-US" sz="2000" b="1" dirty="0" smtClean="0">
                <a:solidFill>
                  <a:srgbClr val="000000"/>
                </a:solidFill>
              </a:rPr>
              <a:t>Line 21: missing comma “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the solar wind speed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proton density,</a:t>
            </a:r>
          </a:p>
          <a:p>
            <a:pPr lvl="2" eaLnBrk="1">
              <a:buSzPct val="45000"/>
            </a:pPr>
            <a:r>
              <a:rPr lang="en-US" altLang="en-US" sz="2000" b="1" dirty="0">
                <a:solidFill>
                  <a:srgbClr val="000000"/>
                </a:solidFill>
              </a:rPr>
              <a:t>L</a:t>
            </a:r>
            <a:r>
              <a:rPr lang="en-GB" altLang="en-US" sz="2000" b="1" dirty="0" err="1" smtClean="0">
                <a:solidFill>
                  <a:srgbClr val="000000"/>
                </a:solidFill>
              </a:rPr>
              <a:t>ine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24: “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spacecraft position and speed in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” </a:t>
            </a:r>
            <a:r>
              <a:rPr lang="en-GB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“</a:t>
            </a:r>
            <a: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spacecraft position in”</a:t>
            </a:r>
          </a:p>
          <a:p>
            <a:pPr lvl="2" eaLnBrk="1">
              <a:buSzPct val="45000"/>
            </a:pPr>
            <a: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Line 28:  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spacecraft position and speed in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” </a:t>
            </a:r>
            <a:r>
              <a:rPr lang="en-GB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“</a:t>
            </a:r>
            <a: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spacecraft position in”</a:t>
            </a:r>
          </a:p>
          <a:p>
            <a:pPr lvl="2" eaLnBrk="1">
              <a:buSzPct val="45000"/>
            </a:pPr>
            <a: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Line 29: Provide either reference or SPICE frame names/ids for </a:t>
            </a:r>
            <a:b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“ Pluto J2000, Pluto IAU”. If SPICE frames are provided, modify the text to say that these are SPICE frames (i.e. “in the SPICE frames … and”. The IAU periodically updates frame definitions so you should provide a date at a minimum for this definition.</a:t>
            </a:r>
          </a:p>
          <a:p>
            <a:pPr lvl="2" eaLnBrk="1">
              <a:buSzPct val="45000"/>
            </a:pPr>
            <a: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Frames section, lines 110 – 146, add references for these definitions. These are probably:</a:t>
            </a:r>
          </a:p>
          <a:p>
            <a:pPr lvl="5" eaLnBrk="1">
              <a:buSzPct val="45000"/>
            </a:pPr>
            <a:r>
              <a:rPr lang="en-US" altLang="en-US" sz="1600" b="1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Burlaga</a:t>
            </a:r>
            <a:r>
              <a:rPr lang="en-US" altLang="en-US" sz="16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, L.F., 1984. MHD processes in the outer heliosphere. Space Sci., Rev. 39, </a:t>
            </a:r>
            <a:br>
              <a:rPr lang="en-US" altLang="en-US" sz="1600" b="1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altLang="en-US" sz="16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  255–316   (for HGI) and</a:t>
            </a:r>
          </a:p>
          <a:p>
            <a:pPr lvl="5" eaLnBrk="1">
              <a:buSzPct val="45000"/>
            </a:pPr>
            <a:r>
              <a:rPr lang="en-US" altLang="en-US" sz="1600" b="1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Expl</a:t>
            </a:r>
            <a:r>
              <a:rPr lang="en-US" altLang="en-US" sz="16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. Suppl., 1961. Explanatory supplement to the astronomical ephemeris. H.M Nautical Almanac Office, HM Stationary Office, London, corrected imprint 1977 </a:t>
            </a:r>
            <a:br>
              <a:rPr lang="en-US" altLang="en-US" sz="1600" b="1" dirty="0" smtClean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altLang="en-US" sz="16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    (for HAE-J2000 and HG, called HGC therein)</a:t>
            </a:r>
          </a:p>
          <a:p>
            <a:pPr lvl="2" eaLnBrk="1">
              <a:buSzPct val="45000"/>
            </a:pPr>
            <a: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Add DATA_SET_REFERENCE_INFORMATION objects for the references and include them  in the ref.cat file</a:t>
            </a:r>
          </a:p>
          <a:p>
            <a:pPr lvl="2" eaLnBrk="1">
              <a:buSzPct val="45000"/>
            </a:pPr>
            <a:endParaRPr lang="en-US" altLang="en-US" sz="2000" b="1" i="1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lvl="1" eaLnBrk="1">
              <a:buSzPct val="45000"/>
            </a:pPr>
            <a:endParaRPr lang="en-GB" altLang="en-US" sz="2000" b="1" i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FDDFBC-B3FE-4634-B215-C3994648EB1E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371475" y="284163"/>
            <a:ext cx="94218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3200" b="1" dirty="0" err="1">
                <a:solidFill>
                  <a:srgbClr val="000000"/>
                </a:solidFill>
              </a:rPr>
              <a:t>Catalog</a:t>
            </a:r>
            <a:r>
              <a:rPr lang="en-GB" altLang="en-US" sz="3200" b="1" dirty="0">
                <a:solidFill>
                  <a:srgbClr val="000000"/>
                </a:solidFill>
              </a:rPr>
              <a:t> Directory: </a:t>
            </a:r>
          </a:p>
          <a:p>
            <a:pPr lvl="1" eaLnBrk="1">
              <a:buSzPct val="45000"/>
            </a:pPr>
            <a:r>
              <a:rPr lang="en-GB" altLang="en-US" sz="2000" b="1" dirty="0" smtClean="0">
                <a:solidFill>
                  <a:srgbClr val="000000"/>
                </a:solidFill>
              </a:rPr>
              <a:t>dataset.cat (continued)</a:t>
            </a:r>
          </a:p>
          <a:p>
            <a:pPr lvl="2" eaLnBrk="1">
              <a:buSzPct val="45000"/>
            </a:pPr>
            <a:r>
              <a:rPr lang="en-GB" altLang="en-US" sz="2000" b="1" dirty="0" smtClean="0">
                <a:solidFill>
                  <a:srgbClr val="000000"/>
                </a:solidFill>
              </a:rPr>
              <a:t>Lines 139-146 (Pluto J2000)</a:t>
            </a:r>
            <a:br>
              <a:rPr lang="en-GB" altLang="en-US" sz="2000" b="1" dirty="0" smtClean="0">
                <a:solidFill>
                  <a:srgbClr val="000000"/>
                </a:solidFill>
              </a:rPr>
            </a:br>
            <a:r>
              <a:rPr lang="en-GB" altLang="en-US" sz="2000" b="1" dirty="0" smtClean="0">
                <a:solidFill>
                  <a:srgbClr val="000000"/>
                </a:solidFill>
              </a:rPr>
              <a:t>Text describes 2 frames (Pluto J2000 and Pluto IAU) under a single </a:t>
            </a:r>
            <a:br>
              <a:rPr lang="en-GB" altLang="en-US" sz="2000" b="1" dirty="0" smtClean="0">
                <a:solidFill>
                  <a:srgbClr val="000000"/>
                </a:solidFill>
              </a:rPr>
            </a:br>
            <a:r>
              <a:rPr lang="en-GB" altLang="en-US" sz="2000" b="1" dirty="0" smtClean="0">
                <a:solidFill>
                  <a:srgbClr val="000000"/>
                </a:solidFill>
              </a:rPr>
              <a:t>frame heading. You should probably separate these out to make it clear that Pluto J2000 is an inertial frame while Pluto IAU is not. Pluto IAU needs a reference since the IAU updates it frame definitions periodically.</a:t>
            </a:r>
          </a:p>
          <a:p>
            <a:pPr lvl="2" eaLnBrk="1">
              <a:buSzPct val="45000"/>
            </a:pPr>
            <a:r>
              <a:rPr lang="en-GB" altLang="en-US" sz="2000" b="1" dirty="0" smtClean="0">
                <a:solidFill>
                  <a:srgbClr val="000000"/>
                </a:solidFill>
              </a:rPr>
              <a:t>Line143 missing word “frame is fixed” </a:t>
            </a:r>
            <a:r>
              <a:rPr lang="en-GB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 “frame is body-fixed”</a:t>
            </a:r>
          </a:p>
          <a:p>
            <a:pPr lvl="2" eaLnBrk="1">
              <a:buSzPct val="45000"/>
            </a:pPr>
            <a:r>
              <a:rPr lang="en-GB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Line 160: Unclear phrasing “</a:t>
            </a:r>
            <a:r>
              <a:rPr lang="en-US" altLang="en-US" sz="20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Each product compiles the CODMAC level 2 source data used” </a:t>
            </a:r>
            <a:endParaRPr lang="en-GB" altLang="en-US" sz="2000" b="1" dirty="0" smtClean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lvl="2" eaLnBrk="1">
              <a:buSzPct val="45000"/>
            </a:pPr>
            <a:endParaRPr lang="en-GB" altLang="en-US" sz="2000" b="1" i="1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8722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97C2CF-0C30-4D40-8AC2-C84A8D4AA608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371475" y="403225"/>
            <a:ext cx="9421813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3200" b="1" dirty="0">
                <a:solidFill>
                  <a:srgbClr val="000000"/>
                </a:solidFill>
              </a:rPr>
              <a:t>Document Directory: </a:t>
            </a:r>
          </a:p>
          <a:p>
            <a:pPr lvl="1" eaLnBrk="1">
              <a:buSzPct val="45000"/>
            </a:pPr>
            <a:r>
              <a:rPr lang="en-GB" altLang="en-US" sz="3200" b="1" dirty="0">
                <a:solidFill>
                  <a:srgbClr val="000000"/>
                </a:solidFill>
              </a:rPr>
              <a:t>		</a:t>
            </a:r>
            <a:r>
              <a:rPr lang="en-GB" altLang="en-US" sz="2000" b="1" dirty="0">
                <a:solidFill>
                  <a:srgbClr val="000000"/>
                </a:solidFill>
              </a:rPr>
              <a:t>docinfo.txt     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  - good</a:t>
            </a:r>
            <a:endParaRPr lang="en-GB" altLang="en-US" sz="2000" b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b="1" dirty="0">
                <a:solidFill>
                  <a:srgbClr val="000000"/>
                </a:solidFill>
              </a:rPr>
              <a:t>		error_notes.txt 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- </a:t>
            </a:r>
            <a:r>
              <a:rPr lang="en-GB" altLang="en-US" sz="2000" b="1" dirty="0">
                <a:solidFill>
                  <a:srgbClr val="000000"/>
                </a:solidFill>
              </a:rPr>
              <a:t>good</a:t>
            </a:r>
          </a:p>
          <a:p>
            <a:pPr lvl="1" eaLnBrk="1">
              <a:buSzPct val="45000"/>
            </a:pPr>
            <a:endParaRPr lang="en-GB" altLang="en-US" sz="2000" b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3200" b="1" dirty="0">
                <a:solidFill>
                  <a:srgbClr val="000000"/>
                </a:solidFill>
              </a:rPr>
              <a:t>Index Directory: </a:t>
            </a:r>
          </a:p>
          <a:p>
            <a:pPr lvl="1" eaLnBrk="1">
              <a:buSzPct val="45000"/>
            </a:pPr>
            <a:r>
              <a:rPr lang="en-GB" altLang="en-US" sz="3200" b="1" dirty="0">
                <a:solidFill>
                  <a:srgbClr val="000000"/>
                </a:solidFill>
              </a:rPr>
              <a:t>		</a:t>
            </a:r>
            <a:r>
              <a:rPr lang="en-GB" altLang="en-US" sz="2000" b="1" dirty="0">
                <a:solidFill>
                  <a:srgbClr val="000000"/>
                </a:solidFill>
              </a:rPr>
              <a:t>indxinfo.txt		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- good</a:t>
            </a:r>
            <a:endParaRPr lang="en-GB" altLang="en-US" sz="2000" b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b="1" dirty="0">
                <a:solidFill>
                  <a:srgbClr val="000000"/>
                </a:solidFill>
              </a:rPr>
              <a:t>		</a:t>
            </a:r>
            <a:r>
              <a:rPr lang="en-GB" altLang="en-US" sz="2000" b="1" dirty="0" err="1">
                <a:solidFill>
                  <a:srgbClr val="000000"/>
                </a:solidFill>
              </a:rPr>
              <a:t>index.tab</a:t>
            </a:r>
            <a:r>
              <a:rPr lang="en-GB" altLang="en-US" sz="2000" b="1" dirty="0">
                <a:solidFill>
                  <a:srgbClr val="000000"/>
                </a:solidFill>
              </a:rPr>
              <a:t>		- good</a:t>
            </a:r>
          </a:p>
          <a:p>
            <a:pPr lvl="1" eaLnBrk="1">
              <a:buSzPct val="45000"/>
            </a:pPr>
            <a:r>
              <a:rPr lang="en-GB" altLang="en-US" sz="2000" b="1" dirty="0">
                <a:solidFill>
                  <a:srgbClr val="000000"/>
                </a:solidFill>
              </a:rPr>
              <a:t>		</a:t>
            </a:r>
            <a:r>
              <a:rPr lang="en-GB" altLang="en-US" sz="2000" b="1" dirty="0" err="1">
                <a:solidFill>
                  <a:srgbClr val="000000"/>
                </a:solidFill>
              </a:rPr>
              <a:t>index.lbl</a:t>
            </a:r>
            <a:r>
              <a:rPr lang="en-GB" altLang="en-US" sz="2000" b="1" dirty="0">
                <a:solidFill>
                  <a:srgbClr val="000000"/>
                </a:solidFill>
              </a:rPr>
              <a:t> 		- 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good</a:t>
            </a:r>
          </a:p>
          <a:p>
            <a:pPr lvl="1" eaLnBrk="1">
              <a:buSzPct val="45000"/>
            </a:pPr>
            <a:r>
              <a:rPr lang="en-GB" altLang="en-US" sz="2000" b="1" dirty="0">
                <a:solidFill>
                  <a:srgbClr val="000000"/>
                </a:solidFill>
              </a:rPr>
              <a:t>		</a:t>
            </a:r>
            <a:r>
              <a:rPr lang="en-GB" altLang="en-US" sz="2000" b="1" dirty="0" err="1">
                <a:solidFill>
                  <a:srgbClr val="000000"/>
                </a:solidFill>
              </a:rPr>
              <a:t>checksum.lbl</a:t>
            </a:r>
            <a:r>
              <a:rPr lang="en-GB" altLang="en-US" sz="2000" b="1" dirty="0">
                <a:solidFill>
                  <a:srgbClr val="000000"/>
                </a:solidFill>
              </a:rPr>
              <a:t>	- good</a:t>
            </a:r>
          </a:p>
          <a:p>
            <a:pPr lvl="1" eaLnBrk="1">
              <a:buSzPct val="45000"/>
            </a:pPr>
            <a:r>
              <a:rPr lang="en-GB" altLang="en-US" sz="2000" b="1" dirty="0">
                <a:solidFill>
                  <a:srgbClr val="000000"/>
                </a:solidFill>
              </a:rPr>
              <a:t>		</a:t>
            </a:r>
            <a:r>
              <a:rPr lang="en-GB" altLang="en-US" sz="2000" b="1" dirty="0" err="1">
                <a:solidFill>
                  <a:srgbClr val="000000"/>
                </a:solidFill>
              </a:rPr>
              <a:t>checksum.tab</a:t>
            </a:r>
            <a:r>
              <a:rPr lang="en-GB" altLang="en-US" sz="2000" b="1" dirty="0">
                <a:solidFill>
                  <a:srgbClr val="000000"/>
                </a:solidFill>
              </a:rPr>
              <a:t>	- good</a:t>
            </a:r>
          </a:p>
          <a:p>
            <a:pPr lvl="1" eaLnBrk="1">
              <a:buSzPct val="45000"/>
            </a:pPr>
            <a:endParaRPr lang="en-GB" altLang="en-US" sz="2000" b="1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b="1" i="1" dirty="0">
                <a:solidFill>
                  <a:srgbClr val="000000"/>
                </a:solidFill>
              </a:rPr>
              <a:t>		</a:t>
            </a:r>
          </a:p>
          <a:p>
            <a:pPr lvl="1" eaLnBrk="1">
              <a:buSzPct val="45000"/>
            </a:pPr>
            <a:endParaRPr lang="en-GB" altLang="en-US" sz="2000" b="1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000" b="1" i="1" dirty="0">
                <a:solidFill>
                  <a:srgbClr val="000000"/>
                </a:solidFill>
              </a:rPr>
              <a:t>		</a:t>
            </a:r>
            <a:r>
              <a:rPr lang="en-GB" altLang="en-US" sz="2000" b="1" dirty="0">
                <a:solidFill>
                  <a:srgbClr val="000000"/>
                </a:solidFill>
              </a:rPr>
              <a:t/>
            </a:r>
            <a:br>
              <a:rPr lang="en-GB" altLang="en-US" sz="2000" b="1" dirty="0">
                <a:solidFill>
                  <a:srgbClr val="000000"/>
                </a:solidFill>
              </a:rPr>
            </a:br>
            <a:r>
              <a:rPr lang="en-GB" altLang="en-US" sz="2400" b="1" dirty="0">
                <a:solidFill>
                  <a:srgbClr val="000000"/>
                </a:solidFill>
              </a:rPr>
              <a:t>            </a:t>
            </a:r>
            <a:endParaRPr lang="en-GB" altLang="en-US" sz="2400" b="1" i="1" dirty="0">
              <a:solidFill>
                <a:srgbClr val="000000"/>
              </a:solidFill>
            </a:endParaRPr>
          </a:p>
          <a:p>
            <a:pPr lvl="1" eaLnBrk="1">
              <a:buSzPct val="45000"/>
            </a:pPr>
            <a:r>
              <a:rPr lang="en-GB" altLang="en-US" sz="2400" b="1" i="1" dirty="0">
                <a:solidFill>
                  <a:srgbClr val="000000"/>
                </a:solidFill>
              </a:rPr>
              <a:t>		</a:t>
            </a:r>
            <a:r>
              <a:rPr lang="en-GB" altLang="en-US" sz="3200" b="1" i="1" dirty="0">
                <a:solidFill>
                  <a:srgbClr val="000000"/>
                </a:solidFill>
              </a:rPr>
              <a:t> </a:t>
            </a:r>
            <a:r>
              <a:rPr lang="en-GB" altLang="en-US" sz="3200" b="1" i="1" dirty="0"/>
              <a:t>nh-x-swap-2-pluto-v2.0</a:t>
            </a:r>
            <a:br>
              <a:rPr lang="en-GB" altLang="en-US" sz="3200" b="1" i="1" dirty="0"/>
            </a:b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532166-7A85-43E8-A8C3-4B9C3CD59DDB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GB" alt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68263" y="381000"/>
            <a:ext cx="9888537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3200" b="1" dirty="0">
                <a:solidFill>
                  <a:srgbClr val="000000"/>
                </a:solidFill>
              </a:rPr>
              <a:t>Data Directory: </a:t>
            </a:r>
          </a:p>
          <a:p>
            <a:pPr lvl="2" eaLnBrk="1">
              <a:buSzPct val="45000"/>
            </a:pPr>
            <a:r>
              <a:rPr lang="en-GB" altLang="en-US" sz="2400" b="1" dirty="0" smtClean="0">
                <a:solidFill>
                  <a:srgbClr val="000000"/>
                </a:solidFill>
              </a:rPr>
              <a:t>nh_heliocentric_sw_2015-07-14.lbl</a:t>
            </a:r>
          </a:p>
          <a:p>
            <a:pPr lvl="4" eaLnBrk="1">
              <a:buSzPct val="45000"/>
            </a:pPr>
            <a:r>
              <a:rPr lang="en-GB" altLang="en-US" sz="2000" b="1" dirty="0" smtClean="0">
                <a:solidFill>
                  <a:srgbClr val="000000"/>
                </a:solidFill>
              </a:rPr>
              <a:t>No issues</a:t>
            </a:r>
          </a:p>
          <a:p>
            <a:pPr lvl="2" eaLnBrk="1">
              <a:buSzPct val="45000"/>
            </a:pPr>
            <a:r>
              <a:rPr lang="en-GB" altLang="en-US" sz="2400" b="1" dirty="0" smtClean="0">
                <a:solidFill>
                  <a:srgbClr val="000000"/>
                </a:solidFill>
              </a:rPr>
              <a:t>nh_plutocentric_sw_2015-07-14.lbl</a:t>
            </a:r>
          </a:p>
          <a:p>
            <a:pPr lvl="4" eaLnBrk="1">
              <a:buSzPct val="45000"/>
            </a:pPr>
            <a:r>
              <a:rPr lang="en-GB" altLang="en-US" sz="2000" b="1" dirty="0" smtClean="0">
                <a:solidFill>
                  <a:srgbClr val="000000"/>
                </a:solidFill>
              </a:rPr>
              <a:t>Lines 33-37 describe the two </a:t>
            </a:r>
            <a:r>
              <a:rPr lang="en-GB" altLang="en-US" sz="2000" b="1" dirty="0" err="1" smtClean="0">
                <a:solidFill>
                  <a:srgbClr val="000000"/>
                </a:solidFill>
              </a:rPr>
              <a:t>plutocentric</a:t>
            </a:r>
            <a:r>
              <a:rPr lang="en-GB" altLang="en-US" sz="2000" b="1" dirty="0" smtClean="0">
                <a:solidFill>
                  <a:srgbClr val="000000"/>
                </a:solidFill>
              </a:rPr>
              <a:t> frames but does not mention</a:t>
            </a:r>
            <a:br>
              <a:rPr lang="en-GB" altLang="en-US" sz="2000" b="1" dirty="0" smtClean="0">
                <a:solidFill>
                  <a:srgbClr val="000000"/>
                </a:solidFill>
              </a:rPr>
            </a:br>
            <a:r>
              <a:rPr lang="en-GB" altLang="en-US" sz="2000" b="1" dirty="0" smtClean="0">
                <a:solidFill>
                  <a:srgbClr val="000000"/>
                </a:solidFill>
              </a:rPr>
              <a:t>the heliocentric data contained in fields 21-25. These values are repeated from the heliocentric data set. It is unclear if this was intended.</a:t>
            </a:r>
          </a:p>
          <a:p>
            <a:pPr lvl="4" eaLnBrk="1">
              <a:buSzPct val="45000"/>
            </a:pPr>
            <a:endParaRPr lang="en-GB" altLang="en-US" sz="2000" b="1" i="1" dirty="0">
              <a:solidFill>
                <a:srgbClr val="000000"/>
              </a:solidFill>
            </a:endParaRPr>
          </a:p>
          <a:p>
            <a:pPr lvl="4" eaLnBrk="1">
              <a:buSzPct val="45000"/>
            </a:pPr>
            <a:endParaRPr lang="en-GB" altLang="en-US" sz="2000" b="1" i="1" dirty="0" smtClean="0">
              <a:solidFill>
                <a:srgbClr val="000000"/>
              </a:solidFill>
            </a:endParaRPr>
          </a:p>
          <a:p>
            <a:pPr lvl="2" eaLnBrk="1">
              <a:buSzPct val="45000"/>
            </a:pPr>
            <a:r>
              <a:rPr lang="en-GB" altLang="en-US" sz="2400" b="1" i="1" dirty="0" smtClean="0">
                <a:solidFill>
                  <a:srgbClr val="000000"/>
                </a:solidFill>
              </a:rPr>
              <a:t>While I don’t have any strong objection to the way that the data are organized, I do feel that it would be better to have a single data file containing the s/c position data in both the heliocentric and </a:t>
            </a:r>
            <a:r>
              <a:rPr lang="en-GB" altLang="en-US" sz="2400" b="1" i="1" dirty="0" err="1" smtClean="0">
                <a:solidFill>
                  <a:srgbClr val="000000"/>
                </a:solidFill>
              </a:rPr>
              <a:t>planetocetric</a:t>
            </a:r>
            <a:r>
              <a:rPr lang="en-GB" altLang="en-US" sz="2400" b="1" i="1" dirty="0" smtClean="0">
                <a:solidFill>
                  <a:srgbClr val="000000"/>
                </a:solidFill>
              </a:rPr>
              <a:t> coordinate systems. Repeating data in two files could lead to configuration management issues down the road.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532166-7A85-43E8-A8C3-4B9C3CD59DDB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68263" y="385864"/>
            <a:ext cx="9888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3200" b="1" dirty="0" smtClean="0">
                <a:solidFill>
                  <a:srgbClr val="000000"/>
                </a:solidFill>
              </a:rPr>
              <a:t>nh_heliocentric_sw_2015-07-14 </a:t>
            </a:r>
            <a:endParaRPr lang="en-GB" altLang="en-US" sz="32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41" t="14204" r="1664" b="5427"/>
          <a:stretch/>
        </p:blipFill>
        <p:spPr>
          <a:xfrm>
            <a:off x="369651" y="1215957"/>
            <a:ext cx="8832715" cy="4002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2014" y="1770435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Density – cm</a:t>
            </a:r>
            <a:r>
              <a:rPr lang="en-US" baseline="30000" dirty="0" smtClean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14" y="220084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Speed - km/s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014" y="3125330"/>
            <a:ext cx="3377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Temperature - converted to 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14" y="4661173"/>
            <a:ext cx="420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Pressure - Dynamic </a:t>
            </a:r>
            <a:r>
              <a:rPr lang="en-US" dirty="0" err="1" smtClean="0">
                <a:solidFill>
                  <a:schemeClr val="tx1"/>
                </a:solidFill>
              </a:rPr>
              <a:t>nPa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Thermal </a:t>
            </a:r>
            <a:r>
              <a:rPr lang="en-US" dirty="0" err="1" smtClean="0">
                <a:solidFill>
                  <a:srgbClr val="FF0000"/>
                </a:solidFill>
              </a:rPr>
              <a:t>pPa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319" y="5642043"/>
            <a:ext cx="7401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Plasma data look reasonable, position data have expected properties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(HGI Z,LAT = HG Z,LAT ≠ HAE Z,LAT) and values appear reasonable.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43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46" t="14452" r="1041" b="5081"/>
          <a:stretch/>
        </p:blipFill>
        <p:spPr>
          <a:xfrm>
            <a:off x="248056" y="1121431"/>
            <a:ext cx="8934855" cy="4007797"/>
          </a:xfrm>
          <a:prstGeom prst="rect">
            <a:avLst/>
          </a:prstGeom>
        </p:spPr>
      </p:pic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NH-SWAP Review S. Joy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532166-7A85-43E8-A8C3-4B9C3CD59DDB}" type="slidenum"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68263" y="381000"/>
            <a:ext cx="9888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144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716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88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86075" indent="-19685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>
              <a:buSzPct val="45000"/>
            </a:pPr>
            <a:r>
              <a:rPr lang="en-GB" altLang="en-US" sz="3200" b="1" dirty="0" smtClean="0">
                <a:solidFill>
                  <a:srgbClr val="000000"/>
                </a:solidFill>
              </a:rPr>
              <a:t>nh_plutocentric_sw_2015-07-14</a:t>
            </a:r>
            <a:endParaRPr lang="en-GB" altLang="en-US" sz="3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14" y="1770435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Density – cm</a:t>
            </a:r>
            <a:r>
              <a:rPr lang="en-US" baseline="30000" dirty="0" smtClean="0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14" y="220084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Speed - km/s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014" y="3125330"/>
            <a:ext cx="196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Temperature - </a:t>
            </a:r>
            <a:r>
              <a:rPr lang="en-US" baseline="30000" dirty="0" err="1" smtClean="0">
                <a:solidFill>
                  <a:schemeClr val="tx1"/>
                </a:solidFill>
              </a:rPr>
              <a:t>o</a:t>
            </a:r>
            <a:r>
              <a:rPr lang="en-US" dirty="0" err="1" smtClean="0">
                <a:solidFill>
                  <a:schemeClr val="tx1"/>
                </a:solidFill>
              </a:rPr>
              <a:t>K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14" y="4038603"/>
            <a:ext cx="420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Pressure - Dynamic </a:t>
            </a:r>
            <a:r>
              <a:rPr lang="en-US" dirty="0" err="1" smtClean="0">
                <a:solidFill>
                  <a:schemeClr val="tx1"/>
                </a:solidFill>
              </a:rPr>
              <a:t>nPa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Thermal </a:t>
            </a:r>
            <a:r>
              <a:rPr lang="en-US" dirty="0" err="1" smtClean="0">
                <a:solidFill>
                  <a:srgbClr val="FF0000"/>
                </a:solidFill>
              </a:rPr>
              <a:t>pPa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319" y="5642043"/>
            <a:ext cx="8233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 expected, the plasma data values are identical to those in the heliocentric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coordinates, only the s/c position data are different. Pluto relative position data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(not shown) also look reasonable.</a:t>
            </a:r>
          </a:p>
        </p:txBody>
      </p:sp>
    </p:spTree>
    <p:extLst>
      <p:ext uri="{BB962C8B-B14F-4D97-AF65-F5344CB8AC3E}">
        <p14:creationId xmlns:p14="http://schemas.microsoft.com/office/powerpoint/2010/main" val="1939283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3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3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8425</TotalTime>
  <Words>306</Words>
  <Application>Microsoft Office PowerPoint</Application>
  <PresentationFormat>Custom</PresentationFormat>
  <Paragraphs>108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Symbol</vt:lpstr>
      <vt:lpstr>Times New Roman</vt:lpstr>
      <vt:lpstr>Wingdings</vt:lpstr>
      <vt:lpstr>Office Theme</vt:lpstr>
      <vt:lpstr>PowerPoint Presentation</vt:lpstr>
      <vt:lpstr>NH-SWAP  Data Set Evaluation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sjoy</dc:creator>
  <cp:lastModifiedBy>sjoy@igpp.ucla.edu</cp:lastModifiedBy>
  <cp:revision>145</cp:revision>
  <dcterms:modified xsi:type="dcterms:W3CDTF">2018-05-12T18:25:47Z</dcterms:modified>
</cp:coreProperties>
</file>