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DB5D-004E-B245-85ED-7752C9297CEB}" type="datetimeFigureOut">
              <a:rPr lang="en-US" smtClean="0"/>
              <a:t>5/15/18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5069-A73A-4D43-BC3F-09EFD7C9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Comet ISON 2013 Ground-Based Observations Bundle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Safonova</a:t>
            </a:r>
            <a:r>
              <a:rPr lang="en-US" dirty="0" smtClean="0"/>
              <a:t>, M. et 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PDS SBN Data Review</a:t>
            </a:r>
          </a:p>
          <a:p>
            <a:r>
              <a:rPr lang="en-US" dirty="0" smtClean="0"/>
              <a:t>15 May 2018</a:t>
            </a:r>
          </a:p>
          <a:p>
            <a:r>
              <a:rPr lang="en-US" dirty="0" smtClean="0"/>
              <a:t>Emily Kramer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3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dataset contains optical spectroscopic and photometric imaging data of comet C/2012 S1 (ISON)</a:t>
            </a:r>
          </a:p>
          <a:p>
            <a:r>
              <a:rPr lang="en-US" dirty="0" smtClean="0"/>
              <a:t>Taken at three different facilities</a:t>
            </a:r>
          </a:p>
          <a:p>
            <a:pPr lvl="1"/>
            <a:r>
              <a:rPr lang="en-US" dirty="0" smtClean="0"/>
              <a:t>2.0-m Himalayan Chandra Telescope (HCT)</a:t>
            </a:r>
          </a:p>
          <a:p>
            <a:pPr lvl="1"/>
            <a:r>
              <a:rPr lang="en-US" dirty="0" smtClean="0"/>
              <a:t>90-inch </a:t>
            </a:r>
            <a:r>
              <a:rPr lang="en-US" dirty="0" err="1" smtClean="0"/>
              <a:t>Vainu</a:t>
            </a:r>
            <a:r>
              <a:rPr lang="en-US" dirty="0" smtClean="0"/>
              <a:t> </a:t>
            </a:r>
            <a:r>
              <a:rPr lang="en-US" dirty="0" err="1" smtClean="0"/>
              <a:t>Bappu</a:t>
            </a:r>
            <a:r>
              <a:rPr lang="en-US" dirty="0" smtClean="0"/>
              <a:t> Telescope (VBT)</a:t>
            </a:r>
          </a:p>
          <a:p>
            <a:pPr lvl="1"/>
            <a:r>
              <a:rPr lang="en-US" dirty="0" smtClean="0"/>
              <a:t>40-inch T40 telescope, Wise Observatory</a:t>
            </a:r>
          </a:p>
          <a:p>
            <a:r>
              <a:rPr lang="en-US" dirty="0" smtClean="0"/>
              <a:t>Data collected during five months in 2013</a:t>
            </a:r>
          </a:p>
          <a:p>
            <a:pPr lvl="1"/>
            <a:r>
              <a:rPr lang="en-US" dirty="0" smtClean="0"/>
              <a:t>January, February, September, October,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from 2.0-m HCT</a:t>
            </a:r>
          </a:p>
          <a:p>
            <a:r>
              <a:rPr lang="en-US" dirty="0" smtClean="0"/>
              <a:t>Flags in file names indicate what processing has been done</a:t>
            </a:r>
          </a:p>
          <a:p>
            <a:pPr lvl="1"/>
            <a:r>
              <a:rPr lang="en-US" dirty="0" smtClean="0"/>
              <a:t>cc = cosmic ray removal</a:t>
            </a:r>
          </a:p>
          <a:p>
            <a:pPr lvl="1"/>
            <a:r>
              <a:rPr lang="en-US" dirty="0" smtClean="0"/>
              <a:t>f = flat fielded</a:t>
            </a:r>
          </a:p>
          <a:p>
            <a:pPr lvl="1"/>
            <a:r>
              <a:rPr lang="en-US" dirty="0" smtClean="0"/>
              <a:t>b = bias corrected</a:t>
            </a:r>
          </a:p>
          <a:p>
            <a:pPr lvl="1"/>
            <a:r>
              <a:rPr lang="en-US" dirty="0" err="1" smtClean="0"/>
              <a:t>ic</a:t>
            </a:r>
            <a:r>
              <a:rPr lang="en-US" dirty="0" smtClean="0"/>
              <a:t> = illumination corrected (February only)</a:t>
            </a:r>
          </a:p>
          <a:p>
            <a:pPr lvl="1"/>
            <a:r>
              <a:rPr lang="en-US" dirty="0" smtClean="0"/>
              <a:t>r = registered on comet position, or t in October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the documentation files clearly state which processing has been done to which frames, it was unclear why image registration wasn’t done for all data</a:t>
            </a:r>
          </a:p>
          <a:p>
            <a:pPr lvl="1"/>
            <a:r>
              <a:rPr lang="en-US" dirty="0" smtClean="0"/>
              <a:t>e.g., </a:t>
            </a:r>
            <a:r>
              <a:rPr lang="pl-PL" dirty="0" smtClean="0"/>
              <a:t>wj010098.fits (</a:t>
            </a:r>
            <a:r>
              <a:rPr lang="pl-PL" dirty="0" err="1" smtClean="0"/>
              <a:t>Oct</a:t>
            </a:r>
            <a:r>
              <a:rPr lang="pl-PL" dirty="0" smtClean="0"/>
              <a:t>. 1), </a:t>
            </a:r>
            <a:r>
              <a:rPr lang="pl-PL" dirty="0" err="1" smtClean="0"/>
              <a:t>November</a:t>
            </a:r>
            <a:r>
              <a:rPr lang="pl-PL" dirty="0" smtClean="0"/>
              <a:t> data, </a:t>
            </a:r>
            <a:r>
              <a:rPr lang="pl-PL" dirty="0" err="1" smtClean="0"/>
              <a:t>September</a:t>
            </a:r>
            <a:r>
              <a:rPr lang="pl-PL" dirty="0" smtClean="0"/>
              <a:t> 19 data</a:t>
            </a:r>
          </a:p>
          <a:p>
            <a:pPr lvl="1"/>
            <a:r>
              <a:rPr lang="en-US" dirty="0" smtClean="0"/>
              <a:t>September data appears to already be registered?</a:t>
            </a:r>
          </a:p>
        </p:txBody>
      </p:sp>
    </p:spTree>
    <p:extLst>
      <p:ext uri="{BB962C8B-B14F-4D97-AF65-F5344CB8AC3E}">
        <p14:creationId xmlns:p14="http://schemas.microsoft.com/office/powerpoint/2010/main" val="165356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92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Processed to remove cosmic rays and uneven background illumination (in February data)</a:t>
            </a:r>
            <a:endParaRPr lang="en-US" sz="2400" dirty="0"/>
          </a:p>
        </p:txBody>
      </p:sp>
      <p:pic>
        <p:nvPicPr>
          <p:cNvPr id="4" name="Picture 3" descr="Screen Shot 2018-05-15 at 1.4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" y="1905082"/>
            <a:ext cx="3943215" cy="4952917"/>
          </a:xfrm>
          <a:prstGeom prst="rect">
            <a:avLst/>
          </a:prstGeom>
        </p:spPr>
      </p:pic>
      <p:pic>
        <p:nvPicPr>
          <p:cNvPr id="5" name="Picture 4" descr="Screen Shot 2018-05-15 at 1.4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02" y="1905082"/>
            <a:ext cx="4000898" cy="495291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21731" y="4469157"/>
            <a:ext cx="1329818" cy="5511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all three telescopes</a:t>
            </a:r>
          </a:p>
          <a:p>
            <a:r>
              <a:rPr lang="en-US" dirty="0" smtClean="0"/>
              <a:t>Note: VBT referred to as 90” in overview docs, but 2.34-m in spectroscopy documentation. This should be rectified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8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Missing y-axis label in February spectroscopy documentation</a:t>
            </a:r>
            <a:endParaRPr lang="en-US" sz="2800" dirty="0"/>
          </a:p>
        </p:txBody>
      </p:sp>
      <p:pic>
        <p:nvPicPr>
          <p:cNvPr id="4" name="Picture 3" descr="Screen Shot 2018-05-15 at 2.1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69" y="2528128"/>
            <a:ext cx="5652125" cy="43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 (imaging and spectra)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5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Would be helpful to have each document structured in the same format for all months</a:t>
            </a:r>
            <a:endParaRPr lang="en-US" sz="2400" dirty="0"/>
          </a:p>
        </p:txBody>
      </p:sp>
      <p:pic>
        <p:nvPicPr>
          <p:cNvPr id="4" name="Picture 3" descr="Screen Shot 2018-05-15 at 2.2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604"/>
            <a:ext cx="4107312" cy="4744395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5" name="Picture 4" descr="Screen Shot 2018-05-15 at 2.26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1" y="2106018"/>
            <a:ext cx="4651370" cy="4751981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318727" y="3542455"/>
            <a:ext cx="1345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-VS-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02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overview.txt</a:t>
            </a:r>
            <a:r>
              <a:rPr lang="en-US" dirty="0" smtClean="0"/>
              <a:t> </a:t>
            </a:r>
            <a:r>
              <a:rPr lang="en-US" dirty="0"/>
              <a:t>(comments on parts that are common to all folders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till </a:t>
            </a:r>
            <a:r>
              <a:rPr lang="en-US" dirty="0"/>
              <a:t>==&gt; </a:t>
            </a:r>
            <a:r>
              <a:rPr lang="en-US" dirty="0" smtClean="0"/>
              <a:t>until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Photometric data was obtained" ==&gt; "Photometric data were </a:t>
            </a:r>
            <a:r>
              <a:rPr lang="en-US" dirty="0" smtClean="0"/>
              <a:t>obtained”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3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298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Comet ISON 2013 Ground-Based Observations Bundle by Safonova, M. et al.</vt:lpstr>
      <vt:lpstr>Overview</vt:lpstr>
      <vt:lpstr>Imaging data</vt:lpstr>
      <vt:lpstr>Imaging data</vt:lpstr>
      <vt:lpstr>Spectroscopy</vt:lpstr>
      <vt:lpstr>Spectroscopy</vt:lpstr>
      <vt:lpstr>Documentation (imaging and spectra)</vt:lpstr>
      <vt:lpstr>Typos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ISON 2013 Ground-Based Observations Bundle by Safonova, M. et al.</dc:title>
  <dc:subject/>
  <dc:creator>Emily Kramer</dc:creator>
  <cp:keywords/>
  <dc:description/>
  <cp:lastModifiedBy>Emily Kramer</cp:lastModifiedBy>
  <cp:revision>11</cp:revision>
  <dcterms:created xsi:type="dcterms:W3CDTF">2018-05-15T04:48:00Z</dcterms:created>
  <dcterms:modified xsi:type="dcterms:W3CDTF">2018-05-15T06:37:15Z</dcterms:modified>
  <cp:category/>
</cp:coreProperties>
</file>