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8" r:id="rId3"/>
    <p:sldId id="272" r:id="rId4"/>
    <p:sldId id="295" r:id="rId5"/>
    <p:sldId id="273" r:id="rId6"/>
    <p:sldId id="293" r:id="rId7"/>
    <p:sldId id="279" r:id="rId8"/>
    <p:sldId id="280" r:id="rId9"/>
    <p:sldId id="281" r:id="rId10"/>
    <p:sldId id="299" r:id="rId11"/>
    <p:sldId id="274" r:id="rId12"/>
    <p:sldId id="282" r:id="rId13"/>
    <p:sldId id="296" r:id="rId14"/>
    <p:sldId id="275" r:id="rId15"/>
    <p:sldId id="284" r:id="rId16"/>
    <p:sldId id="283" r:id="rId17"/>
    <p:sldId id="285" r:id="rId18"/>
    <p:sldId id="286" r:id="rId19"/>
    <p:sldId id="287" r:id="rId20"/>
    <p:sldId id="294" r:id="rId21"/>
    <p:sldId id="276" r:id="rId22"/>
    <p:sldId id="288" r:id="rId23"/>
    <p:sldId id="289" r:id="rId24"/>
    <p:sldId id="297" r:id="rId25"/>
    <p:sldId id="277" r:id="rId26"/>
    <p:sldId id="290" r:id="rId27"/>
    <p:sldId id="291" r:id="rId28"/>
    <p:sldId id="298" r:id="rId29"/>
    <p:sldId id="278"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46"/>
    <p:restoredTop sz="94674"/>
  </p:normalViewPr>
  <p:slideViewPr>
    <p:cSldViewPr snapToGrid="0" snapToObjects="1">
      <p:cViewPr varScale="1">
        <p:scale>
          <a:sx n="118" d="100"/>
          <a:sy n="118" d="100"/>
        </p:scale>
        <p:origin x="216"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999F2-ADB8-BD43-952D-00D3BB3BD04B}" type="datetimeFigureOut">
              <a:rPr lang="en-US" smtClean="0"/>
              <a:t>5/14/18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646C6-4625-5D43-9F52-0BEC2E99678C}" type="slidenum">
              <a:rPr lang="en-US" smtClean="0"/>
              <a:t>‹#›</a:t>
            </a:fld>
            <a:endParaRPr lang="en-US"/>
          </a:p>
        </p:txBody>
      </p:sp>
    </p:spTree>
    <p:extLst>
      <p:ext uri="{BB962C8B-B14F-4D97-AF65-F5344CB8AC3E}">
        <p14:creationId xmlns:p14="http://schemas.microsoft.com/office/powerpoint/2010/main" val="3699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3A0259-74D1-794E-A00C-A6E6E623F332}" type="datetime1">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206009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6AF5F-FC1F-844D-81D5-090A76B238BF}" type="datetime1">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78288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D7A17D-1E89-1948-95CD-06F69471FBA4}" type="datetime1">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17621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20B4C-0EC3-424A-8D5E-5DD0C792F609}" type="datetime1">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5864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4EAB9-0742-3A46-8514-DF72DE74B926}" type="datetime1">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37463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405" y="1084333"/>
            <a:ext cx="5720395" cy="5106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84333"/>
            <a:ext cx="5779736" cy="5106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2901C31-61A2-8C46-A8F6-10FDEB1672B2}" type="datetime1">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90703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405" y="248156"/>
            <a:ext cx="11652531" cy="694931"/>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Text Placeholder 2"/>
          <p:cNvSpPr>
            <a:spLocks noGrp="1"/>
          </p:cNvSpPr>
          <p:nvPr>
            <p:ph type="body" idx="1"/>
          </p:nvPr>
        </p:nvSpPr>
        <p:spPr>
          <a:xfrm>
            <a:off x="299406" y="1077404"/>
            <a:ext cx="56981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99406" y="1901316"/>
            <a:ext cx="5698170" cy="4288347"/>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077404"/>
            <a:ext cx="577973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901316"/>
            <a:ext cx="5779736" cy="4288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E203B8-57BA-A343-A8F4-2D319F1E59ED}" type="datetime1">
              <a:rPr lang="en-US" smtClean="0"/>
              <a:t>5/14/18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70156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251BD-D6ED-734F-BA63-0AE0783249D1}" type="datetime1">
              <a:rPr lang="en-US" smtClean="0"/>
              <a:t>5/14/18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18605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B5EA2-9DB7-6A4C-99AC-5A6C570239D3}" type="datetime1">
              <a:rPr lang="en-US" smtClean="0"/>
              <a:t>5/14/18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53472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9406" y="457200"/>
            <a:ext cx="447262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936142" y="457201"/>
            <a:ext cx="7015794"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9406" y="2057400"/>
            <a:ext cx="44726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008A-0A8D-CB4B-BF23-B0E1313B5517}" type="datetime1">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199428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9406" y="457200"/>
            <a:ext cx="447262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936142" y="457201"/>
            <a:ext cx="7015794"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9406" y="2057400"/>
            <a:ext cx="44726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7FBCA3-0E05-9744-A59E-397A72A6C21C}" type="datetime1">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32353-561A-134E-8E6F-9892300C437B}" type="slidenum">
              <a:rPr lang="en-US" smtClean="0"/>
              <a:t>‹#›</a:t>
            </a:fld>
            <a:endParaRPr lang="en-US"/>
          </a:p>
        </p:txBody>
      </p:sp>
    </p:spTree>
    <p:extLst>
      <p:ext uri="{BB962C8B-B14F-4D97-AF65-F5344CB8AC3E}">
        <p14:creationId xmlns:p14="http://schemas.microsoft.com/office/powerpoint/2010/main" val="219552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405" y="251836"/>
            <a:ext cx="11652531" cy="6949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9405" y="1084333"/>
            <a:ext cx="11652531" cy="51094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99405"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580EC-3E89-1647-B696-F39F7FD6C896}" type="datetime1">
              <a:rPr lang="en-US" smtClean="0"/>
              <a:t>5/14/18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08736" y="635634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32353-561A-134E-8E6F-9892300C437B}" type="slidenum">
              <a:rPr lang="en-US" smtClean="0"/>
              <a:t>‹#›</a:t>
            </a:fld>
            <a:endParaRPr lang="en-US"/>
          </a:p>
        </p:txBody>
      </p:sp>
    </p:spTree>
    <p:extLst>
      <p:ext uri="{BB962C8B-B14F-4D97-AF65-F5344CB8AC3E}">
        <p14:creationId xmlns:p14="http://schemas.microsoft.com/office/powerpoint/2010/main" val="562963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image" Target="../media/image1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f"/><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879254"/>
          </a:xfrm>
        </p:spPr>
        <p:txBody>
          <a:bodyPr>
            <a:normAutofit fontScale="90000"/>
          </a:bodyPr>
          <a:lstStyle/>
          <a:p>
            <a:r>
              <a:rPr lang="en-US" dirty="0"/>
              <a:t>Hew Horizons Data Review</a:t>
            </a:r>
            <a:br>
              <a:rPr lang="en-US" dirty="0"/>
            </a:br>
            <a:r>
              <a:rPr lang="en-US" sz="4400" dirty="0"/>
              <a:t>nh-p_psa-leisa_mvic-5-comp-v1.0</a:t>
            </a:r>
            <a:br>
              <a:rPr lang="en-US" sz="4400" dirty="0"/>
            </a:br>
            <a:r>
              <a:rPr lang="en-US" sz="4400" dirty="0"/>
              <a:t>nh-p_psa-lorri_mvic-5-geomaps-v1.0</a:t>
            </a:r>
          </a:p>
        </p:txBody>
      </p:sp>
      <p:sp>
        <p:nvSpPr>
          <p:cNvPr id="3" name="Subtitle 2"/>
          <p:cNvSpPr>
            <a:spLocks noGrp="1"/>
          </p:cNvSpPr>
          <p:nvPr>
            <p:ph type="subTitle" idx="1"/>
          </p:nvPr>
        </p:nvSpPr>
        <p:spPr>
          <a:xfrm>
            <a:off x="1524000" y="4084982"/>
            <a:ext cx="9144000" cy="1172817"/>
          </a:xfrm>
        </p:spPr>
        <p:txBody>
          <a:bodyPr>
            <a:normAutofit fontScale="92500" lnSpcReduction="10000"/>
          </a:bodyPr>
          <a:lstStyle/>
          <a:p>
            <a:r>
              <a:rPr lang="en-US" dirty="0"/>
              <a:t>Jian-Yang Li</a:t>
            </a:r>
          </a:p>
          <a:p>
            <a:r>
              <a:rPr lang="en-US" dirty="0"/>
              <a:t>Planetary Science Institute</a:t>
            </a:r>
          </a:p>
          <a:p>
            <a:r>
              <a:rPr lang="en-US" dirty="0"/>
              <a:t>May 15, 2018</a:t>
            </a:r>
          </a:p>
          <a:p>
            <a:endParaRPr lang="en-US"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1</a:t>
            </a:fld>
            <a:endParaRPr lang="en-US"/>
          </a:p>
        </p:txBody>
      </p:sp>
    </p:spTree>
    <p:extLst>
      <p:ext uri="{BB962C8B-B14F-4D97-AF65-F5344CB8AC3E}">
        <p14:creationId xmlns:p14="http://schemas.microsoft.com/office/powerpoint/2010/main" val="1042702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336" y="2068577"/>
            <a:ext cx="9144000" cy="1879254"/>
          </a:xfrm>
        </p:spPr>
        <p:txBody>
          <a:bodyPr>
            <a:normAutofit fontScale="90000"/>
          </a:bodyPr>
          <a:lstStyle/>
          <a:p>
            <a:r>
              <a:rPr lang="en-US" dirty="0"/>
              <a:t>Hew Horizons Data Review</a:t>
            </a:r>
            <a:br>
              <a:rPr lang="en-US" dirty="0"/>
            </a:br>
            <a:r>
              <a:rPr lang="en-US" sz="4400" dirty="0"/>
              <a:t>nh-p_psa-leisa_mvic-5-comp-v1.0</a:t>
            </a:r>
            <a:br>
              <a:rPr lang="en-US" sz="4400" dirty="0"/>
            </a:br>
            <a:r>
              <a:rPr lang="en-US" sz="4400" dirty="0" smtClean="0"/>
              <a:t/>
            </a:r>
            <a:br>
              <a:rPr lang="en-US" sz="4400" dirty="0" smtClean="0"/>
            </a:br>
            <a:r>
              <a:rPr lang="en-US" sz="4400" dirty="0" smtClean="0"/>
              <a:t>mosaic/</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10</a:t>
            </a:fld>
            <a:endParaRPr lang="en-US"/>
          </a:p>
        </p:txBody>
      </p:sp>
    </p:spTree>
    <p:extLst>
      <p:ext uri="{BB962C8B-B14F-4D97-AF65-F5344CB8AC3E}">
        <p14:creationId xmlns:p14="http://schemas.microsoft.com/office/powerpoint/2010/main" val="69877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E283E-5CDB-CD44-A0E7-3183F253B367}"/>
              </a:ext>
            </a:extLst>
          </p:cNvPr>
          <p:cNvSpPr>
            <a:spLocks noGrp="1"/>
          </p:cNvSpPr>
          <p:nvPr>
            <p:ph type="title"/>
          </p:nvPr>
        </p:nvSpPr>
        <p:spPr/>
        <p:txBody>
          <a:bodyPr>
            <a:normAutofit fontScale="90000"/>
          </a:bodyPr>
          <a:lstStyle/>
          <a:p>
            <a:r>
              <a:rPr lang="en-US" dirty="0"/>
              <a:t>nh-p_psa-leisa_mvic-5-comp-v1.0/mosaic</a:t>
            </a:r>
          </a:p>
        </p:txBody>
      </p:sp>
      <p:sp>
        <p:nvSpPr>
          <p:cNvPr id="3" name="Content Placeholder 2">
            <a:extLst>
              <a:ext uri="{FF2B5EF4-FFF2-40B4-BE49-F238E27FC236}">
                <a16:creationId xmlns:a16="http://schemas.microsoft.com/office/drawing/2014/main" xmlns="" id="{E1677368-BDFA-9A41-861D-30A55CD6930D}"/>
              </a:ext>
            </a:extLst>
          </p:cNvPr>
          <p:cNvSpPr>
            <a:spLocks noGrp="1"/>
          </p:cNvSpPr>
          <p:nvPr>
            <p:ph idx="1"/>
          </p:nvPr>
        </p:nvSpPr>
        <p:spPr>
          <a:xfrm>
            <a:off x="299405" y="1084333"/>
            <a:ext cx="5953114" cy="5109495"/>
          </a:xfrm>
        </p:spPr>
        <p:txBody>
          <a:bodyPr/>
          <a:lstStyle/>
          <a:p>
            <a:r>
              <a:rPr lang="en-US" dirty="0"/>
              <a:t>Data label does NOT comply with PDS3 format definition?</a:t>
            </a:r>
          </a:p>
          <a:p>
            <a:pPr lvl="1"/>
            <a:r>
              <a:rPr lang="en-US" dirty="0"/>
              <a:t>IDL </a:t>
            </a:r>
            <a:r>
              <a:rPr lang="en-US" dirty="0" err="1"/>
              <a:t>readpds</a:t>
            </a:r>
            <a:r>
              <a:rPr lang="en-US" dirty="0"/>
              <a:t> cannot correctly load the whole mosaic cube, but just loads the first band</a:t>
            </a:r>
          </a:p>
          <a:p>
            <a:pPr lvl="1"/>
            <a:r>
              <a:rPr lang="en-US" dirty="0"/>
              <a:t>In PDS labels, OBJECT key is set as `IMAGE` rather than `QUBE`.  Is this the reason that </a:t>
            </a:r>
            <a:r>
              <a:rPr lang="en-US" dirty="0" err="1"/>
              <a:t>readpds</a:t>
            </a:r>
            <a:r>
              <a:rPr lang="en-US" dirty="0"/>
              <a:t> doesn’t load the whole cube?</a:t>
            </a:r>
          </a:p>
          <a:p>
            <a:r>
              <a:rPr lang="en-US" dirty="0"/>
              <a:t>It is not clearly defined how the data cube is stored, row-major order or column-major order?</a:t>
            </a:r>
          </a:p>
          <a:p>
            <a:r>
              <a:rPr lang="en-US" dirty="0"/>
              <a:t>Not certified</a:t>
            </a:r>
          </a:p>
          <a:p>
            <a:pPr marL="0" indent="0">
              <a:buNone/>
            </a:pPr>
            <a:endParaRPr lang="en-US" dirty="0"/>
          </a:p>
        </p:txBody>
      </p:sp>
      <p:pic>
        <p:nvPicPr>
          <p:cNvPr id="4" name="Picture 3">
            <a:extLst>
              <a:ext uri="{FF2B5EF4-FFF2-40B4-BE49-F238E27FC236}">
                <a16:creationId xmlns:a16="http://schemas.microsoft.com/office/drawing/2014/main" xmlns="" id="{460D10CD-50F1-AC45-9754-8E2BC1FCD981}"/>
              </a:ext>
            </a:extLst>
          </p:cNvPr>
          <p:cNvPicPr>
            <a:picLocks noChangeAspect="1"/>
          </p:cNvPicPr>
          <p:nvPr/>
        </p:nvPicPr>
        <p:blipFill>
          <a:blip r:embed="rId2"/>
          <a:stretch>
            <a:fillRect/>
          </a:stretch>
        </p:blipFill>
        <p:spPr>
          <a:xfrm>
            <a:off x="6490082" y="946768"/>
            <a:ext cx="4927561" cy="5813257"/>
          </a:xfrm>
          <a:prstGeom prst="rect">
            <a:avLst/>
          </a:prstGeom>
        </p:spPr>
      </p:pic>
      <p:sp>
        <p:nvSpPr>
          <p:cNvPr id="5" name="Oval 4">
            <a:extLst>
              <a:ext uri="{FF2B5EF4-FFF2-40B4-BE49-F238E27FC236}">
                <a16:creationId xmlns:a16="http://schemas.microsoft.com/office/drawing/2014/main" xmlns="" id="{D0783F79-7788-F74B-939F-0FA60BAEB953}"/>
              </a:ext>
            </a:extLst>
          </p:cNvPr>
          <p:cNvSpPr/>
          <p:nvPr/>
        </p:nvSpPr>
        <p:spPr>
          <a:xfrm>
            <a:off x="6697363" y="3398108"/>
            <a:ext cx="2879124" cy="1977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xmlns="" id="{36AC5475-D4A4-5847-8E83-39ECFBE776C4}"/>
              </a:ext>
            </a:extLst>
          </p:cNvPr>
          <p:cNvSpPr>
            <a:spLocks noGrp="1"/>
          </p:cNvSpPr>
          <p:nvPr>
            <p:ph type="sldNum" sz="quarter" idx="12"/>
          </p:nvPr>
        </p:nvSpPr>
        <p:spPr/>
        <p:txBody>
          <a:bodyPr/>
          <a:lstStyle/>
          <a:p>
            <a:fld id="{50732353-561A-134E-8E6F-9892300C437B}" type="slidenum">
              <a:rPr lang="en-US" smtClean="0"/>
              <a:t>11</a:t>
            </a:fld>
            <a:endParaRPr lang="en-US"/>
          </a:p>
        </p:txBody>
      </p:sp>
    </p:spTree>
    <p:extLst>
      <p:ext uri="{BB962C8B-B14F-4D97-AF65-F5344CB8AC3E}">
        <p14:creationId xmlns:p14="http://schemas.microsoft.com/office/powerpoint/2010/main" val="127959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9C7A3-34F0-1E4B-AD41-4261F4966AC1}"/>
              </a:ext>
            </a:extLst>
          </p:cNvPr>
          <p:cNvSpPr>
            <a:spLocks noGrp="1"/>
          </p:cNvSpPr>
          <p:nvPr>
            <p:ph type="title"/>
          </p:nvPr>
        </p:nvSpPr>
        <p:spPr/>
        <p:txBody>
          <a:bodyPr>
            <a:normAutofit fontScale="90000"/>
          </a:bodyPr>
          <a:lstStyle/>
          <a:p>
            <a:r>
              <a:rPr lang="en-US" dirty="0"/>
              <a:t>nh-p_psa-leisa_mvic-5-comp-v1.0/mosaic</a:t>
            </a:r>
          </a:p>
        </p:txBody>
      </p:sp>
      <p:sp>
        <p:nvSpPr>
          <p:cNvPr id="3" name="Content Placeholder 2">
            <a:extLst>
              <a:ext uri="{FF2B5EF4-FFF2-40B4-BE49-F238E27FC236}">
                <a16:creationId xmlns:a16="http://schemas.microsoft.com/office/drawing/2014/main" xmlns="" id="{5A2ADE90-B219-D04F-9CDC-A4C877165CC3}"/>
              </a:ext>
            </a:extLst>
          </p:cNvPr>
          <p:cNvSpPr>
            <a:spLocks noGrp="1"/>
          </p:cNvSpPr>
          <p:nvPr>
            <p:ph idx="1"/>
          </p:nvPr>
        </p:nvSpPr>
        <p:spPr>
          <a:xfrm>
            <a:off x="299405" y="1084333"/>
            <a:ext cx="5990116" cy="5109495"/>
          </a:xfrm>
        </p:spPr>
        <p:txBody>
          <a:bodyPr>
            <a:normAutofit fontScale="92500"/>
          </a:bodyPr>
          <a:lstStyle/>
          <a:p>
            <a:r>
              <a:rPr lang="en-US" dirty="0"/>
              <a:t>Wrote my own python code to load the data</a:t>
            </a:r>
          </a:p>
          <a:p>
            <a:pPr lvl="1"/>
            <a:r>
              <a:rPr lang="en-US" dirty="0"/>
              <a:t>Following the LINES, LINE_SAMPLES, and BANDS keys, and LINE_DISPLAY_DIRECTION and SAMPLE_DISPLAY_DIRECTION keys</a:t>
            </a:r>
          </a:p>
          <a:p>
            <a:pPr lvl="1"/>
            <a:r>
              <a:rPr lang="en-US" dirty="0"/>
              <a:t>Assuming that the storage of array elements has dimensions (LINES, LINE_SAMPLES, BANDS), with LINES the fastest changing index and BANDS the slowest changing index</a:t>
            </a:r>
          </a:p>
          <a:p>
            <a:pPr lvl="1"/>
            <a:r>
              <a:rPr lang="en-US" dirty="0"/>
              <a:t>The cube can now be loaded and displayed correctly</a:t>
            </a:r>
          </a:p>
          <a:p>
            <a:r>
              <a:rPr lang="en-US" dirty="0"/>
              <a:t>Color composite shown to the right</a:t>
            </a:r>
          </a:p>
          <a:p>
            <a:pPr lvl="1"/>
            <a:r>
              <a:rPr lang="en-US" dirty="0"/>
              <a:t>(R, G, B) = (CH4, Red, Blue)</a:t>
            </a:r>
          </a:p>
          <a:p>
            <a:r>
              <a:rPr lang="en-US" dirty="0"/>
              <a:t>Both mosaics look good to me</a:t>
            </a:r>
          </a:p>
        </p:txBody>
      </p:sp>
      <p:pic>
        <p:nvPicPr>
          <p:cNvPr id="4" name="Picture 3">
            <a:extLst>
              <a:ext uri="{FF2B5EF4-FFF2-40B4-BE49-F238E27FC236}">
                <a16:creationId xmlns:a16="http://schemas.microsoft.com/office/drawing/2014/main" xmlns="" id="{191056B0-8E9B-2742-9047-5406A6601C5E}"/>
              </a:ext>
            </a:extLst>
          </p:cNvPr>
          <p:cNvPicPr>
            <a:picLocks noChangeAspect="1"/>
          </p:cNvPicPr>
          <p:nvPr/>
        </p:nvPicPr>
        <p:blipFill>
          <a:blip r:embed="rId2"/>
          <a:stretch>
            <a:fillRect/>
          </a:stretch>
        </p:blipFill>
        <p:spPr>
          <a:xfrm>
            <a:off x="6125670" y="3737935"/>
            <a:ext cx="5575423" cy="2920897"/>
          </a:xfrm>
          <a:prstGeom prst="rect">
            <a:avLst/>
          </a:prstGeom>
        </p:spPr>
      </p:pic>
      <p:pic>
        <p:nvPicPr>
          <p:cNvPr id="5" name="Picture 4">
            <a:extLst>
              <a:ext uri="{FF2B5EF4-FFF2-40B4-BE49-F238E27FC236}">
                <a16:creationId xmlns:a16="http://schemas.microsoft.com/office/drawing/2014/main" xmlns="" id="{63ED971A-84BA-DC4C-9522-8E63C8121828}"/>
              </a:ext>
            </a:extLst>
          </p:cNvPr>
          <p:cNvPicPr>
            <a:picLocks noChangeAspect="1"/>
          </p:cNvPicPr>
          <p:nvPr/>
        </p:nvPicPr>
        <p:blipFill>
          <a:blip r:embed="rId3"/>
          <a:stretch>
            <a:fillRect/>
          </a:stretch>
        </p:blipFill>
        <p:spPr>
          <a:xfrm>
            <a:off x="6125669" y="946768"/>
            <a:ext cx="5575423" cy="2855048"/>
          </a:xfrm>
          <a:prstGeom prst="rect">
            <a:avLst/>
          </a:prstGeom>
        </p:spPr>
      </p:pic>
      <p:sp>
        <p:nvSpPr>
          <p:cNvPr id="6" name="TextBox 5">
            <a:extLst>
              <a:ext uri="{FF2B5EF4-FFF2-40B4-BE49-F238E27FC236}">
                <a16:creationId xmlns:a16="http://schemas.microsoft.com/office/drawing/2014/main" xmlns="" id="{D61451BD-8A86-964F-A88B-C3A86CAA4B2F}"/>
              </a:ext>
            </a:extLst>
          </p:cNvPr>
          <p:cNvSpPr txBox="1"/>
          <p:nvPr/>
        </p:nvSpPr>
        <p:spPr>
          <a:xfrm>
            <a:off x="6524368" y="3205803"/>
            <a:ext cx="674544" cy="369332"/>
          </a:xfrm>
          <a:prstGeom prst="rect">
            <a:avLst/>
          </a:prstGeom>
          <a:noFill/>
        </p:spPr>
        <p:txBody>
          <a:bodyPr wrap="none" rtlCol="0">
            <a:spAutoFit/>
          </a:bodyPr>
          <a:lstStyle/>
          <a:p>
            <a:r>
              <a:rPr lang="en-US" dirty="0">
                <a:solidFill>
                  <a:schemeClr val="bg1"/>
                </a:solidFill>
              </a:rPr>
              <a:t>Pluto</a:t>
            </a:r>
          </a:p>
        </p:txBody>
      </p:sp>
      <p:sp>
        <p:nvSpPr>
          <p:cNvPr id="7" name="TextBox 6">
            <a:extLst>
              <a:ext uri="{FF2B5EF4-FFF2-40B4-BE49-F238E27FC236}">
                <a16:creationId xmlns:a16="http://schemas.microsoft.com/office/drawing/2014/main" xmlns="" id="{4A877B79-91CA-334A-B0BA-29E242F250C3}"/>
              </a:ext>
            </a:extLst>
          </p:cNvPr>
          <p:cNvSpPr txBox="1"/>
          <p:nvPr/>
        </p:nvSpPr>
        <p:spPr>
          <a:xfrm>
            <a:off x="6540365" y="5996970"/>
            <a:ext cx="860620" cy="369332"/>
          </a:xfrm>
          <a:prstGeom prst="rect">
            <a:avLst/>
          </a:prstGeom>
          <a:noFill/>
        </p:spPr>
        <p:txBody>
          <a:bodyPr wrap="none" rtlCol="0">
            <a:spAutoFit/>
          </a:bodyPr>
          <a:lstStyle/>
          <a:p>
            <a:r>
              <a:rPr lang="en-US" dirty="0">
                <a:solidFill>
                  <a:schemeClr val="bg1"/>
                </a:solidFill>
              </a:rPr>
              <a:t>Charon</a:t>
            </a:r>
          </a:p>
        </p:txBody>
      </p:sp>
      <p:sp>
        <p:nvSpPr>
          <p:cNvPr id="9" name="Slide Number Placeholder 8">
            <a:extLst>
              <a:ext uri="{FF2B5EF4-FFF2-40B4-BE49-F238E27FC236}">
                <a16:creationId xmlns:a16="http://schemas.microsoft.com/office/drawing/2014/main" xmlns="" id="{66040FCF-64A7-FC4D-B3EC-C9A100092F3E}"/>
              </a:ext>
            </a:extLst>
          </p:cNvPr>
          <p:cNvSpPr>
            <a:spLocks noGrp="1"/>
          </p:cNvSpPr>
          <p:nvPr>
            <p:ph type="sldNum" sz="quarter" idx="12"/>
          </p:nvPr>
        </p:nvSpPr>
        <p:spPr/>
        <p:txBody>
          <a:bodyPr/>
          <a:lstStyle/>
          <a:p>
            <a:fld id="{50732353-561A-134E-8E6F-9892300C437B}" type="slidenum">
              <a:rPr lang="en-US" smtClean="0"/>
              <a:t>12</a:t>
            </a:fld>
            <a:endParaRPr lang="en-US"/>
          </a:p>
        </p:txBody>
      </p:sp>
    </p:spTree>
    <p:extLst>
      <p:ext uri="{BB962C8B-B14F-4D97-AF65-F5344CB8AC3E}">
        <p14:creationId xmlns:p14="http://schemas.microsoft.com/office/powerpoint/2010/main" val="2830581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709408"/>
          </a:xfrm>
        </p:spPr>
        <p:txBody>
          <a:bodyPr>
            <a:normAutofit fontScale="90000"/>
          </a:bodyPr>
          <a:lstStyle/>
          <a:p>
            <a:r>
              <a:rPr lang="en-US" dirty="0"/>
              <a:t>Hew Horizons Data Review</a:t>
            </a:r>
            <a:br>
              <a:rPr lang="en-US" dirty="0"/>
            </a:br>
            <a:r>
              <a:rPr lang="en-US" sz="4400" dirty="0"/>
              <a:t>nh-p_psa-leisa_mvic-5-comp-v1.0</a:t>
            </a:r>
            <a:br>
              <a:rPr lang="en-US" sz="4400" dirty="0"/>
            </a:br>
            <a:r>
              <a:rPr lang="en-US" sz="4400" dirty="0" smtClean="0"/>
              <a:t/>
            </a:r>
            <a:br>
              <a:rPr lang="en-US" sz="4400" dirty="0" smtClean="0"/>
            </a:br>
            <a:r>
              <a:rPr lang="en-US" sz="4400" dirty="0" smtClean="0"/>
              <a:t>spec/</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13</a:t>
            </a:fld>
            <a:endParaRPr lang="en-US"/>
          </a:p>
        </p:txBody>
      </p:sp>
    </p:spTree>
    <p:extLst>
      <p:ext uri="{BB962C8B-B14F-4D97-AF65-F5344CB8AC3E}">
        <p14:creationId xmlns:p14="http://schemas.microsoft.com/office/powerpoint/2010/main" val="20012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EB742-3879-AF44-A535-926306FA2052}"/>
              </a:ext>
            </a:extLst>
          </p:cNvPr>
          <p:cNvSpPr>
            <a:spLocks noGrp="1"/>
          </p:cNvSpPr>
          <p:nvPr>
            <p:ph type="title"/>
          </p:nvPr>
        </p:nvSpPr>
        <p:spPr/>
        <p:txBody>
          <a:bodyPr>
            <a:normAutofit fontScale="90000"/>
          </a:bodyPr>
          <a:lstStyle/>
          <a:p>
            <a:r>
              <a:rPr lang="en-US" dirty="0"/>
              <a:t>nh-p_psa-leisa_mvic-5-comp-v1.0/spec</a:t>
            </a:r>
          </a:p>
        </p:txBody>
      </p:sp>
      <p:sp>
        <p:nvSpPr>
          <p:cNvPr id="3" name="Content Placeholder 2">
            <a:extLst>
              <a:ext uri="{FF2B5EF4-FFF2-40B4-BE49-F238E27FC236}">
                <a16:creationId xmlns:a16="http://schemas.microsoft.com/office/drawing/2014/main" xmlns="" id="{1F2E75A5-0329-E248-A3DA-D33F15967579}"/>
              </a:ext>
            </a:extLst>
          </p:cNvPr>
          <p:cNvSpPr>
            <a:spLocks noGrp="1"/>
          </p:cNvSpPr>
          <p:nvPr>
            <p:ph idx="1"/>
          </p:nvPr>
        </p:nvSpPr>
        <p:spPr/>
        <p:txBody>
          <a:bodyPr>
            <a:normAutofit fontScale="92500" lnSpcReduction="10000"/>
          </a:bodyPr>
          <a:lstStyle/>
          <a:p>
            <a:r>
              <a:rPr lang="en-US" dirty="0" err="1"/>
              <a:t>dataset.cat</a:t>
            </a:r>
            <a:r>
              <a:rPr lang="en-US" dirty="0"/>
              <a:t> it states that all spectra are calibrated to I/F, which seems to be consistent with data value.  But in all .</a:t>
            </a:r>
            <a:r>
              <a:rPr lang="en-US" dirty="0" err="1"/>
              <a:t>lbl</a:t>
            </a:r>
            <a:r>
              <a:rPr lang="en-US" dirty="0"/>
              <a:t> files, CORE_UNIT = WATT*M**-2*SR**-1*</a:t>
            </a:r>
            <a:r>
              <a:rPr lang="en-US" dirty="0" err="1"/>
              <a:t>uM</a:t>
            </a:r>
            <a:r>
              <a:rPr lang="en-US" dirty="0"/>
              <a:t>**-1, which is incorrect.</a:t>
            </a:r>
          </a:p>
          <a:p>
            <a:r>
              <a:rPr lang="en-US" dirty="0"/>
              <a:t>Same FITS format error as those in the color/ data product reported for below files:</a:t>
            </a:r>
          </a:p>
          <a:p>
            <a:pPr lvl="1"/>
            <a:r>
              <a:rPr lang="en-US" dirty="0"/>
              <a:t>0299026199_charon_geometry.fit</a:t>
            </a:r>
          </a:p>
          <a:p>
            <a:pPr lvl="1"/>
            <a:r>
              <a:rPr lang="en-US" dirty="0"/>
              <a:t>0299064869_charon_cube.fit</a:t>
            </a:r>
          </a:p>
          <a:p>
            <a:pPr lvl="1"/>
            <a:r>
              <a:rPr lang="en-US" dirty="0"/>
              <a:t>0299064869_pluto_cube.fit</a:t>
            </a:r>
          </a:p>
          <a:p>
            <a:pPr lvl="1"/>
            <a:r>
              <a:rPr lang="en-US" dirty="0"/>
              <a:t>0299064869_pluto_geometry.fit</a:t>
            </a:r>
          </a:p>
          <a:p>
            <a:pPr lvl="1"/>
            <a:r>
              <a:rPr lang="en-US" dirty="0"/>
              <a:t>0299144829_pluto_cube.fit</a:t>
            </a:r>
          </a:p>
          <a:p>
            <a:pPr lvl="1"/>
            <a:r>
              <a:rPr lang="en-US" dirty="0"/>
              <a:t>0299144829_pluto_geometry.fit</a:t>
            </a:r>
          </a:p>
          <a:p>
            <a:pPr lvl="1"/>
            <a:r>
              <a:rPr lang="en-US" dirty="0"/>
              <a:t>0299146219_charon_geometry.fit</a:t>
            </a:r>
          </a:p>
          <a:p>
            <a:pPr lvl="1"/>
            <a:r>
              <a:rPr lang="en-US" dirty="0"/>
              <a:t>0299176809_pluto_cube.fit</a:t>
            </a:r>
          </a:p>
          <a:p>
            <a:pPr lvl="1"/>
            <a:r>
              <a:rPr lang="en-US" dirty="0"/>
              <a:t>0299176809_pluto_geometry.fit</a:t>
            </a:r>
          </a:p>
          <a:p>
            <a:r>
              <a:rPr lang="en-US" dirty="0"/>
              <a:t>Certified</a:t>
            </a:r>
          </a:p>
        </p:txBody>
      </p:sp>
      <p:sp>
        <p:nvSpPr>
          <p:cNvPr id="4" name="Slide Number Placeholder 3">
            <a:extLst>
              <a:ext uri="{FF2B5EF4-FFF2-40B4-BE49-F238E27FC236}">
                <a16:creationId xmlns:a16="http://schemas.microsoft.com/office/drawing/2014/main" xmlns="" id="{8EAEBB32-ADCA-9741-898C-4F2AC6810ECA}"/>
              </a:ext>
            </a:extLst>
          </p:cNvPr>
          <p:cNvSpPr>
            <a:spLocks noGrp="1"/>
          </p:cNvSpPr>
          <p:nvPr>
            <p:ph type="sldNum" sz="quarter" idx="12"/>
          </p:nvPr>
        </p:nvSpPr>
        <p:spPr/>
        <p:txBody>
          <a:bodyPr/>
          <a:lstStyle/>
          <a:p>
            <a:fld id="{50732353-561A-134E-8E6F-9892300C437B}" type="slidenum">
              <a:rPr lang="en-US" smtClean="0"/>
              <a:t>14</a:t>
            </a:fld>
            <a:endParaRPr lang="en-US"/>
          </a:p>
        </p:txBody>
      </p:sp>
    </p:spTree>
    <p:extLst>
      <p:ext uri="{BB962C8B-B14F-4D97-AF65-F5344CB8AC3E}">
        <p14:creationId xmlns:p14="http://schemas.microsoft.com/office/powerpoint/2010/main" val="199350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B054B9B-6A80-2F47-A2B2-75A5177B364D}"/>
              </a:ext>
            </a:extLst>
          </p:cNvPr>
          <p:cNvPicPr>
            <a:picLocks noChangeAspect="1"/>
          </p:cNvPicPr>
          <p:nvPr/>
        </p:nvPicPr>
        <p:blipFill>
          <a:blip r:embed="rId2"/>
          <a:stretch>
            <a:fillRect/>
          </a:stretch>
        </p:blipFill>
        <p:spPr>
          <a:xfrm>
            <a:off x="1458097" y="1083835"/>
            <a:ext cx="8489092" cy="5601170"/>
          </a:xfrm>
          <a:prstGeom prst="rect">
            <a:avLst/>
          </a:prstGeom>
        </p:spPr>
      </p:pic>
      <p:sp>
        <p:nvSpPr>
          <p:cNvPr id="2" name="Title 1">
            <a:extLst>
              <a:ext uri="{FF2B5EF4-FFF2-40B4-BE49-F238E27FC236}">
                <a16:creationId xmlns:a16="http://schemas.microsoft.com/office/drawing/2014/main" xmlns="" id="{7230B990-3496-EC44-B118-4EBF6D473BC8}"/>
              </a:ext>
            </a:extLst>
          </p:cNvPr>
          <p:cNvSpPr>
            <a:spLocks noGrp="1"/>
          </p:cNvSpPr>
          <p:nvPr>
            <p:ph type="title"/>
          </p:nvPr>
        </p:nvSpPr>
        <p:spPr/>
        <p:txBody>
          <a:bodyPr>
            <a:normAutofit fontScale="90000"/>
          </a:bodyPr>
          <a:lstStyle/>
          <a:p>
            <a:r>
              <a:rPr lang="en-US" dirty="0"/>
              <a:t>Example: Pluto, spec/0299172889_pluto_cube.fit</a:t>
            </a:r>
          </a:p>
        </p:txBody>
      </p:sp>
      <p:pic>
        <p:nvPicPr>
          <p:cNvPr id="4" name="Picture 3">
            <a:extLst>
              <a:ext uri="{FF2B5EF4-FFF2-40B4-BE49-F238E27FC236}">
                <a16:creationId xmlns:a16="http://schemas.microsoft.com/office/drawing/2014/main" xmlns="" id="{20E98AC4-5CA2-3647-91D7-99D5F9D63485}"/>
              </a:ext>
            </a:extLst>
          </p:cNvPr>
          <p:cNvPicPr>
            <a:picLocks noChangeAspect="1"/>
          </p:cNvPicPr>
          <p:nvPr/>
        </p:nvPicPr>
        <p:blipFill>
          <a:blip r:embed="rId3"/>
          <a:stretch>
            <a:fillRect/>
          </a:stretch>
        </p:blipFill>
        <p:spPr>
          <a:xfrm>
            <a:off x="7018467" y="3773652"/>
            <a:ext cx="3212927" cy="2911353"/>
          </a:xfrm>
          <a:prstGeom prst="rect">
            <a:avLst/>
          </a:prstGeom>
        </p:spPr>
      </p:pic>
      <p:sp>
        <p:nvSpPr>
          <p:cNvPr id="6" name="TextBox 5">
            <a:extLst>
              <a:ext uri="{FF2B5EF4-FFF2-40B4-BE49-F238E27FC236}">
                <a16:creationId xmlns:a16="http://schemas.microsoft.com/office/drawing/2014/main" xmlns="" id="{1856E5A2-2F39-334D-A116-76428C494244}"/>
              </a:ext>
            </a:extLst>
          </p:cNvPr>
          <p:cNvSpPr txBox="1"/>
          <p:nvPr/>
        </p:nvSpPr>
        <p:spPr>
          <a:xfrm>
            <a:off x="7813468" y="5906530"/>
            <a:ext cx="1706686" cy="369332"/>
          </a:xfrm>
          <a:prstGeom prst="rect">
            <a:avLst/>
          </a:prstGeom>
          <a:noFill/>
        </p:spPr>
        <p:txBody>
          <a:bodyPr wrap="none" rtlCol="0">
            <a:spAutoFit/>
          </a:bodyPr>
          <a:lstStyle/>
          <a:p>
            <a:r>
              <a:rPr lang="en-US" dirty="0">
                <a:solidFill>
                  <a:schemeClr val="bg1"/>
                </a:solidFill>
              </a:rPr>
              <a:t>Image at 2.0 µm</a:t>
            </a:r>
          </a:p>
        </p:txBody>
      </p:sp>
      <p:sp>
        <p:nvSpPr>
          <p:cNvPr id="7" name="TextBox 6">
            <a:extLst>
              <a:ext uri="{FF2B5EF4-FFF2-40B4-BE49-F238E27FC236}">
                <a16:creationId xmlns:a16="http://schemas.microsoft.com/office/drawing/2014/main" xmlns="" id="{8983EE10-8537-0448-A976-701D494D9CDD}"/>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8" name="Slide Number Placeholder 7">
            <a:extLst>
              <a:ext uri="{FF2B5EF4-FFF2-40B4-BE49-F238E27FC236}">
                <a16:creationId xmlns:a16="http://schemas.microsoft.com/office/drawing/2014/main" xmlns="" id="{ED7BF791-ED3E-3345-BEF6-ACE7A112C262}"/>
              </a:ext>
            </a:extLst>
          </p:cNvPr>
          <p:cNvSpPr>
            <a:spLocks noGrp="1"/>
          </p:cNvSpPr>
          <p:nvPr>
            <p:ph type="sldNum" sz="quarter" idx="12"/>
          </p:nvPr>
        </p:nvSpPr>
        <p:spPr/>
        <p:txBody>
          <a:bodyPr/>
          <a:lstStyle/>
          <a:p>
            <a:fld id="{50732353-561A-134E-8E6F-9892300C437B}" type="slidenum">
              <a:rPr lang="en-US" smtClean="0"/>
              <a:t>15</a:t>
            </a:fld>
            <a:endParaRPr lang="en-US"/>
          </a:p>
        </p:txBody>
      </p:sp>
    </p:spTree>
    <p:extLst>
      <p:ext uri="{BB962C8B-B14F-4D97-AF65-F5344CB8AC3E}">
        <p14:creationId xmlns:p14="http://schemas.microsoft.com/office/powerpoint/2010/main" val="205585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F65CA1B-F67F-4740-B8EA-3441A35A2F84}"/>
              </a:ext>
            </a:extLst>
          </p:cNvPr>
          <p:cNvSpPr>
            <a:spLocks noGrp="1"/>
          </p:cNvSpPr>
          <p:nvPr>
            <p:ph type="title"/>
          </p:nvPr>
        </p:nvSpPr>
        <p:spPr/>
        <p:txBody>
          <a:bodyPr>
            <a:normAutofit fontScale="90000"/>
          </a:bodyPr>
          <a:lstStyle/>
          <a:p>
            <a:r>
              <a:rPr lang="en-US" dirty="0"/>
              <a:t>Example: Pluto, spec/0299172889_pluto_cube.fit</a:t>
            </a:r>
          </a:p>
        </p:txBody>
      </p:sp>
      <p:pic>
        <p:nvPicPr>
          <p:cNvPr id="8" name="Picture 7">
            <a:extLst>
              <a:ext uri="{FF2B5EF4-FFF2-40B4-BE49-F238E27FC236}">
                <a16:creationId xmlns:a16="http://schemas.microsoft.com/office/drawing/2014/main" xmlns="" id="{83135BBA-2FC9-6440-AFCA-D1312A8336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05601" y="1452282"/>
            <a:ext cx="4912658" cy="4789607"/>
          </a:xfrm>
          <a:prstGeom prst="rect">
            <a:avLst/>
          </a:prstGeom>
        </p:spPr>
      </p:pic>
      <p:pic>
        <p:nvPicPr>
          <p:cNvPr id="9" name="Picture 8">
            <a:extLst>
              <a:ext uri="{FF2B5EF4-FFF2-40B4-BE49-F238E27FC236}">
                <a16:creationId xmlns:a16="http://schemas.microsoft.com/office/drawing/2014/main" xmlns="" id="{BF29B780-E9C1-8146-B4F8-CF43E71017E3}"/>
              </a:ext>
            </a:extLst>
          </p:cNvPr>
          <p:cNvPicPr>
            <a:picLocks noChangeAspect="1"/>
          </p:cNvPicPr>
          <p:nvPr/>
        </p:nvPicPr>
        <p:blipFill>
          <a:blip r:embed="rId3"/>
          <a:stretch>
            <a:fillRect/>
          </a:stretch>
        </p:blipFill>
        <p:spPr>
          <a:xfrm>
            <a:off x="516965" y="1308846"/>
            <a:ext cx="5384800" cy="5384800"/>
          </a:xfrm>
          <a:prstGeom prst="rect">
            <a:avLst/>
          </a:prstGeom>
        </p:spPr>
      </p:pic>
      <p:sp>
        <p:nvSpPr>
          <p:cNvPr id="10" name="TextBox 9">
            <a:extLst>
              <a:ext uri="{FF2B5EF4-FFF2-40B4-BE49-F238E27FC236}">
                <a16:creationId xmlns:a16="http://schemas.microsoft.com/office/drawing/2014/main" xmlns="" id="{B5A24D99-6AEB-8A4D-9601-8D330279763D}"/>
              </a:ext>
            </a:extLst>
          </p:cNvPr>
          <p:cNvSpPr txBox="1"/>
          <p:nvPr/>
        </p:nvSpPr>
        <p:spPr>
          <a:xfrm>
            <a:off x="7834184" y="2100651"/>
            <a:ext cx="1138453" cy="369332"/>
          </a:xfrm>
          <a:prstGeom prst="rect">
            <a:avLst/>
          </a:prstGeom>
          <a:noFill/>
        </p:spPr>
        <p:txBody>
          <a:bodyPr wrap="none" rtlCol="0">
            <a:spAutoFit/>
          </a:bodyPr>
          <a:lstStyle/>
          <a:p>
            <a:r>
              <a:rPr lang="en-US" dirty="0">
                <a:solidFill>
                  <a:schemeClr val="bg1"/>
                </a:solidFill>
              </a:rPr>
              <a:t>(640, 178)</a:t>
            </a:r>
          </a:p>
        </p:txBody>
      </p:sp>
      <p:sp>
        <p:nvSpPr>
          <p:cNvPr id="11" name="TextBox 10">
            <a:extLst>
              <a:ext uri="{FF2B5EF4-FFF2-40B4-BE49-F238E27FC236}">
                <a16:creationId xmlns:a16="http://schemas.microsoft.com/office/drawing/2014/main" xmlns="" id="{5736A5B8-07CA-E042-8E63-BE47D7DCBACD}"/>
              </a:ext>
            </a:extLst>
          </p:cNvPr>
          <p:cNvSpPr txBox="1"/>
          <p:nvPr/>
        </p:nvSpPr>
        <p:spPr>
          <a:xfrm>
            <a:off x="7264957" y="4016807"/>
            <a:ext cx="1138453" cy="369332"/>
          </a:xfrm>
          <a:prstGeom prst="rect">
            <a:avLst/>
          </a:prstGeom>
          <a:noFill/>
        </p:spPr>
        <p:txBody>
          <a:bodyPr wrap="none" rtlCol="0">
            <a:spAutoFit/>
          </a:bodyPr>
          <a:lstStyle/>
          <a:p>
            <a:r>
              <a:rPr lang="en-US" dirty="0"/>
              <a:t>(332, 285)</a:t>
            </a:r>
          </a:p>
        </p:txBody>
      </p:sp>
      <p:sp>
        <p:nvSpPr>
          <p:cNvPr id="12" name="TextBox 11">
            <a:extLst>
              <a:ext uri="{FF2B5EF4-FFF2-40B4-BE49-F238E27FC236}">
                <a16:creationId xmlns:a16="http://schemas.microsoft.com/office/drawing/2014/main" xmlns="" id="{0D3E4DA9-DFFE-E54A-8DC4-6C4E8929D685}"/>
              </a:ext>
            </a:extLst>
          </p:cNvPr>
          <p:cNvSpPr txBox="1"/>
          <p:nvPr/>
        </p:nvSpPr>
        <p:spPr>
          <a:xfrm>
            <a:off x="8481490" y="2720848"/>
            <a:ext cx="1138453" cy="369332"/>
          </a:xfrm>
          <a:prstGeom prst="rect">
            <a:avLst/>
          </a:prstGeom>
          <a:noFill/>
        </p:spPr>
        <p:txBody>
          <a:bodyPr wrap="none" rtlCol="0">
            <a:spAutoFit/>
          </a:bodyPr>
          <a:lstStyle/>
          <a:p>
            <a:r>
              <a:rPr lang="en-US" dirty="0">
                <a:solidFill>
                  <a:schemeClr val="bg1"/>
                </a:solidFill>
              </a:rPr>
              <a:t>(540, 281)</a:t>
            </a:r>
          </a:p>
        </p:txBody>
      </p:sp>
      <p:sp>
        <p:nvSpPr>
          <p:cNvPr id="13" name="TextBox 12">
            <a:extLst>
              <a:ext uri="{FF2B5EF4-FFF2-40B4-BE49-F238E27FC236}">
                <a16:creationId xmlns:a16="http://schemas.microsoft.com/office/drawing/2014/main" xmlns="" id="{C6E200AC-9074-734D-8389-D0B93099C1B5}"/>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14" name="Slide Number Placeholder 13">
            <a:extLst>
              <a:ext uri="{FF2B5EF4-FFF2-40B4-BE49-F238E27FC236}">
                <a16:creationId xmlns:a16="http://schemas.microsoft.com/office/drawing/2014/main" xmlns="" id="{39E38A07-213B-B84F-BCB4-964668189CF7}"/>
              </a:ext>
            </a:extLst>
          </p:cNvPr>
          <p:cNvSpPr>
            <a:spLocks noGrp="1"/>
          </p:cNvSpPr>
          <p:nvPr>
            <p:ph type="sldNum" sz="quarter" idx="12"/>
          </p:nvPr>
        </p:nvSpPr>
        <p:spPr/>
        <p:txBody>
          <a:bodyPr/>
          <a:lstStyle/>
          <a:p>
            <a:fld id="{50732353-561A-134E-8E6F-9892300C437B}" type="slidenum">
              <a:rPr lang="en-US" smtClean="0"/>
              <a:t>16</a:t>
            </a:fld>
            <a:endParaRPr lang="en-US"/>
          </a:p>
        </p:txBody>
      </p:sp>
    </p:spTree>
    <p:extLst>
      <p:ext uri="{BB962C8B-B14F-4D97-AF65-F5344CB8AC3E}">
        <p14:creationId xmlns:p14="http://schemas.microsoft.com/office/powerpoint/2010/main" val="3076682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9F4D356-6593-3B46-ACA6-D7D5B832D461}"/>
              </a:ext>
            </a:extLst>
          </p:cNvPr>
          <p:cNvPicPr>
            <a:picLocks noChangeAspect="1"/>
          </p:cNvPicPr>
          <p:nvPr/>
        </p:nvPicPr>
        <p:blipFill>
          <a:blip r:embed="rId2"/>
          <a:stretch>
            <a:fillRect/>
          </a:stretch>
        </p:blipFill>
        <p:spPr>
          <a:xfrm>
            <a:off x="6337723" y="1433383"/>
            <a:ext cx="4597547" cy="4614734"/>
          </a:xfrm>
          <a:prstGeom prst="rect">
            <a:avLst/>
          </a:prstGeom>
        </p:spPr>
      </p:pic>
      <p:sp>
        <p:nvSpPr>
          <p:cNvPr id="2" name="Title 1">
            <a:extLst>
              <a:ext uri="{FF2B5EF4-FFF2-40B4-BE49-F238E27FC236}">
                <a16:creationId xmlns:a16="http://schemas.microsoft.com/office/drawing/2014/main" xmlns="" id="{1125181B-AFB7-7B4B-8DA4-8F972218CA96}"/>
              </a:ext>
            </a:extLst>
          </p:cNvPr>
          <p:cNvSpPr>
            <a:spLocks noGrp="1"/>
          </p:cNvSpPr>
          <p:nvPr>
            <p:ph type="title"/>
          </p:nvPr>
        </p:nvSpPr>
        <p:spPr/>
        <p:txBody>
          <a:bodyPr>
            <a:normAutofit fontScale="90000"/>
          </a:bodyPr>
          <a:lstStyle/>
          <a:p>
            <a:r>
              <a:rPr lang="en-US" dirty="0"/>
              <a:t>Example: Charon, spec/0299175509_charon_cube.fit</a:t>
            </a:r>
          </a:p>
        </p:txBody>
      </p:sp>
      <p:pic>
        <p:nvPicPr>
          <p:cNvPr id="3" name="Picture 2">
            <a:extLst>
              <a:ext uri="{FF2B5EF4-FFF2-40B4-BE49-F238E27FC236}">
                <a16:creationId xmlns:a16="http://schemas.microsoft.com/office/drawing/2014/main" xmlns="" id="{ACC4663E-56B6-474C-8A3F-207FE1F80C74}"/>
              </a:ext>
            </a:extLst>
          </p:cNvPr>
          <p:cNvPicPr>
            <a:picLocks noChangeAspect="1"/>
          </p:cNvPicPr>
          <p:nvPr/>
        </p:nvPicPr>
        <p:blipFill>
          <a:blip r:embed="rId3"/>
          <a:stretch>
            <a:fillRect/>
          </a:stretch>
        </p:blipFill>
        <p:spPr>
          <a:xfrm>
            <a:off x="604945" y="1255584"/>
            <a:ext cx="5384800" cy="5384800"/>
          </a:xfrm>
          <a:prstGeom prst="rect">
            <a:avLst/>
          </a:prstGeom>
        </p:spPr>
      </p:pic>
      <p:sp>
        <p:nvSpPr>
          <p:cNvPr id="6" name="TextBox 5">
            <a:extLst>
              <a:ext uri="{FF2B5EF4-FFF2-40B4-BE49-F238E27FC236}">
                <a16:creationId xmlns:a16="http://schemas.microsoft.com/office/drawing/2014/main" xmlns="" id="{3CA6F4F3-F725-834B-9CA2-67815C58C60C}"/>
              </a:ext>
            </a:extLst>
          </p:cNvPr>
          <p:cNvSpPr txBox="1"/>
          <p:nvPr/>
        </p:nvSpPr>
        <p:spPr>
          <a:xfrm>
            <a:off x="8934691" y="3351929"/>
            <a:ext cx="1138453" cy="369332"/>
          </a:xfrm>
          <a:prstGeom prst="rect">
            <a:avLst/>
          </a:prstGeom>
          <a:noFill/>
        </p:spPr>
        <p:txBody>
          <a:bodyPr wrap="none" rtlCol="0">
            <a:spAutoFit/>
          </a:bodyPr>
          <a:lstStyle/>
          <a:p>
            <a:r>
              <a:rPr lang="en-US" dirty="0">
                <a:solidFill>
                  <a:schemeClr val="bg1"/>
                </a:solidFill>
              </a:rPr>
              <a:t>(381, 417)</a:t>
            </a:r>
          </a:p>
        </p:txBody>
      </p:sp>
      <p:sp>
        <p:nvSpPr>
          <p:cNvPr id="7" name="TextBox 6">
            <a:extLst>
              <a:ext uri="{FF2B5EF4-FFF2-40B4-BE49-F238E27FC236}">
                <a16:creationId xmlns:a16="http://schemas.microsoft.com/office/drawing/2014/main" xmlns="" id="{49EF2E76-74D3-5740-9790-F8149E867287}"/>
              </a:ext>
            </a:extLst>
          </p:cNvPr>
          <p:cNvSpPr txBox="1"/>
          <p:nvPr/>
        </p:nvSpPr>
        <p:spPr>
          <a:xfrm>
            <a:off x="6553200" y="3408405"/>
            <a:ext cx="1021433" cy="369332"/>
          </a:xfrm>
          <a:prstGeom prst="rect">
            <a:avLst/>
          </a:prstGeom>
          <a:noFill/>
        </p:spPr>
        <p:txBody>
          <a:bodyPr wrap="none" rtlCol="0">
            <a:spAutoFit/>
          </a:bodyPr>
          <a:lstStyle/>
          <a:p>
            <a:r>
              <a:rPr lang="en-US" dirty="0">
                <a:solidFill>
                  <a:schemeClr val="bg1"/>
                </a:solidFill>
              </a:rPr>
              <a:t>(378, 67)</a:t>
            </a:r>
          </a:p>
        </p:txBody>
      </p:sp>
      <p:sp>
        <p:nvSpPr>
          <p:cNvPr id="8" name="TextBox 7">
            <a:extLst>
              <a:ext uri="{FF2B5EF4-FFF2-40B4-BE49-F238E27FC236}">
                <a16:creationId xmlns:a16="http://schemas.microsoft.com/office/drawing/2014/main" xmlns="" id="{B8AB7ABB-BF11-264D-B802-C0C32E8A8227}"/>
              </a:ext>
            </a:extLst>
          </p:cNvPr>
          <p:cNvSpPr txBox="1"/>
          <p:nvPr/>
        </p:nvSpPr>
        <p:spPr>
          <a:xfrm>
            <a:off x="7796238" y="2865314"/>
            <a:ext cx="1138453" cy="369332"/>
          </a:xfrm>
          <a:prstGeom prst="rect">
            <a:avLst/>
          </a:prstGeom>
          <a:noFill/>
        </p:spPr>
        <p:txBody>
          <a:bodyPr wrap="none" rtlCol="0">
            <a:spAutoFit/>
          </a:bodyPr>
          <a:lstStyle/>
          <a:p>
            <a:r>
              <a:rPr lang="en-US" dirty="0">
                <a:solidFill>
                  <a:schemeClr val="bg1"/>
                </a:solidFill>
              </a:rPr>
              <a:t>(384, 295)</a:t>
            </a:r>
          </a:p>
        </p:txBody>
      </p:sp>
      <p:sp>
        <p:nvSpPr>
          <p:cNvPr id="11" name="TextBox 10">
            <a:extLst>
              <a:ext uri="{FF2B5EF4-FFF2-40B4-BE49-F238E27FC236}">
                <a16:creationId xmlns:a16="http://schemas.microsoft.com/office/drawing/2014/main" xmlns="" id="{5B591638-802D-F849-9CBF-DDAD60710CF9}"/>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12" name="Slide Number Placeholder 11">
            <a:extLst>
              <a:ext uri="{FF2B5EF4-FFF2-40B4-BE49-F238E27FC236}">
                <a16:creationId xmlns:a16="http://schemas.microsoft.com/office/drawing/2014/main" xmlns="" id="{43D0A098-6E5E-6944-AD95-CE850311310F}"/>
              </a:ext>
            </a:extLst>
          </p:cNvPr>
          <p:cNvSpPr>
            <a:spLocks noGrp="1"/>
          </p:cNvSpPr>
          <p:nvPr>
            <p:ph type="sldNum" sz="quarter" idx="12"/>
          </p:nvPr>
        </p:nvSpPr>
        <p:spPr/>
        <p:txBody>
          <a:bodyPr/>
          <a:lstStyle/>
          <a:p>
            <a:fld id="{50732353-561A-134E-8E6F-9892300C437B}" type="slidenum">
              <a:rPr lang="en-US" smtClean="0"/>
              <a:t>17</a:t>
            </a:fld>
            <a:endParaRPr lang="en-US"/>
          </a:p>
        </p:txBody>
      </p:sp>
    </p:spTree>
    <p:extLst>
      <p:ext uri="{BB962C8B-B14F-4D97-AF65-F5344CB8AC3E}">
        <p14:creationId xmlns:p14="http://schemas.microsoft.com/office/powerpoint/2010/main" val="2997142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3F107-2A3A-BC4D-9918-AA5B09F6FA37}"/>
              </a:ext>
            </a:extLst>
          </p:cNvPr>
          <p:cNvSpPr>
            <a:spLocks noGrp="1"/>
          </p:cNvSpPr>
          <p:nvPr>
            <p:ph type="title"/>
          </p:nvPr>
        </p:nvSpPr>
        <p:spPr/>
        <p:txBody>
          <a:bodyPr>
            <a:normAutofit fontScale="90000"/>
          </a:bodyPr>
          <a:lstStyle/>
          <a:p>
            <a:r>
              <a:rPr lang="en-US" dirty="0"/>
              <a:t>Example: Nix, spec/0299173908_nix.fit</a:t>
            </a:r>
          </a:p>
        </p:txBody>
      </p:sp>
      <p:pic>
        <p:nvPicPr>
          <p:cNvPr id="3" name="Picture 2">
            <a:extLst>
              <a:ext uri="{FF2B5EF4-FFF2-40B4-BE49-F238E27FC236}">
                <a16:creationId xmlns:a16="http://schemas.microsoft.com/office/drawing/2014/main" xmlns="" id="{F95D5270-18C1-0D41-991D-A3DE8EC98B5F}"/>
              </a:ext>
            </a:extLst>
          </p:cNvPr>
          <p:cNvPicPr>
            <a:picLocks noChangeAspect="1"/>
          </p:cNvPicPr>
          <p:nvPr/>
        </p:nvPicPr>
        <p:blipFill>
          <a:blip r:embed="rId2"/>
          <a:stretch>
            <a:fillRect/>
          </a:stretch>
        </p:blipFill>
        <p:spPr>
          <a:xfrm>
            <a:off x="597587" y="1228621"/>
            <a:ext cx="5699888" cy="5461446"/>
          </a:xfrm>
          <a:prstGeom prst="rect">
            <a:avLst/>
          </a:prstGeom>
        </p:spPr>
      </p:pic>
      <p:pic>
        <p:nvPicPr>
          <p:cNvPr id="4" name="Picture 3">
            <a:extLst>
              <a:ext uri="{FF2B5EF4-FFF2-40B4-BE49-F238E27FC236}">
                <a16:creationId xmlns:a16="http://schemas.microsoft.com/office/drawing/2014/main" xmlns="" id="{0F37E83E-ABD2-7245-A642-FDFFC5E1A425}"/>
              </a:ext>
            </a:extLst>
          </p:cNvPr>
          <p:cNvPicPr>
            <a:picLocks noChangeAspect="1"/>
          </p:cNvPicPr>
          <p:nvPr/>
        </p:nvPicPr>
        <p:blipFill>
          <a:blip r:embed="rId3"/>
          <a:stretch>
            <a:fillRect/>
          </a:stretch>
        </p:blipFill>
        <p:spPr>
          <a:xfrm>
            <a:off x="6604206" y="1719442"/>
            <a:ext cx="4479805" cy="4479805"/>
          </a:xfrm>
          <a:prstGeom prst="rect">
            <a:avLst/>
          </a:prstGeom>
        </p:spPr>
      </p:pic>
      <p:sp>
        <p:nvSpPr>
          <p:cNvPr id="5" name="TextBox 4">
            <a:extLst>
              <a:ext uri="{FF2B5EF4-FFF2-40B4-BE49-F238E27FC236}">
                <a16:creationId xmlns:a16="http://schemas.microsoft.com/office/drawing/2014/main" xmlns="" id="{F4F72D0B-EBA5-434E-8A12-710D8C6867F6}"/>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6" name="Slide Number Placeholder 5">
            <a:extLst>
              <a:ext uri="{FF2B5EF4-FFF2-40B4-BE49-F238E27FC236}">
                <a16:creationId xmlns:a16="http://schemas.microsoft.com/office/drawing/2014/main" xmlns="" id="{309017F5-AE66-8048-922B-7DD1F0E94742}"/>
              </a:ext>
            </a:extLst>
          </p:cNvPr>
          <p:cNvSpPr>
            <a:spLocks noGrp="1"/>
          </p:cNvSpPr>
          <p:nvPr>
            <p:ph type="sldNum" sz="quarter" idx="12"/>
          </p:nvPr>
        </p:nvSpPr>
        <p:spPr/>
        <p:txBody>
          <a:bodyPr/>
          <a:lstStyle/>
          <a:p>
            <a:fld id="{50732353-561A-134E-8E6F-9892300C437B}" type="slidenum">
              <a:rPr lang="en-US" smtClean="0"/>
              <a:t>18</a:t>
            </a:fld>
            <a:endParaRPr lang="en-US"/>
          </a:p>
        </p:txBody>
      </p:sp>
    </p:spTree>
    <p:extLst>
      <p:ext uri="{BB962C8B-B14F-4D97-AF65-F5344CB8AC3E}">
        <p14:creationId xmlns:p14="http://schemas.microsoft.com/office/powerpoint/2010/main" val="3774533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27CB5-D636-2D48-AD05-F409EC43873D}"/>
              </a:ext>
            </a:extLst>
          </p:cNvPr>
          <p:cNvSpPr>
            <a:spLocks noGrp="1"/>
          </p:cNvSpPr>
          <p:nvPr>
            <p:ph type="title"/>
          </p:nvPr>
        </p:nvSpPr>
        <p:spPr/>
        <p:txBody>
          <a:bodyPr>
            <a:normAutofit fontScale="90000"/>
          </a:bodyPr>
          <a:lstStyle/>
          <a:p>
            <a:r>
              <a:rPr lang="en-US" dirty="0"/>
              <a:t>Problem? Kerberos, spec/0299153775_kerberos.fit</a:t>
            </a:r>
          </a:p>
        </p:txBody>
      </p:sp>
      <p:pic>
        <p:nvPicPr>
          <p:cNvPr id="3" name="Picture 2">
            <a:extLst>
              <a:ext uri="{FF2B5EF4-FFF2-40B4-BE49-F238E27FC236}">
                <a16:creationId xmlns:a16="http://schemas.microsoft.com/office/drawing/2014/main" xmlns="" id="{9483BCC0-BF47-8B4D-8955-C88134F9D838}"/>
              </a:ext>
            </a:extLst>
          </p:cNvPr>
          <p:cNvPicPr>
            <a:picLocks noChangeAspect="1"/>
          </p:cNvPicPr>
          <p:nvPr/>
        </p:nvPicPr>
        <p:blipFill>
          <a:blip r:embed="rId2"/>
          <a:stretch>
            <a:fillRect/>
          </a:stretch>
        </p:blipFill>
        <p:spPr>
          <a:xfrm>
            <a:off x="1123035" y="1023942"/>
            <a:ext cx="5002635" cy="4672364"/>
          </a:xfrm>
          <a:prstGeom prst="rect">
            <a:avLst/>
          </a:prstGeom>
        </p:spPr>
      </p:pic>
      <p:pic>
        <p:nvPicPr>
          <p:cNvPr id="4" name="Picture 3">
            <a:extLst>
              <a:ext uri="{FF2B5EF4-FFF2-40B4-BE49-F238E27FC236}">
                <a16:creationId xmlns:a16="http://schemas.microsoft.com/office/drawing/2014/main" xmlns="" id="{BB391C24-9FFD-254C-81C0-60D70F951E39}"/>
              </a:ext>
            </a:extLst>
          </p:cNvPr>
          <p:cNvPicPr>
            <a:picLocks noChangeAspect="1"/>
          </p:cNvPicPr>
          <p:nvPr/>
        </p:nvPicPr>
        <p:blipFill>
          <a:blip r:embed="rId3"/>
          <a:stretch>
            <a:fillRect/>
          </a:stretch>
        </p:blipFill>
        <p:spPr>
          <a:xfrm>
            <a:off x="6485254" y="1301703"/>
            <a:ext cx="4116842" cy="4116842"/>
          </a:xfrm>
          <a:prstGeom prst="rect">
            <a:avLst/>
          </a:prstGeom>
        </p:spPr>
      </p:pic>
      <p:sp>
        <p:nvSpPr>
          <p:cNvPr id="5" name="TextBox 4">
            <a:extLst>
              <a:ext uri="{FF2B5EF4-FFF2-40B4-BE49-F238E27FC236}">
                <a16:creationId xmlns:a16="http://schemas.microsoft.com/office/drawing/2014/main" xmlns="" id="{7DCC4234-EA4B-9844-B29C-86E6866EE6A3}"/>
              </a:ext>
            </a:extLst>
          </p:cNvPr>
          <p:cNvSpPr txBox="1"/>
          <p:nvPr/>
        </p:nvSpPr>
        <p:spPr>
          <a:xfrm>
            <a:off x="667264" y="5773480"/>
            <a:ext cx="10540781" cy="646331"/>
          </a:xfrm>
          <a:prstGeom prst="rect">
            <a:avLst/>
          </a:prstGeom>
          <a:noFill/>
        </p:spPr>
        <p:txBody>
          <a:bodyPr wrap="square" rtlCol="0">
            <a:spAutoFit/>
          </a:bodyPr>
          <a:lstStyle/>
          <a:p>
            <a:r>
              <a:rPr lang="en-US" dirty="0"/>
              <a:t>I don’t see Kerberos in the data.  Is it too faint?  Or is it not in the frame?  Should be described somewhere in the dataset (maybe </a:t>
            </a:r>
            <a:r>
              <a:rPr lang="en-US" dirty="0" err="1"/>
              <a:t>dataset.cat</a:t>
            </a:r>
            <a:r>
              <a:rPr lang="en-US" dirty="0"/>
              <a:t>?)</a:t>
            </a:r>
          </a:p>
        </p:txBody>
      </p:sp>
      <p:sp>
        <p:nvSpPr>
          <p:cNvPr id="6" name="Slide Number Placeholder 5">
            <a:extLst>
              <a:ext uri="{FF2B5EF4-FFF2-40B4-BE49-F238E27FC236}">
                <a16:creationId xmlns:a16="http://schemas.microsoft.com/office/drawing/2014/main" xmlns="" id="{28CB9E9C-6A7C-1B48-A120-9DCAC41B96E2}"/>
              </a:ext>
            </a:extLst>
          </p:cNvPr>
          <p:cNvSpPr>
            <a:spLocks noGrp="1"/>
          </p:cNvSpPr>
          <p:nvPr>
            <p:ph type="sldNum" sz="quarter" idx="12"/>
          </p:nvPr>
        </p:nvSpPr>
        <p:spPr/>
        <p:txBody>
          <a:bodyPr/>
          <a:lstStyle/>
          <a:p>
            <a:fld id="{50732353-561A-134E-8E6F-9892300C437B}" type="slidenum">
              <a:rPr lang="en-US" smtClean="0"/>
              <a:t>19</a:t>
            </a:fld>
            <a:endParaRPr lang="en-US"/>
          </a:p>
        </p:txBody>
      </p:sp>
    </p:spTree>
    <p:extLst>
      <p:ext uri="{BB962C8B-B14F-4D97-AF65-F5344CB8AC3E}">
        <p14:creationId xmlns:p14="http://schemas.microsoft.com/office/powerpoint/2010/main" val="229385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Dataset Overview</a:t>
            </a:r>
          </a:p>
        </p:txBody>
      </p:sp>
      <p:sp>
        <p:nvSpPr>
          <p:cNvPr id="3" name="Content Placeholder 2"/>
          <p:cNvSpPr>
            <a:spLocks noGrp="1"/>
          </p:cNvSpPr>
          <p:nvPr>
            <p:ph idx="1"/>
          </p:nvPr>
        </p:nvSpPr>
        <p:spPr>
          <a:xfrm>
            <a:off x="299405" y="946768"/>
            <a:ext cx="11652531" cy="5688256"/>
          </a:xfrm>
        </p:spPr>
        <p:txBody>
          <a:bodyPr numCol="2">
            <a:normAutofit fontScale="85000" lnSpcReduction="20000"/>
          </a:bodyPr>
          <a:lstStyle/>
          <a:p>
            <a:r>
              <a:rPr lang="en-US" dirty="0"/>
              <a:t>nh-p_psa-leisa_mvic-5-comp-v1.0</a:t>
            </a:r>
          </a:p>
          <a:p>
            <a:pPr lvl="1"/>
            <a:r>
              <a:rPr lang="en-US" dirty="0"/>
              <a:t>Include four high level data products in four separate subdirectories: </a:t>
            </a:r>
            <a:r>
              <a:rPr lang="en-US" dirty="0" err="1"/>
              <a:t>absorp</a:t>
            </a:r>
            <a:r>
              <a:rPr lang="en-US" dirty="0"/>
              <a:t>/, color/, mosaic/, spec/</a:t>
            </a:r>
          </a:p>
          <a:p>
            <a:pPr lvl="1"/>
            <a:r>
              <a:rPr lang="en-US" dirty="0"/>
              <a:t>Three products are included in this review: color/, mosaic/, spec/</a:t>
            </a:r>
          </a:p>
          <a:p>
            <a:pPr lvl="1"/>
            <a:r>
              <a:rPr lang="en-US" dirty="0"/>
              <a:t>color/ contains the MVIC four-color image cubes for Pluto, Charon, Nix, and Hydra</a:t>
            </a:r>
          </a:p>
          <a:p>
            <a:pPr lvl="1"/>
            <a:r>
              <a:rPr lang="en-US" dirty="0"/>
              <a:t>mosaic/ contains projected four-color global mosaics of Pluto and Charon from MVIC</a:t>
            </a:r>
          </a:p>
          <a:p>
            <a:pPr lvl="1"/>
            <a:r>
              <a:rPr lang="en-US" dirty="0"/>
              <a:t>spec/ contains the 1.25 – 2.5 µm spectral image cubes for Pluto, Charon, Nix, Hydra, and Kerberos from LEISA</a:t>
            </a:r>
          </a:p>
          <a:p>
            <a:r>
              <a:rPr lang="en-US" dirty="0"/>
              <a:t>nh-p_psa-lorri_mvic-5-geomaps-v1.0</a:t>
            </a:r>
          </a:p>
          <a:p>
            <a:pPr lvl="1"/>
            <a:r>
              <a:rPr lang="en-US" dirty="0"/>
              <a:t>Include three high level data products in subdirectories: mosaic/, </a:t>
            </a:r>
            <a:r>
              <a:rPr lang="en-US" dirty="0" err="1"/>
              <a:t>dtm</a:t>
            </a:r>
            <a:r>
              <a:rPr lang="en-US" dirty="0"/>
              <a:t>/, albedo/.  All products are reviewed here</a:t>
            </a:r>
          </a:p>
          <a:p>
            <a:pPr lvl="1"/>
            <a:r>
              <a:rPr lang="en-US" dirty="0"/>
              <a:t>mosaic/ contains projected monochromatic mosaics of Pluto and Charon from LORRI</a:t>
            </a:r>
          </a:p>
          <a:p>
            <a:pPr lvl="1"/>
            <a:r>
              <a:rPr lang="en-US" dirty="0" err="1"/>
              <a:t>dtm</a:t>
            </a:r>
            <a:r>
              <a:rPr lang="en-US" dirty="0"/>
              <a:t>/ contains the digital terrain model of Pluto and Charon derived from LORRI and MVIC data</a:t>
            </a:r>
          </a:p>
          <a:p>
            <a:pPr lvl="1"/>
            <a:r>
              <a:rPr lang="en-US" dirty="0"/>
              <a:t>albedo/ contains Bond albedo maps of Pluto and Charon derived from LORRI and MVIC data</a:t>
            </a:r>
          </a:p>
          <a:p>
            <a:r>
              <a:rPr lang="en-US" dirty="0"/>
              <a:t>Review process</a:t>
            </a:r>
          </a:p>
          <a:p>
            <a:pPr lvl="1"/>
            <a:r>
              <a:rPr lang="en-US" dirty="0"/>
              <a:t>Check </a:t>
            </a:r>
            <a:r>
              <a:rPr lang="en-US" dirty="0" err="1"/>
              <a:t>dataset.cat</a:t>
            </a:r>
            <a:r>
              <a:rPr lang="en-US" dirty="0"/>
              <a:t> and </a:t>
            </a:r>
            <a:r>
              <a:rPr lang="en-US" dirty="0" err="1"/>
              <a:t>dataset_projection.cat</a:t>
            </a:r>
            <a:r>
              <a:rPr lang="en-US" dirty="0"/>
              <a:t> files</a:t>
            </a:r>
          </a:p>
          <a:p>
            <a:pPr lvl="1"/>
            <a:r>
              <a:rPr lang="en-US" dirty="0"/>
              <a:t>Check PDS labels (detached or attached to data files) and the consistency with corresponding data files</a:t>
            </a:r>
          </a:p>
          <a:p>
            <a:pPr lvl="1"/>
            <a:r>
              <a:rPr lang="en-US" dirty="0"/>
              <a:t>Load all data files with my own python code and IDL </a:t>
            </a:r>
            <a:r>
              <a:rPr lang="en-US" dirty="0" err="1"/>
              <a:t>readpds</a:t>
            </a:r>
            <a:endParaRPr lang="en-US" dirty="0"/>
          </a:p>
          <a:p>
            <a:pPr lvl="1"/>
            <a:r>
              <a:rPr lang="en-US" dirty="0"/>
              <a:t>Check associated supporting data (wavelength and geometry)</a:t>
            </a:r>
          </a:p>
          <a:p>
            <a:pPr lvl="1"/>
            <a:r>
              <a:rPr lang="en-US" dirty="0"/>
              <a:t>Display data and make some simple science product with the data</a:t>
            </a:r>
          </a:p>
          <a:p>
            <a:r>
              <a:rPr lang="en-US" dirty="0"/>
              <a:t>What I didn’t do</a:t>
            </a:r>
          </a:p>
          <a:p>
            <a:pPr lvl="1"/>
            <a:r>
              <a:rPr lang="en-US" dirty="0"/>
              <a:t>Calibration of data products</a:t>
            </a:r>
          </a:p>
          <a:p>
            <a:pPr lvl="1"/>
            <a:r>
              <a:rPr lang="en-US" dirty="0"/>
              <a:t>Reproduce data products</a:t>
            </a:r>
          </a:p>
          <a:p>
            <a:pPr lvl="1"/>
            <a:r>
              <a:rPr lang="en-US" dirty="0"/>
              <a:t>Download SPICE kernels to check the calculation of geometric data</a:t>
            </a:r>
          </a:p>
          <a:p>
            <a:pPr lvl="1"/>
            <a:r>
              <a:rPr lang="en-US" dirty="0"/>
              <a:t>Check mission and instrument catalog files</a:t>
            </a:r>
          </a:p>
        </p:txBody>
      </p:sp>
      <p:sp>
        <p:nvSpPr>
          <p:cNvPr id="4" name="Slide Number Placeholder 3">
            <a:extLst>
              <a:ext uri="{FF2B5EF4-FFF2-40B4-BE49-F238E27FC236}">
                <a16:creationId xmlns:a16="http://schemas.microsoft.com/office/drawing/2014/main" xmlns="" id="{EC29FE6B-B392-D842-B81D-8A86B198F8AD}"/>
              </a:ext>
            </a:extLst>
          </p:cNvPr>
          <p:cNvSpPr>
            <a:spLocks noGrp="1"/>
          </p:cNvSpPr>
          <p:nvPr>
            <p:ph type="sldNum" sz="quarter" idx="12"/>
          </p:nvPr>
        </p:nvSpPr>
        <p:spPr/>
        <p:txBody>
          <a:bodyPr/>
          <a:lstStyle/>
          <a:p>
            <a:fld id="{50732353-561A-134E-8E6F-9892300C437B}" type="slidenum">
              <a:rPr lang="en-US" smtClean="0"/>
              <a:t>2</a:t>
            </a:fld>
            <a:endParaRPr lang="en-US"/>
          </a:p>
        </p:txBody>
      </p:sp>
    </p:spTree>
    <p:extLst>
      <p:ext uri="{BB962C8B-B14F-4D97-AF65-F5344CB8AC3E}">
        <p14:creationId xmlns:p14="http://schemas.microsoft.com/office/powerpoint/2010/main" val="163353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905351"/>
          </a:xfrm>
        </p:spPr>
        <p:txBody>
          <a:bodyPr>
            <a:normAutofit/>
          </a:bodyPr>
          <a:lstStyle/>
          <a:p>
            <a:r>
              <a:rPr lang="en-US" dirty="0"/>
              <a:t>Hew Horizons Data Review</a:t>
            </a:r>
            <a:r>
              <a:rPr lang="en-US"/>
              <a:t/>
            </a:r>
            <a:br>
              <a:rPr lang="en-US"/>
            </a:br>
            <a:r>
              <a:rPr lang="en-US" sz="4400" smtClean="0"/>
              <a:t>nh-p_psa-lorri_mvic-5-geomaps-v1.0</a:t>
            </a:r>
            <a:br>
              <a:rPr lang="en-US" sz="4400" smtClean="0"/>
            </a:br>
            <a:r>
              <a:rPr lang="en-US" sz="4400"/>
              <a:t/>
            </a:r>
            <a:br>
              <a:rPr lang="en-US" sz="4400"/>
            </a:br>
            <a:r>
              <a:rPr lang="en-US" sz="4400" smtClean="0"/>
              <a:t>mosaic/</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20</a:t>
            </a:fld>
            <a:endParaRPr lang="en-US"/>
          </a:p>
        </p:txBody>
      </p:sp>
    </p:spTree>
    <p:extLst>
      <p:ext uri="{BB962C8B-B14F-4D97-AF65-F5344CB8AC3E}">
        <p14:creationId xmlns:p14="http://schemas.microsoft.com/office/powerpoint/2010/main" val="1745501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F542A-0EE0-B14F-986A-037683BAFFEB}"/>
              </a:ext>
            </a:extLst>
          </p:cNvPr>
          <p:cNvSpPr>
            <a:spLocks noGrp="1"/>
          </p:cNvSpPr>
          <p:nvPr>
            <p:ph type="title"/>
          </p:nvPr>
        </p:nvSpPr>
        <p:spPr/>
        <p:txBody>
          <a:bodyPr>
            <a:normAutofit fontScale="90000"/>
          </a:bodyPr>
          <a:lstStyle/>
          <a:p>
            <a:r>
              <a:rPr lang="en-US" dirty="0"/>
              <a:t>nh-p_psa-lorri_mvic-5-geomaps-v1.0/mosaic</a:t>
            </a:r>
          </a:p>
        </p:txBody>
      </p:sp>
      <p:sp>
        <p:nvSpPr>
          <p:cNvPr id="3" name="Content Placeholder 2">
            <a:extLst>
              <a:ext uri="{FF2B5EF4-FFF2-40B4-BE49-F238E27FC236}">
                <a16:creationId xmlns:a16="http://schemas.microsoft.com/office/drawing/2014/main" xmlns="" id="{71495876-6915-D94B-A369-8CBFECFAB935}"/>
              </a:ext>
            </a:extLst>
          </p:cNvPr>
          <p:cNvSpPr>
            <a:spLocks noGrp="1"/>
          </p:cNvSpPr>
          <p:nvPr>
            <p:ph idx="1"/>
          </p:nvPr>
        </p:nvSpPr>
        <p:spPr/>
        <p:txBody>
          <a:bodyPr/>
          <a:lstStyle/>
          <a:p>
            <a:r>
              <a:rPr lang="en-US" dirty="0"/>
              <a:t>Inconsistency between descriptions in </a:t>
            </a:r>
            <a:r>
              <a:rPr lang="en-US" dirty="0" err="1"/>
              <a:t>dataset.cat</a:t>
            </a:r>
            <a:r>
              <a:rPr lang="en-US" dirty="0"/>
              <a:t> and data</a:t>
            </a:r>
          </a:p>
          <a:p>
            <a:pPr lvl="1"/>
            <a:r>
              <a:rPr lang="en-US" dirty="0"/>
              <a:t>Description (lines 41 &amp; 46): “The original 32bit pixel values were stretch to 8bit (1-255)”.  But data are all 32-bit floating point</a:t>
            </a:r>
          </a:p>
          <a:p>
            <a:pPr lvl="1"/>
            <a:r>
              <a:rPr lang="en-US" dirty="0"/>
              <a:t>Description (lines 43 &amp; 47-48): Stretch of data values, Pluto from 0.03344 to 0.99981, Charon from 0.10892 to 1.3745.  But the actual ranges of values are different (see next slide)</a:t>
            </a:r>
          </a:p>
          <a:p>
            <a:r>
              <a:rPr lang="en-US" dirty="0" err="1"/>
              <a:t>Dataset.cat</a:t>
            </a:r>
            <a:r>
              <a:rPr lang="en-US" dirty="0"/>
              <a:t>, lines 79-81, says that photometric correction was performed with Lambert model, but didn’t mention to what standard geometry the correction was made.  This should be specified in order to make the absolute values in the mosaics meaningful</a:t>
            </a:r>
          </a:p>
          <a:p>
            <a:r>
              <a:rPr lang="en-US" dirty="0"/>
              <a:t>Both mosaics look good to me</a:t>
            </a:r>
          </a:p>
          <a:p>
            <a:r>
              <a:rPr lang="en-US" dirty="0"/>
              <a:t>Certified</a:t>
            </a:r>
          </a:p>
        </p:txBody>
      </p:sp>
      <p:sp>
        <p:nvSpPr>
          <p:cNvPr id="4" name="Slide Number Placeholder 3">
            <a:extLst>
              <a:ext uri="{FF2B5EF4-FFF2-40B4-BE49-F238E27FC236}">
                <a16:creationId xmlns:a16="http://schemas.microsoft.com/office/drawing/2014/main" xmlns="" id="{EE8EECB2-7770-9C4E-A55E-EB93BC5B8614}"/>
              </a:ext>
            </a:extLst>
          </p:cNvPr>
          <p:cNvSpPr>
            <a:spLocks noGrp="1"/>
          </p:cNvSpPr>
          <p:nvPr>
            <p:ph type="sldNum" sz="quarter" idx="12"/>
          </p:nvPr>
        </p:nvSpPr>
        <p:spPr/>
        <p:txBody>
          <a:bodyPr/>
          <a:lstStyle/>
          <a:p>
            <a:fld id="{50732353-561A-134E-8E6F-9892300C437B}" type="slidenum">
              <a:rPr lang="en-US" smtClean="0"/>
              <a:t>21</a:t>
            </a:fld>
            <a:endParaRPr lang="en-US"/>
          </a:p>
        </p:txBody>
      </p:sp>
    </p:spTree>
    <p:extLst>
      <p:ext uri="{BB962C8B-B14F-4D97-AF65-F5344CB8AC3E}">
        <p14:creationId xmlns:p14="http://schemas.microsoft.com/office/powerpoint/2010/main" val="351528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CF554F7-E319-1146-80AE-06CD9D9D77C9}"/>
              </a:ext>
            </a:extLst>
          </p:cNvPr>
          <p:cNvSpPr>
            <a:spLocks noGrp="1"/>
          </p:cNvSpPr>
          <p:nvPr>
            <p:ph type="title"/>
          </p:nvPr>
        </p:nvSpPr>
        <p:spPr/>
        <p:txBody>
          <a:bodyPr>
            <a:normAutofit fontScale="90000"/>
          </a:bodyPr>
          <a:lstStyle/>
          <a:p>
            <a:r>
              <a:rPr lang="en-US" dirty="0"/>
              <a:t>Pluto Mosaic: mosaic/</a:t>
            </a:r>
            <a:r>
              <a:rPr lang="en-US" dirty="0" err="1"/>
              <a:t>nh_pluto_mosaic.img</a:t>
            </a:r>
            <a:endParaRPr lang="en-US" dirty="0"/>
          </a:p>
        </p:txBody>
      </p:sp>
      <p:pic>
        <p:nvPicPr>
          <p:cNvPr id="8" name="Picture 7">
            <a:extLst>
              <a:ext uri="{FF2B5EF4-FFF2-40B4-BE49-F238E27FC236}">
                <a16:creationId xmlns:a16="http://schemas.microsoft.com/office/drawing/2014/main" xmlns="" id="{EAD3F019-733F-1042-A268-B7C76B1E5E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7177" y="1890582"/>
            <a:ext cx="6400800" cy="3200400"/>
          </a:xfrm>
          <a:prstGeom prst="rect">
            <a:avLst/>
          </a:prstGeom>
        </p:spPr>
      </p:pic>
      <p:pic>
        <p:nvPicPr>
          <p:cNvPr id="10" name="Picture 9">
            <a:extLst>
              <a:ext uri="{FF2B5EF4-FFF2-40B4-BE49-F238E27FC236}">
                <a16:creationId xmlns:a16="http://schemas.microsoft.com/office/drawing/2014/main" xmlns="" id="{0BE41731-3EEE-9A48-8685-9ABE666D4D77}"/>
              </a:ext>
            </a:extLst>
          </p:cNvPr>
          <p:cNvPicPr>
            <a:picLocks noChangeAspect="1"/>
          </p:cNvPicPr>
          <p:nvPr/>
        </p:nvPicPr>
        <p:blipFill>
          <a:blip r:embed="rId3"/>
          <a:stretch>
            <a:fillRect/>
          </a:stretch>
        </p:blipFill>
        <p:spPr>
          <a:xfrm>
            <a:off x="7378355" y="1890582"/>
            <a:ext cx="4287328" cy="3200400"/>
          </a:xfrm>
          <a:prstGeom prst="rect">
            <a:avLst/>
          </a:prstGeom>
        </p:spPr>
      </p:pic>
      <p:sp>
        <p:nvSpPr>
          <p:cNvPr id="11" name="TextBox 10">
            <a:extLst>
              <a:ext uri="{FF2B5EF4-FFF2-40B4-BE49-F238E27FC236}">
                <a16:creationId xmlns:a16="http://schemas.microsoft.com/office/drawing/2014/main" xmlns="" id="{CBD4C721-DEF9-9A48-BF4D-274BD6846D14}"/>
              </a:ext>
            </a:extLst>
          </p:cNvPr>
          <p:cNvSpPr txBox="1"/>
          <p:nvPr/>
        </p:nvSpPr>
        <p:spPr>
          <a:xfrm>
            <a:off x="3052118" y="1521250"/>
            <a:ext cx="2195986" cy="369332"/>
          </a:xfrm>
          <a:prstGeom prst="rect">
            <a:avLst/>
          </a:prstGeom>
          <a:noFill/>
        </p:spPr>
        <p:txBody>
          <a:bodyPr wrap="none" rtlCol="0">
            <a:spAutoFit/>
          </a:bodyPr>
          <a:lstStyle/>
          <a:p>
            <a:r>
              <a:rPr lang="en-US" dirty="0"/>
              <a:t>Pluto high-res mosaic</a:t>
            </a:r>
          </a:p>
        </p:txBody>
      </p:sp>
      <p:sp>
        <p:nvSpPr>
          <p:cNvPr id="12" name="TextBox 11">
            <a:extLst>
              <a:ext uri="{FF2B5EF4-FFF2-40B4-BE49-F238E27FC236}">
                <a16:creationId xmlns:a16="http://schemas.microsoft.com/office/drawing/2014/main" xmlns="" id="{634C9E5A-1572-CA43-A399-89EF7A248C09}"/>
              </a:ext>
            </a:extLst>
          </p:cNvPr>
          <p:cNvSpPr txBox="1"/>
          <p:nvPr/>
        </p:nvSpPr>
        <p:spPr>
          <a:xfrm>
            <a:off x="9135762" y="1521250"/>
            <a:ext cx="1144929" cy="369332"/>
          </a:xfrm>
          <a:prstGeom prst="rect">
            <a:avLst/>
          </a:prstGeom>
          <a:noFill/>
        </p:spPr>
        <p:txBody>
          <a:bodyPr wrap="none" rtlCol="0">
            <a:spAutoFit/>
          </a:bodyPr>
          <a:lstStyle/>
          <a:p>
            <a:r>
              <a:rPr lang="en-US" dirty="0"/>
              <a:t>Histogram</a:t>
            </a:r>
          </a:p>
        </p:txBody>
      </p:sp>
      <p:sp>
        <p:nvSpPr>
          <p:cNvPr id="13" name="TextBox 12">
            <a:extLst>
              <a:ext uri="{FF2B5EF4-FFF2-40B4-BE49-F238E27FC236}">
                <a16:creationId xmlns:a16="http://schemas.microsoft.com/office/drawing/2014/main" xmlns="" id="{1F488117-31FB-8C44-9293-6282ADC653B9}"/>
              </a:ext>
            </a:extLst>
          </p:cNvPr>
          <p:cNvSpPr txBox="1"/>
          <p:nvPr/>
        </p:nvSpPr>
        <p:spPr>
          <a:xfrm>
            <a:off x="8332945" y="5090982"/>
            <a:ext cx="2750561" cy="369332"/>
          </a:xfrm>
          <a:prstGeom prst="rect">
            <a:avLst/>
          </a:prstGeom>
          <a:noFill/>
        </p:spPr>
        <p:txBody>
          <a:bodyPr wrap="none" rtlCol="0">
            <a:spAutoFit/>
          </a:bodyPr>
          <a:lstStyle/>
          <a:p>
            <a:r>
              <a:rPr lang="en-US" dirty="0"/>
              <a:t>Range of values: 0 – 0.9998</a:t>
            </a:r>
          </a:p>
        </p:txBody>
      </p:sp>
      <p:sp>
        <p:nvSpPr>
          <p:cNvPr id="14" name="TextBox 13">
            <a:extLst>
              <a:ext uri="{FF2B5EF4-FFF2-40B4-BE49-F238E27FC236}">
                <a16:creationId xmlns:a16="http://schemas.microsoft.com/office/drawing/2014/main" xmlns="" id="{A4E4C1B5-71A1-CB40-A409-088E6A6993E5}"/>
              </a:ext>
            </a:extLst>
          </p:cNvPr>
          <p:cNvSpPr txBox="1"/>
          <p:nvPr/>
        </p:nvSpPr>
        <p:spPr>
          <a:xfrm rot="20275656">
            <a:off x="9343181" y="5491077"/>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15" name="Slide Number Placeholder 14">
            <a:extLst>
              <a:ext uri="{FF2B5EF4-FFF2-40B4-BE49-F238E27FC236}">
                <a16:creationId xmlns:a16="http://schemas.microsoft.com/office/drawing/2014/main" xmlns="" id="{B40A3793-5794-0A46-AFE9-F1401B197C79}"/>
              </a:ext>
            </a:extLst>
          </p:cNvPr>
          <p:cNvSpPr>
            <a:spLocks noGrp="1"/>
          </p:cNvSpPr>
          <p:nvPr>
            <p:ph type="sldNum" sz="quarter" idx="12"/>
          </p:nvPr>
        </p:nvSpPr>
        <p:spPr/>
        <p:txBody>
          <a:bodyPr/>
          <a:lstStyle/>
          <a:p>
            <a:fld id="{50732353-561A-134E-8E6F-9892300C437B}" type="slidenum">
              <a:rPr lang="en-US" smtClean="0"/>
              <a:t>22</a:t>
            </a:fld>
            <a:endParaRPr lang="en-US"/>
          </a:p>
        </p:txBody>
      </p:sp>
    </p:spTree>
    <p:extLst>
      <p:ext uri="{BB962C8B-B14F-4D97-AF65-F5344CB8AC3E}">
        <p14:creationId xmlns:p14="http://schemas.microsoft.com/office/powerpoint/2010/main" val="1774146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7994D0-D369-5C4E-BE13-74906364A44E}"/>
              </a:ext>
            </a:extLst>
          </p:cNvPr>
          <p:cNvSpPr>
            <a:spLocks noGrp="1"/>
          </p:cNvSpPr>
          <p:nvPr>
            <p:ph type="title"/>
          </p:nvPr>
        </p:nvSpPr>
        <p:spPr/>
        <p:txBody>
          <a:bodyPr>
            <a:normAutofit fontScale="90000"/>
          </a:bodyPr>
          <a:lstStyle/>
          <a:p>
            <a:r>
              <a:rPr lang="en-US" dirty="0"/>
              <a:t>Charon Mosaic: mosaic/</a:t>
            </a:r>
            <a:r>
              <a:rPr lang="en-US" dirty="0" err="1"/>
              <a:t>nh_charon_mosaic.img</a:t>
            </a:r>
            <a:endParaRPr lang="en-US" dirty="0"/>
          </a:p>
        </p:txBody>
      </p:sp>
      <p:pic>
        <p:nvPicPr>
          <p:cNvPr id="4" name="Picture 3">
            <a:extLst>
              <a:ext uri="{FF2B5EF4-FFF2-40B4-BE49-F238E27FC236}">
                <a16:creationId xmlns:a16="http://schemas.microsoft.com/office/drawing/2014/main" xmlns="" id="{2A42EB5B-5738-9649-ADAB-0EB57F7C69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4982" y="1915298"/>
            <a:ext cx="6455917" cy="3212757"/>
          </a:xfrm>
          <a:prstGeom prst="rect">
            <a:avLst/>
          </a:prstGeom>
        </p:spPr>
      </p:pic>
      <p:pic>
        <p:nvPicPr>
          <p:cNvPr id="5" name="Picture 4">
            <a:extLst>
              <a:ext uri="{FF2B5EF4-FFF2-40B4-BE49-F238E27FC236}">
                <a16:creationId xmlns:a16="http://schemas.microsoft.com/office/drawing/2014/main" xmlns="" id="{B6D0DB13-FBA7-8F4F-BC79-65788E5C7BB6}"/>
              </a:ext>
            </a:extLst>
          </p:cNvPr>
          <p:cNvPicPr>
            <a:picLocks noChangeAspect="1"/>
          </p:cNvPicPr>
          <p:nvPr/>
        </p:nvPicPr>
        <p:blipFill>
          <a:blip r:embed="rId3"/>
          <a:stretch>
            <a:fillRect/>
          </a:stretch>
        </p:blipFill>
        <p:spPr>
          <a:xfrm>
            <a:off x="7400595" y="1915298"/>
            <a:ext cx="4303882" cy="3212757"/>
          </a:xfrm>
          <a:prstGeom prst="rect">
            <a:avLst/>
          </a:prstGeom>
        </p:spPr>
      </p:pic>
      <p:sp>
        <p:nvSpPr>
          <p:cNvPr id="6" name="TextBox 5">
            <a:extLst>
              <a:ext uri="{FF2B5EF4-FFF2-40B4-BE49-F238E27FC236}">
                <a16:creationId xmlns:a16="http://schemas.microsoft.com/office/drawing/2014/main" xmlns="" id="{D67B8FCE-14C5-4940-AAA9-9CA3CF4CEBA5}"/>
              </a:ext>
            </a:extLst>
          </p:cNvPr>
          <p:cNvSpPr txBox="1"/>
          <p:nvPr/>
        </p:nvSpPr>
        <p:spPr>
          <a:xfrm>
            <a:off x="3052118" y="1545966"/>
            <a:ext cx="2382062" cy="369332"/>
          </a:xfrm>
          <a:prstGeom prst="rect">
            <a:avLst/>
          </a:prstGeom>
          <a:noFill/>
        </p:spPr>
        <p:txBody>
          <a:bodyPr wrap="none" rtlCol="0">
            <a:spAutoFit/>
          </a:bodyPr>
          <a:lstStyle/>
          <a:p>
            <a:r>
              <a:rPr lang="en-US" dirty="0"/>
              <a:t>Charon high-res mosaic</a:t>
            </a:r>
          </a:p>
        </p:txBody>
      </p:sp>
      <p:sp>
        <p:nvSpPr>
          <p:cNvPr id="7" name="TextBox 6">
            <a:extLst>
              <a:ext uri="{FF2B5EF4-FFF2-40B4-BE49-F238E27FC236}">
                <a16:creationId xmlns:a16="http://schemas.microsoft.com/office/drawing/2014/main" xmlns="" id="{0D471D98-25A7-1141-8E71-58BE224224C9}"/>
              </a:ext>
            </a:extLst>
          </p:cNvPr>
          <p:cNvSpPr txBox="1"/>
          <p:nvPr/>
        </p:nvSpPr>
        <p:spPr>
          <a:xfrm>
            <a:off x="9135762" y="1545966"/>
            <a:ext cx="1144929" cy="369332"/>
          </a:xfrm>
          <a:prstGeom prst="rect">
            <a:avLst/>
          </a:prstGeom>
          <a:noFill/>
        </p:spPr>
        <p:txBody>
          <a:bodyPr wrap="none" rtlCol="0">
            <a:spAutoFit/>
          </a:bodyPr>
          <a:lstStyle/>
          <a:p>
            <a:r>
              <a:rPr lang="en-US" dirty="0"/>
              <a:t>Histogram</a:t>
            </a:r>
          </a:p>
        </p:txBody>
      </p:sp>
      <p:sp>
        <p:nvSpPr>
          <p:cNvPr id="8" name="TextBox 7">
            <a:extLst>
              <a:ext uri="{FF2B5EF4-FFF2-40B4-BE49-F238E27FC236}">
                <a16:creationId xmlns:a16="http://schemas.microsoft.com/office/drawing/2014/main" xmlns="" id="{906AF482-9067-674E-A636-C9FDE7E82188}"/>
              </a:ext>
            </a:extLst>
          </p:cNvPr>
          <p:cNvSpPr txBox="1"/>
          <p:nvPr/>
        </p:nvSpPr>
        <p:spPr>
          <a:xfrm>
            <a:off x="8151806" y="5128055"/>
            <a:ext cx="3112840" cy="369332"/>
          </a:xfrm>
          <a:prstGeom prst="rect">
            <a:avLst/>
          </a:prstGeom>
          <a:noFill/>
        </p:spPr>
        <p:txBody>
          <a:bodyPr wrap="none" rtlCol="0">
            <a:spAutoFit/>
          </a:bodyPr>
          <a:lstStyle/>
          <a:p>
            <a:r>
              <a:rPr lang="en-US" dirty="0"/>
              <a:t>Range of values: -0.07 – 1.3661</a:t>
            </a:r>
          </a:p>
        </p:txBody>
      </p:sp>
      <p:sp>
        <p:nvSpPr>
          <p:cNvPr id="10" name="TextBox 9">
            <a:extLst>
              <a:ext uri="{FF2B5EF4-FFF2-40B4-BE49-F238E27FC236}">
                <a16:creationId xmlns:a16="http://schemas.microsoft.com/office/drawing/2014/main" xmlns="" id="{B91CE76D-983B-614A-AFC4-5DCB7C84F5C3}"/>
              </a:ext>
            </a:extLst>
          </p:cNvPr>
          <p:cNvSpPr txBox="1"/>
          <p:nvPr/>
        </p:nvSpPr>
        <p:spPr>
          <a:xfrm rot="20275656">
            <a:off x="9343181" y="5491077"/>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11" name="Slide Number Placeholder 10">
            <a:extLst>
              <a:ext uri="{FF2B5EF4-FFF2-40B4-BE49-F238E27FC236}">
                <a16:creationId xmlns:a16="http://schemas.microsoft.com/office/drawing/2014/main" xmlns="" id="{618B30D8-2E33-794F-9777-28219DDEED31}"/>
              </a:ext>
            </a:extLst>
          </p:cNvPr>
          <p:cNvSpPr>
            <a:spLocks noGrp="1"/>
          </p:cNvSpPr>
          <p:nvPr>
            <p:ph type="sldNum" sz="quarter" idx="12"/>
          </p:nvPr>
        </p:nvSpPr>
        <p:spPr/>
        <p:txBody>
          <a:bodyPr/>
          <a:lstStyle/>
          <a:p>
            <a:fld id="{50732353-561A-134E-8E6F-9892300C437B}" type="slidenum">
              <a:rPr lang="en-US" smtClean="0"/>
              <a:t>23</a:t>
            </a:fld>
            <a:endParaRPr lang="en-US"/>
          </a:p>
        </p:txBody>
      </p:sp>
    </p:spTree>
    <p:extLst>
      <p:ext uri="{BB962C8B-B14F-4D97-AF65-F5344CB8AC3E}">
        <p14:creationId xmlns:p14="http://schemas.microsoft.com/office/powerpoint/2010/main" val="57075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057751"/>
          </a:xfrm>
        </p:spPr>
        <p:txBody>
          <a:bodyPr>
            <a:normAutofit/>
          </a:bodyPr>
          <a:lstStyle/>
          <a:p>
            <a:r>
              <a:rPr lang="en-US" dirty="0"/>
              <a:t>Hew Horizons Data Review</a:t>
            </a:r>
            <a:br>
              <a:rPr lang="en-US" dirty="0"/>
            </a:br>
            <a:r>
              <a:rPr lang="en-US" sz="4400" dirty="0" smtClean="0"/>
              <a:t>nh-p_psa-lorri_mvic-5-geomaps-v1.0</a:t>
            </a:r>
            <a:r>
              <a:rPr lang="en-US" sz="4400" dirty="0"/>
              <a:t/>
            </a:r>
            <a:br>
              <a:rPr lang="en-US" sz="4400" dirty="0"/>
            </a:br>
            <a:r>
              <a:rPr lang="en-US" sz="4400" dirty="0" smtClean="0"/>
              <a:t/>
            </a:r>
            <a:br>
              <a:rPr lang="en-US" sz="4400" dirty="0" smtClean="0"/>
            </a:br>
            <a:r>
              <a:rPr lang="en-US" sz="4400" dirty="0" err="1" smtClean="0"/>
              <a:t>dtm</a:t>
            </a:r>
            <a:r>
              <a:rPr lang="en-US" sz="4400" dirty="0" smtClean="0"/>
              <a:t>/</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24</a:t>
            </a:fld>
            <a:endParaRPr lang="en-US"/>
          </a:p>
        </p:txBody>
      </p:sp>
    </p:spTree>
    <p:extLst>
      <p:ext uri="{BB962C8B-B14F-4D97-AF65-F5344CB8AC3E}">
        <p14:creationId xmlns:p14="http://schemas.microsoft.com/office/powerpoint/2010/main" val="1945211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4DF1AD-7274-C748-A362-0C2D3EDC6F12}"/>
              </a:ext>
            </a:extLst>
          </p:cNvPr>
          <p:cNvSpPr>
            <a:spLocks noGrp="1"/>
          </p:cNvSpPr>
          <p:nvPr>
            <p:ph type="title"/>
          </p:nvPr>
        </p:nvSpPr>
        <p:spPr/>
        <p:txBody>
          <a:bodyPr>
            <a:normAutofit fontScale="90000"/>
          </a:bodyPr>
          <a:lstStyle/>
          <a:p>
            <a:r>
              <a:rPr lang="en-US" dirty="0"/>
              <a:t>nh-p_psa-lorri_mvic-5-geomaps-v1.0/</a:t>
            </a:r>
            <a:r>
              <a:rPr lang="en-US" dirty="0" err="1"/>
              <a:t>dtm</a:t>
            </a:r>
            <a:endParaRPr lang="en-US" dirty="0"/>
          </a:p>
        </p:txBody>
      </p:sp>
      <p:sp>
        <p:nvSpPr>
          <p:cNvPr id="3" name="Content Placeholder 2">
            <a:extLst>
              <a:ext uri="{FF2B5EF4-FFF2-40B4-BE49-F238E27FC236}">
                <a16:creationId xmlns:a16="http://schemas.microsoft.com/office/drawing/2014/main" xmlns="" id="{04943D3E-BC98-9348-A784-218DA00A376C}"/>
              </a:ext>
            </a:extLst>
          </p:cNvPr>
          <p:cNvSpPr>
            <a:spLocks noGrp="1"/>
          </p:cNvSpPr>
          <p:nvPr>
            <p:ph idx="1"/>
          </p:nvPr>
        </p:nvSpPr>
        <p:spPr>
          <a:xfrm>
            <a:off x="299406" y="1084333"/>
            <a:ext cx="4885329" cy="5109495"/>
          </a:xfrm>
        </p:spPr>
        <p:txBody>
          <a:bodyPr/>
          <a:lstStyle/>
          <a:p>
            <a:r>
              <a:rPr lang="en-US" dirty="0"/>
              <a:t>In </a:t>
            </a:r>
            <a:r>
              <a:rPr lang="en-US" dirty="0" err="1"/>
              <a:t>dataset.cat</a:t>
            </a:r>
            <a:r>
              <a:rPr lang="en-US" dirty="0"/>
              <a:t>, lines 50-81 and lines 133-164: the text in subsections “XXX Processing Parameters” are exactly the same for XXX=Mosaic and XXX=DTM, except for one typo.  Is it correct?</a:t>
            </a:r>
          </a:p>
          <a:p>
            <a:r>
              <a:rPr lang="en-US" dirty="0"/>
              <a:t>Certified</a:t>
            </a:r>
          </a:p>
          <a:p>
            <a:endParaRPr lang="en-US" dirty="0"/>
          </a:p>
        </p:txBody>
      </p:sp>
      <p:pic>
        <p:nvPicPr>
          <p:cNvPr id="4" name="Picture 3">
            <a:extLst>
              <a:ext uri="{FF2B5EF4-FFF2-40B4-BE49-F238E27FC236}">
                <a16:creationId xmlns:a16="http://schemas.microsoft.com/office/drawing/2014/main" xmlns="" id="{7808223B-29BE-EC4B-870E-49677371AD0B}"/>
              </a:ext>
            </a:extLst>
          </p:cNvPr>
          <p:cNvPicPr>
            <a:picLocks noChangeAspect="1"/>
          </p:cNvPicPr>
          <p:nvPr/>
        </p:nvPicPr>
        <p:blipFill>
          <a:blip r:embed="rId2"/>
          <a:stretch>
            <a:fillRect/>
          </a:stretch>
        </p:blipFill>
        <p:spPr>
          <a:xfrm>
            <a:off x="5184735" y="1084333"/>
            <a:ext cx="6767201" cy="5474043"/>
          </a:xfrm>
          <a:prstGeom prst="rect">
            <a:avLst/>
          </a:prstGeom>
        </p:spPr>
      </p:pic>
      <p:sp>
        <p:nvSpPr>
          <p:cNvPr id="5" name="Slide Number Placeholder 4">
            <a:extLst>
              <a:ext uri="{FF2B5EF4-FFF2-40B4-BE49-F238E27FC236}">
                <a16:creationId xmlns:a16="http://schemas.microsoft.com/office/drawing/2014/main" xmlns="" id="{11864C2F-CD27-234A-83B1-1762D716F0F8}"/>
              </a:ext>
            </a:extLst>
          </p:cNvPr>
          <p:cNvSpPr>
            <a:spLocks noGrp="1"/>
          </p:cNvSpPr>
          <p:nvPr>
            <p:ph type="sldNum" sz="quarter" idx="12"/>
          </p:nvPr>
        </p:nvSpPr>
        <p:spPr/>
        <p:txBody>
          <a:bodyPr/>
          <a:lstStyle/>
          <a:p>
            <a:fld id="{50732353-561A-134E-8E6F-9892300C437B}" type="slidenum">
              <a:rPr lang="en-US" smtClean="0"/>
              <a:t>25</a:t>
            </a:fld>
            <a:endParaRPr lang="en-US"/>
          </a:p>
        </p:txBody>
      </p:sp>
    </p:spTree>
    <p:extLst>
      <p:ext uri="{BB962C8B-B14F-4D97-AF65-F5344CB8AC3E}">
        <p14:creationId xmlns:p14="http://schemas.microsoft.com/office/powerpoint/2010/main" val="411099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A22C035-3130-584C-84AC-A19387B1D3B2}"/>
              </a:ext>
            </a:extLst>
          </p:cNvPr>
          <p:cNvSpPr>
            <a:spLocks noGrp="1"/>
          </p:cNvSpPr>
          <p:nvPr>
            <p:ph type="title"/>
          </p:nvPr>
        </p:nvSpPr>
        <p:spPr/>
        <p:txBody>
          <a:bodyPr>
            <a:normAutofit fontScale="90000"/>
          </a:bodyPr>
          <a:lstStyle/>
          <a:p>
            <a:r>
              <a:rPr lang="en-US" dirty="0"/>
              <a:t>Pluto DTM: </a:t>
            </a:r>
            <a:r>
              <a:rPr lang="en-US" dirty="0" err="1"/>
              <a:t>dtm</a:t>
            </a:r>
            <a:r>
              <a:rPr lang="en-US" dirty="0"/>
              <a:t>/</a:t>
            </a:r>
            <a:r>
              <a:rPr lang="en-US" dirty="0" err="1"/>
              <a:t>nh_pluto_dtm.img</a:t>
            </a:r>
            <a:endParaRPr lang="en-US" dirty="0"/>
          </a:p>
        </p:txBody>
      </p:sp>
      <p:pic>
        <p:nvPicPr>
          <p:cNvPr id="6" name="Picture 5">
            <a:extLst>
              <a:ext uri="{FF2B5EF4-FFF2-40B4-BE49-F238E27FC236}">
                <a16:creationId xmlns:a16="http://schemas.microsoft.com/office/drawing/2014/main" xmlns="" id="{C160B175-6D3E-5942-96A3-D2BC8C33B5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2045" y="1890584"/>
            <a:ext cx="6252518" cy="3131167"/>
          </a:xfrm>
          <a:prstGeom prst="rect">
            <a:avLst/>
          </a:prstGeom>
        </p:spPr>
      </p:pic>
      <p:pic>
        <p:nvPicPr>
          <p:cNvPr id="7" name="Picture 6">
            <a:extLst>
              <a:ext uri="{FF2B5EF4-FFF2-40B4-BE49-F238E27FC236}">
                <a16:creationId xmlns:a16="http://schemas.microsoft.com/office/drawing/2014/main" xmlns="" id="{6F4C55F0-CE1F-A041-A9EF-93F7C7F9D6CC}"/>
              </a:ext>
            </a:extLst>
          </p:cNvPr>
          <p:cNvPicPr>
            <a:picLocks noChangeAspect="1"/>
          </p:cNvPicPr>
          <p:nvPr/>
        </p:nvPicPr>
        <p:blipFill>
          <a:blip r:embed="rId3"/>
          <a:stretch>
            <a:fillRect/>
          </a:stretch>
        </p:blipFill>
        <p:spPr>
          <a:xfrm>
            <a:off x="7371344" y="1890584"/>
            <a:ext cx="4194581" cy="3131167"/>
          </a:xfrm>
          <a:prstGeom prst="rect">
            <a:avLst/>
          </a:prstGeom>
        </p:spPr>
      </p:pic>
      <p:sp>
        <p:nvSpPr>
          <p:cNvPr id="8" name="TextBox 7">
            <a:extLst>
              <a:ext uri="{FF2B5EF4-FFF2-40B4-BE49-F238E27FC236}">
                <a16:creationId xmlns:a16="http://schemas.microsoft.com/office/drawing/2014/main" xmlns="" id="{97303540-EF9E-0D4B-891D-C7914081B849}"/>
              </a:ext>
            </a:extLst>
          </p:cNvPr>
          <p:cNvSpPr txBox="1"/>
          <p:nvPr/>
        </p:nvSpPr>
        <p:spPr>
          <a:xfrm rot="20275656">
            <a:off x="9343181" y="5491077"/>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9" name="Slide Number Placeholder 8">
            <a:extLst>
              <a:ext uri="{FF2B5EF4-FFF2-40B4-BE49-F238E27FC236}">
                <a16:creationId xmlns:a16="http://schemas.microsoft.com/office/drawing/2014/main" xmlns="" id="{0ABB9B2E-D8D9-8840-BBA6-A2F5F7E56903}"/>
              </a:ext>
            </a:extLst>
          </p:cNvPr>
          <p:cNvSpPr>
            <a:spLocks noGrp="1"/>
          </p:cNvSpPr>
          <p:nvPr>
            <p:ph type="sldNum" sz="quarter" idx="12"/>
          </p:nvPr>
        </p:nvSpPr>
        <p:spPr/>
        <p:txBody>
          <a:bodyPr/>
          <a:lstStyle/>
          <a:p>
            <a:fld id="{50732353-561A-134E-8E6F-9892300C437B}" type="slidenum">
              <a:rPr lang="en-US" smtClean="0"/>
              <a:t>26</a:t>
            </a:fld>
            <a:endParaRPr lang="en-US"/>
          </a:p>
        </p:txBody>
      </p:sp>
    </p:spTree>
    <p:extLst>
      <p:ext uri="{BB962C8B-B14F-4D97-AF65-F5344CB8AC3E}">
        <p14:creationId xmlns:p14="http://schemas.microsoft.com/office/powerpoint/2010/main" val="256501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9BBF4-2D6B-934B-8225-C583D0E59EFD}"/>
              </a:ext>
            </a:extLst>
          </p:cNvPr>
          <p:cNvSpPr>
            <a:spLocks noGrp="1"/>
          </p:cNvSpPr>
          <p:nvPr>
            <p:ph type="title"/>
          </p:nvPr>
        </p:nvSpPr>
        <p:spPr/>
        <p:txBody>
          <a:bodyPr>
            <a:normAutofit fontScale="90000"/>
          </a:bodyPr>
          <a:lstStyle/>
          <a:p>
            <a:r>
              <a:rPr lang="en-US" dirty="0"/>
              <a:t>Charon DTM: </a:t>
            </a:r>
            <a:r>
              <a:rPr lang="en-US" dirty="0" err="1"/>
              <a:t>dtm</a:t>
            </a:r>
            <a:r>
              <a:rPr lang="en-US" dirty="0"/>
              <a:t>/</a:t>
            </a:r>
            <a:r>
              <a:rPr lang="en-US" dirty="0" err="1"/>
              <a:t>nh_charon_dtm.img</a:t>
            </a:r>
            <a:endParaRPr lang="en-US" dirty="0"/>
          </a:p>
        </p:txBody>
      </p:sp>
      <p:pic>
        <p:nvPicPr>
          <p:cNvPr id="4" name="Picture 3">
            <a:extLst>
              <a:ext uri="{FF2B5EF4-FFF2-40B4-BE49-F238E27FC236}">
                <a16:creationId xmlns:a16="http://schemas.microsoft.com/office/drawing/2014/main" xmlns="" id="{E6DA7BF3-2451-C948-AFBD-5FA1554914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8474" y="1779373"/>
            <a:ext cx="6388445" cy="3209360"/>
          </a:xfrm>
          <a:prstGeom prst="rect">
            <a:avLst/>
          </a:prstGeom>
        </p:spPr>
      </p:pic>
      <p:pic>
        <p:nvPicPr>
          <p:cNvPr id="5" name="Picture 4">
            <a:extLst>
              <a:ext uri="{FF2B5EF4-FFF2-40B4-BE49-F238E27FC236}">
                <a16:creationId xmlns:a16="http://schemas.microsoft.com/office/drawing/2014/main" xmlns="" id="{CF002452-8251-4647-98B5-0F7D08B45870}"/>
              </a:ext>
            </a:extLst>
          </p:cNvPr>
          <p:cNvPicPr>
            <a:picLocks noChangeAspect="1"/>
          </p:cNvPicPr>
          <p:nvPr/>
        </p:nvPicPr>
        <p:blipFill>
          <a:blip r:embed="rId3"/>
          <a:stretch>
            <a:fillRect/>
          </a:stretch>
        </p:blipFill>
        <p:spPr>
          <a:xfrm>
            <a:off x="7318972" y="1779373"/>
            <a:ext cx="4299332" cy="3209360"/>
          </a:xfrm>
          <a:prstGeom prst="rect">
            <a:avLst/>
          </a:prstGeom>
        </p:spPr>
      </p:pic>
      <p:sp>
        <p:nvSpPr>
          <p:cNvPr id="6" name="TextBox 5">
            <a:extLst>
              <a:ext uri="{FF2B5EF4-FFF2-40B4-BE49-F238E27FC236}">
                <a16:creationId xmlns:a16="http://schemas.microsoft.com/office/drawing/2014/main" xmlns="" id="{3A7D860D-AE0B-144E-9477-AEFBBF37B5C5}"/>
              </a:ext>
            </a:extLst>
          </p:cNvPr>
          <p:cNvSpPr txBox="1"/>
          <p:nvPr/>
        </p:nvSpPr>
        <p:spPr>
          <a:xfrm rot="20275656">
            <a:off x="9343181" y="5491077"/>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7" name="Slide Number Placeholder 6">
            <a:extLst>
              <a:ext uri="{FF2B5EF4-FFF2-40B4-BE49-F238E27FC236}">
                <a16:creationId xmlns:a16="http://schemas.microsoft.com/office/drawing/2014/main" xmlns="" id="{083062E3-5B12-3546-88FD-AFEDDBA717E2}"/>
              </a:ext>
            </a:extLst>
          </p:cNvPr>
          <p:cNvSpPr>
            <a:spLocks noGrp="1"/>
          </p:cNvSpPr>
          <p:nvPr>
            <p:ph type="sldNum" sz="quarter" idx="12"/>
          </p:nvPr>
        </p:nvSpPr>
        <p:spPr/>
        <p:txBody>
          <a:bodyPr/>
          <a:lstStyle/>
          <a:p>
            <a:fld id="{50732353-561A-134E-8E6F-9892300C437B}" type="slidenum">
              <a:rPr lang="en-US" smtClean="0"/>
              <a:t>27</a:t>
            </a:fld>
            <a:endParaRPr lang="en-US"/>
          </a:p>
        </p:txBody>
      </p:sp>
    </p:spTree>
    <p:extLst>
      <p:ext uri="{BB962C8B-B14F-4D97-AF65-F5344CB8AC3E}">
        <p14:creationId xmlns:p14="http://schemas.microsoft.com/office/powerpoint/2010/main" val="403237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807380"/>
          </a:xfrm>
        </p:spPr>
        <p:txBody>
          <a:bodyPr>
            <a:normAutofit/>
          </a:bodyPr>
          <a:lstStyle/>
          <a:p>
            <a:r>
              <a:rPr lang="en-US" dirty="0"/>
              <a:t>Hew Horizons Data Review</a:t>
            </a:r>
            <a:r>
              <a:rPr lang="en-US"/>
              <a:t/>
            </a:r>
            <a:br>
              <a:rPr lang="en-US"/>
            </a:br>
            <a:r>
              <a:rPr lang="en-US" sz="4400" smtClean="0"/>
              <a:t>nh-p_psa-lorri_mvic-5-geomaps-v1.0</a:t>
            </a:r>
            <a:br>
              <a:rPr lang="en-US" sz="4400" smtClean="0"/>
            </a:br>
            <a:r>
              <a:rPr lang="en-US" sz="4400"/>
              <a:t/>
            </a:r>
            <a:br>
              <a:rPr lang="en-US" sz="4400"/>
            </a:br>
            <a:r>
              <a:rPr lang="en-US" sz="4400" smtClean="0"/>
              <a:t>albedo/</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28</a:t>
            </a:fld>
            <a:endParaRPr lang="en-US"/>
          </a:p>
        </p:txBody>
      </p:sp>
    </p:spTree>
    <p:extLst>
      <p:ext uri="{BB962C8B-B14F-4D97-AF65-F5344CB8AC3E}">
        <p14:creationId xmlns:p14="http://schemas.microsoft.com/office/powerpoint/2010/main" val="471788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A547A-F3B2-7240-BFC4-CC06DC31D28D}"/>
              </a:ext>
            </a:extLst>
          </p:cNvPr>
          <p:cNvSpPr>
            <a:spLocks noGrp="1"/>
          </p:cNvSpPr>
          <p:nvPr>
            <p:ph type="title"/>
          </p:nvPr>
        </p:nvSpPr>
        <p:spPr/>
        <p:txBody>
          <a:bodyPr>
            <a:normAutofit fontScale="90000"/>
          </a:bodyPr>
          <a:lstStyle/>
          <a:p>
            <a:r>
              <a:rPr lang="en-US" dirty="0"/>
              <a:t>nh-p_psa-lorri_mvic-5-geomaps-v1.0/albedo</a:t>
            </a:r>
          </a:p>
        </p:txBody>
      </p:sp>
      <p:sp>
        <p:nvSpPr>
          <p:cNvPr id="3" name="Content Placeholder 2">
            <a:extLst>
              <a:ext uri="{FF2B5EF4-FFF2-40B4-BE49-F238E27FC236}">
                <a16:creationId xmlns:a16="http://schemas.microsoft.com/office/drawing/2014/main" xmlns="" id="{052B3952-19E4-4E41-8307-B6214F13513B}"/>
              </a:ext>
            </a:extLst>
          </p:cNvPr>
          <p:cNvSpPr>
            <a:spLocks noGrp="1"/>
          </p:cNvSpPr>
          <p:nvPr>
            <p:ph idx="1"/>
          </p:nvPr>
        </p:nvSpPr>
        <p:spPr/>
        <p:txBody>
          <a:bodyPr/>
          <a:lstStyle/>
          <a:p>
            <a:r>
              <a:rPr lang="en-US" dirty="0"/>
              <a:t>In </a:t>
            </a:r>
            <a:r>
              <a:rPr lang="en-US" dirty="0" err="1"/>
              <a:t>dataset.cat</a:t>
            </a:r>
            <a:r>
              <a:rPr lang="en-US" dirty="0"/>
              <a:t>, it is stated that this product contains the Bond albedo maps of Pluto and Charon.  However, the actual maps in the data contain 8-bit integers with values 0-255.  There is no definition for the unit of pixel values in the albedo maps in either </a:t>
            </a:r>
            <a:r>
              <a:rPr lang="en-US" dirty="0" err="1"/>
              <a:t>dataset.cat</a:t>
            </a:r>
            <a:r>
              <a:rPr lang="en-US" dirty="0"/>
              <a:t> or corresponding .</a:t>
            </a:r>
            <a:r>
              <a:rPr lang="en-US" dirty="0" err="1"/>
              <a:t>lbl</a:t>
            </a:r>
            <a:r>
              <a:rPr lang="en-US" dirty="0"/>
              <a:t> files.</a:t>
            </a:r>
          </a:p>
          <a:p>
            <a:r>
              <a:rPr lang="en-US" dirty="0"/>
              <a:t>It looks like the maps are simply a digital version of 8-bit images of Figs. 5 and 6 as published in Buratti et al. (2017), rather than the actual Bond albedo values as one would expect for this product.</a:t>
            </a:r>
          </a:p>
          <a:p>
            <a:r>
              <a:rPr lang="en-US" dirty="0"/>
              <a:t>Plus, the color bar and tick marks in the maps are certainly not surface features on Pluto and Charon, and should not be part of the maps.  (see following slides)</a:t>
            </a:r>
          </a:p>
          <a:p>
            <a:r>
              <a:rPr lang="en-US" dirty="0"/>
              <a:t>Not certified</a:t>
            </a:r>
          </a:p>
          <a:p>
            <a:endParaRPr lang="en-US" dirty="0"/>
          </a:p>
        </p:txBody>
      </p:sp>
      <p:sp>
        <p:nvSpPr>
          <p:cNvPr id="4" name="Slide Number Placeholder 3">
            <a:extLst>
              <a:ext uri="{FF2B5EF4-FFF2-40B4-BE49-F238E27FC236}">
                <a16:creationId xmlns:a16="http://schemas.microsoft.com/office/drawing/2014/main" xmlns="" id="{C2F6D01B-D1F0-6C4A-B42E-24FA80C80221}"/>
              </a:ext>
            </a:extLst>
          </p:cNvPr>
          <p:cNvSpPr>
            <a:spLocks noGrp="1"/>
          </p:cNvSpPr>
          <p:nvPr>
            <p:ph type="sldNum" sz="quarter" idx="12"/>
          </p:nvPr>
        </p:nvSpPr>
        <p:spPr/>
        <p:txBody>
          <a:bodyPr/>
          <a:lstStyle/>
          <a:p>
            <a:fld id="{50732353-561A-134E-8E6F-9892300C437B}" type="slidenum">
              <a:rPr lang="en-US" smtClean="0"/>
              <a:t>29</a:t>
            </a:fld>
            <a:endParaRPr lang="en-US"/>
          </a:p>
        </p:txBody>
      </p:sp>
    </p:spTree>
    <p:extLst>
      <p:ext uri="{BB962C8B-B14F-4D97-AF65-F5344CB8AC3E}">
        <p14:creationId xmlns:p14="http://schemas.microsoft.com/office/powerpoint/2010/main" val="69692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3F92F-9159-E24E-9586-AA37C4885CD9}"/>
              </a:ext>
            </a:extLst>
          </p:cNvPr>
          <p:cNvSpPr>
            <a:spLocks noGrp="1"/>
          </p:cNvSpPr>
          <p:nvPr>
            <p:ph type="title"/>
          </p:nvPr>
        </p:nvSpPr>
        <p:spPr/>
        <p:txBody>
          <a:bodyPr>
            <a:normAutofit fontScale="90000"/>
          </a:bodyPr>
          <a:lstStyle/>
          <a:p>
            <a:r>
              <a:rPr lang="en-US" dirty="0"/>
              <a:t>Quick Review Summary</a:t>
            </a:r>
          </a:p>
        </p:txBody>
      </p:sp>
      <p:sp>
        <p:nvSpPr>
          <p:cNvPr id="3" name="Content Placeholder 2">
            <a:extLst>
              <a:ext uri="{FF2B5EF4-FFF2-40B4-BE49-F238E27FC236}">
                <a16:creationId xmlns:a16="http://schemas.microsoft.com/office/drawing/2014/main" xmlns="" id="{C52D2E30-B1B1-7745-9F57-5887517E06E7}"/>
              </a:ext>
            </a:extLst>
          </p:cNvPr>
          <p:cNvSpPr>
            <a:spLocks noGrp="1"/>
          </p:cNvSpPr>
          <p:nvPr>
            <p:ph idx="1"/>
          </p:nvPr>
        </p:nvSpPr>
        <p:spPr>
          <a:xfrm>
            <a:off x="299405" y="1281220"/>
            <a:ext cx="11652531" cy="1686555"/>
          </a:xfrm>
        </p:spPr>
        <p:txBody>
          <a:bodyPr/>
          <a:lstStyle/>
          <a:p>
            <a:r>
              <a:rPr lang="en-US" dirty="0"/>
              <a:t>Overall very useful high level data products</a:t>
            </a:r>
          </a:p>
          <a:p>
            <a:r>
              <a:rPr lang="en-US" dirty="0"/>
              <a:t>However, all data products that I reviewed have some problems, some could be serious</a:t>
            </a:r>
          </a:p>
        </p:txBody>
      </p:sp>
      <p:graphicFrame>
        <p:nvGraphicFramePr>
          <p:cNvPr id="4" name="Table 3">
            <a:extLst>
              <a:ext uri="{FF2B5EF4-FFF2-40B4-BE49-F238E27FC236}">
                <a16:creationId xmlns:a16="http://schemas.microsoft.com/office/drawing/2014/main" xmlns="" id="{5929EF3F-0334-CD4F-BFBA-58AC1947F6C5}"/>
              </a:ext>
            </a:extLst>
          </p:cNvPr>
          <p:cNvGraphicFramePr>
            <a:graphicFrameLocks noGrp="1"/>
          </p:cNvGraphicFramePr>
          <p:nvPr>
            <p:extLst>
              <p:ext uri="{D42A27DB-BD31-4B8C-83A1-F6EECF244321}">
                <p14:modId xmlns:p14="http://schemas.microsoft.com/office/powerpoint/2010/main" val="1854426777"/>
              </p:ext>
            </p:extLst>
          </p:nvPr>
        </p:nvGraphicFramePr>
        <p:xfrm>
          <a:off x="420130" y="3302228"/>
          <a:ext cx="11368216" cy="2595880"/>
        </p:xfrm>
        <a:graphic>
          <a:graphicData uri="http://schemas.openxmlformats.org/drawingml/2006/table">
            <a:tbl>
              <a:tblPr firstRow="1" bandRow="1">
                <a:tableStyleId>{5C22544A-7EE6-4342-B048-85BDC9FD1C3A}</a:tableStyleId>
              </a:tblPr>
              <a:tblGrid>
                <a:gridCol w="4582279">
                  <a:extLst>
                    <a:ext uri="{9D8B030D-6E8A-4147-A177-3AD203B41FA5}">
                      <a16:colId xmlns:a16="http://schemas.microsoft.com/office/drawing/2014/main" xmlns="" val="1360060054"/>
                    </a:ext>
                  </a:extLst>
                </a:gridCol>
                <a:gridCol w="5636606">
                  <a:extLst>
                    <a:ext uri="{9D8B030D-6E8A-4147-A177-3AD203B41FA5}">
                      <a16:colId xmlns:a16="http://schemas.microsoft.com/office/drawing/2014/main" xmlns="" val="1780702531"/>
                    </a:ext>
                  </a:extLst>
                </a:gridCol>
                <a:gridCol w="1149331">
                  <a:extLst>
                    <a:ext uri="{9D8B030D-6E8A-4147-A177-3AD203B41FA5}">
                      <a16:colId xmlns:a16="http://schemas.microsoft.com/office/drawing/2014/main" xmlns="" val="1454372716"/>
                    </a:ext>
                  </a:extLst>
                </a:gridCol>
              </a:tblGrid>
              <a:tr h="370840">
                <a:tc>
                  <a:txBody>
                    <a:bodyPr/>
                    <a:lstStyle/>
                    <a:p>
                      <a:r>
                        <a:rPr lang="en-US" dirty="0"/>
                        <a:t>Product</a:t>
                      </a:r>
                    </a:p>
                  </a:txBody>
                  <a:tcPr/>
                </a:tc>
                <a:tc>
                  <a:txBody>
                    <a:bodyPr/>
                    <a:lstStyle/>
                    <a:p>
                      <a:r>
                        <a:rPr lang="en-US" dirty="0"/>
                        <a:t>Lien Summary</a:t>
                      </a:r>
                    </a:p>
                  </a:txBody>
                  <a:tcPr/>
                </a:tc>
                <a:tc>
                  <a:txBody>
                    <a:bodyPr/>
                    <a:lstStyle/>
                    <a:p>
                      <a:r>
                        <a:rPr lang="en-US" dirty="0"/>
                        <a:t>Certified?</a:t>
                      </a:r>
                    </a:p>
                  </a:txBody>
                  <a:tcPr/>
                </a:tc>
                <a:extLst>
                  <a:ext uri="{0D108BD9-81ED-4DB2-BD59-A6C34878D82A}">
                    <a16:rowId xmlns:a16="http://schemas.microsoft.com/office/drawing/2014/main" xmlns="" val="3325864845"/>
                  </a:ext>
                </a:extLst>
              </a:tr>
              <a:tr h="370840">
                <a:tc>
                  <a:txBody>
                    <a:bodyPr/>
                    <a:lstStyle/>
                    <a:p>
                      <a:r>
                        <a:rPr lang="en-US" dirty="0"/>
                        <a:t>nh-p_psa-leisa_mvic-5-comp-v1.0/color</a:t>
                      </a:r>
                    </a:p>
                  </a:txBody>
                  <a:tcPr/>
                </a:tc>
                <a:tc>
                  <a:txBody>
                    <a:bodyPr/>
                    <a:lstStyle/>
                    <a:p>
                      <a:r>
                        <a:rPr lang="en-US" dirty="0"/>
                        <a:t>Inconsistency, incomplete information, FITS format</a:t>
                      </a:r>
                    </a:p>
                  </a:txBody>
                  <a:tcPr/>
                </a:tc>
                <a:tc>
                  <a:txBody>
                    <a:bodyPr/>
                    <a:lstStyle/>
                    <a:p>
                      <a:r>
                        <a:rPr lang="en-US" dirty="0"/>
                        <a:t>Yes</a:t>
                      </a:r>
                    </a:p>
                  </a:txBody>
                  <a:tcPr/>
                </a:tc>
                <a:extLst>
                  <a:ext uri="{0D108BD9-81ED-4DB2-BD59-A6C34878D82A}">
                    <a16:rowId xmlns:a16="http://schemas.microsoft.com/office/drawing/2014/main" xmlns="" val="1871847056"/>
                  </a:ext>
                </a:extLst>
              </a:tr>
              <a:tr h="370840">
                <a:tc>
                  <a:txBody>
                    <a:bodyPr/>
                    <a:lstStyle/>
                    <a:p>
                      <a:r>
                        <a:rPr lang="en-US" dirty="0"/>
                        <a:t>nh-p_psa-leisa_mvic-5-comp-v1.0/mosaic</a:t>
                      </a:r>
                    </a:p>
                  </a:txBody>
                  <a:tcPr/>
                </a:tc>
                <a:tc>
                  <a:txBody>
                    <a:bodyPr/>
                    <a:lstStyle/>
                    <a:p>
                      <a:r>
                        <a:rPr lang="en-US" dirty="0"/>
                        <a:t>PDS3 format compliance, incomplete information</a:t>
                      </a:r>
                    </a:p>
                  </a:txBody>
                  <a:tcPr/>
                </a:tc>
                <a:tc>
                  <a:txBody>
                    <a:bodyPr/>
                    <a:lstStyle/>
                    <a:p>
                      <a:r>
                        <a:rPr lang="en-US" dirty="0"/>
                        <a:t>No</a:t>
                      </a:r>
                    </a:p>
                  </a:txBody>
                  <a:tcPr/>
                </a:tc>
                <a:extLst>
                  <a:ext uri="{0D108BD9-81ED-4DB2-BD59-A6C34878D82A}">
                    <a16:rowId xmlns:a16="http://schemas.microsoft.com/office/drawing/2014/main" xmlns="" val="353714648"/>
                  </a:ext>
                </a:extLst>
              </a:tr>
              <a:tr h="370840">
                <a:tc>
                  <a:txBody>
                    <a:bodyPr/>
                    <a:lstStyle/>
                    <a:p>
                      <a:r>
                        <a:rPr lang="en-US" dirty="0"/>
                        <a:t>nh-p_psa-leisa_mvic-5-comp-v1.0/spec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Inconsistency, FITS format</a:t>
                      </a:r>
                    </a:p>
                  </a:txBody>
                  <a:tcPr/>
                </a:tc>
                <a:tc>
                  <a:txBody>
                    <a:bodyPr/>
                    <a:lstStyle/>
                    <a:p>
                      <a:r>
                        <a:rPr lang="en-US" dirty="0"/>
                        <a:t>Yes</a:t>
                      </a:r>
                    </a:p>
                  </a:txBody>
                  <a:tcPr/>
                </a:tc>
                <a:extLst>
                  <a:ext uri="{0D108BD9-81ED-4DB2-BD59-A6C34878D82A}">
                    <a16:rowId xmlns:a16="http://schemas.microsoft.com/office/drawing/2014/main" xmlns="" val="1769626130"/>
                  </a:ext>
                </a:extLst>
              </a:tr>
              <a:tr h="370840">
                <a:tc>
                  <a:txBody>
                    <a:bodyPr/>
                    <a:lstStyle/>
                    <a:p>
                      <a:r>
                        <a:rPr lang="en-US" dirty="0"/>
                        <a:t>nh-p_psa-lorri_mvic-5-geomaps-v1.0/mosaic</a:t>
                      </a:r>
                    </a:p>
                  </a:txBody>
                  <a:tcPr/>
                </a:tc>
                <a:tc>
                  <a:txBody>
                    <a:bodyPr/>
                    <a:lstStyle/>
                    <a:p>
                      <a:r>
                        <a:rPr lang="en-US" dirty="0"/>
                        <a:t>Inconsistency, incomplete information</a:t>
                      </a:r>
                    </a:p>
                  </a:txBody>
                  <a:tcPr/>
                </a:tc>
                <a:tc>
                  <a:txBody>
                    <a:bodyPr/>
                    <a:lstStyle/>
                    <a:p>
                      <a:r>
                        <a:rPr lang="en-US" dirty="0"/>
                        <a:t>Yes</a:t>
                      </a:r>
                    </a:p>
                  </a:txBody>
                  <a:tcPr/>
                </a:tc>
                <a:extLst>
                  <a:ext uri="{0D108BD9-81ED-4DB2-BD59-A6C34878D82A}">
                    <a16:rowId xmlns:a16="http://schemas.microsoft.com/office/drawing/2014/main" xmlns="" val="2137953226"/>
                  </a:ext>
                </a:extLst>
              </a:tr>
              <a:tr h="370840">
                <a:tc>
                  <a:txBody>
                    <a:bodyPr/>
                    <a:lstStyle/>
                    <a:p>
                      <a:r>
                        <a:rPr lang="en-US" dirty="0"/>
                        <a:t>nh-p_psa-lorri_mvic-5-geomaps-v1.0/</a:t>
                      </a:r>
                      <a:r>
                        <a:rPr lang="en-US" dirty="0" err="1"/>
                        <a:t>dtm</a:t>
                      </a:r>
                      <a:endParaRPr lang="en-US" dirty="0"/>
                    </a:p>
                  </a:txBody>
                  <a:tcPr/>
                </a:tc>
                <a:tc>
                  <a:txBody>
                    <a:bodyPr/>
                    <a:lstStyle/>
                    <a:p>
                      <a:r>
                        <a:rPr lang="en-US" dirty="0"/>
                        <a:t>Wrong information?</a:t>
                      </a:r>
                    </a:p>
                  </a:txBody>
                  <a:tcPr/>
                </a:tc>
                <a:tc>
                  <a:txBody>
                    <a:bodyPr/>
                    <a:lstStyle/>
                    <a:p>
                      <a:r>
                        <a:rPr lang="en-US" dirty="0"/>
                        <a:t>Yes</a:t>
                      </a:r>
                    </a:p>
                  </a:txBody>
                  <a:tcPr/>
                </a:tc>
                <a:extLst>
                  <a:ext uri="{0D108BD9-81ED-4DB2-BD59-A6C34878D82A}">
                    <a16:rowId xmlns:a16="http://schemas.microsoft.com/office/drawing/2014/main" xmlns="" val="1836593802"/>
                  </a:ext>
                </a:extLst>
              </a:tr>
              <a:tr h="370840">
                <a:tc>
                  <a:txBody>
                    <a:bodyPr/>
                    <a:lstStyle/>
                    <a:p>
                      <a:r>
                        <a:rPr lang="en-US" dirty="0"/>
                        <a:t>nh-p_psa-lorri_mvic-5-geomaps-v1.0/albedo</a:t>
                      </a:r>
                    </a:p>
                  </a:txBody>
                  <a:tcPr/>
                </a:tc>
                <a:tc>
                  <a:txBody>
                    <a:bodyPr/>
                    <a:lstStyle/>
                    <a:p>
                      <a:r>
                        <a:rPr lang="en-US" dirty="0"/>
                        <a:t>Wrong data</a:t>
                      </a:r>
                    </a:p>
                  </a:txBody>
                  <a:tcPr/>
                </a:tc>
                <a:tc>
                  <a:txBody>
                    <a:bodyPr/>
                    <a:lstStyle/>
                    <a:p>
                      <a:r>
                        <a:rPr lang="en-US" dirty="0"/>
                        <a:t>No</a:t>
                      </a:r>
                    </a:p>
                  </a:txBody>
                  <a:tcPr/>
                </a:tc>
                <a:extLst>
                  <a:ext uri="{0D108BD9-81ED-4DB2-BD59-A6C34878D82A}">
                    <a16:rowId xmlns:a16="http://schemas.microsoft.com/office/drawing/2014/main" xmlns="" val="932248893"/>
                  </a:ext>
                </a:extLst>
              </a:tr>
            </a:tbl>
          </a:graphicData>
        </a:graphic>
      </p:graphicFrame>
      <p:sp>
        <p:nvSpPr>
          <p:cNvPr id="5" name="Slide Number Placeholder 4">
            <a:extLst>
              <a:ext uri="{FF2B5EF4-FFF2-40B4-BE49-F238E27FC236}">
                <a16:creationId xmlns:a16="http://schemas.microsoft.com/office/drawing/2014/main" xmlns="" id="{5F26FB1F-F9B5-B64D-A58A-60DDE4772E14}"/>
              </a:ext>
            </a:extLst>
          </p:cNvPr>
          <p:cNvSpPr>
            <a:spLocks noGrp="1"/>
          </p:cNvSpPr>
          <p:nvPr>
            <p:ph type="sldNum" sz="quarter" idx="12"/>
          </p:nvPr>
        </p:nvSpPr>
        <p:spPr/>
        <p:txBody>
          <a:bodyPr/>
          <a:lstStyle/>
          <a:p>
            <a:fld id="{50732353-561A-134E-8E6F-9892300C437B}" type="slidenum">
              <a:rPr lang="en-US" smtClean="0"/>
              <a:t>3</a:t>
            </a:fld>
            <a:endParaRPr lang="en-US"/>
          </a:p>
        </p:txBody>
      </p:sp>
    </p:spTree>
    <p:extLst>
      <p:ext uri="{BB962C8B-B14F-4D97-AF65-F5344CB8AC3E}">
        <p14:creationId xmlns:p14="http://schemas.microsoft.com/office/powerpoint/2010/main" val="113146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1370586-8088-6A4E-B8D0-497088EEEC49}"/>
              </a:ext>
            </a:extLst>
          </p:cNvPr>
          <p:cNvSpPr>
            <a:spLocks noGrp="1"/>
          </p:cNvSpPr>
          <p:nvPr>
            <p:ph type="title"/>
          </p:nvPr>
        </p:nvSpPr>
        <p:spPr/>
        <p:txBody>
          <a:bodyPr>
            <a:normAutofit fontScale="90000"/>
          </a:bodyPr>
          <a:lstStyle/>
          <a:p>
            <a:r>
              <a:rPr lang="en-US" dirty="0"/>
              <a:t>Albedo Maps</a:t>
            </a:r>
          </a:p>
        </p:txBody>
      </p:sp>
      <p:pic>
        <p:nvPicPr>
          <p:cNvPr id="6" name="Picture 5">
            <a:extLst>
              <a:ext uri="{FF2B5EF4-FFF2-40B4-BE49-F238E27FC236}">
                <a16:creationId xmlns:a16="http://schemas.microsoft.com/office/drawing/2014/main" xmlns="" id="{75A510DA-8BD3-6B43-9319-4EDA7EA8E5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4822" y="1143480"/>
            <a:ext cx="5359990" cy="2541862"/>
          </a:xfrm>
          <a:prstGeom prst="rect">
            <a:avLst/>
          </a:prstGeom>
        </p:spPr>
      </p:pic>
      <p:pic>
        <p:nvPicPr>
          <p:cNvPr id="8" name="Picture 7">
            <a:extLst>
              <a:ext uri="{FF2B5EF4-FFF2-40B4-BE49-F238E27FC236}">
                <a16:creationId xmlns:a16="http://schemas.microsoft.com/office/drawing/2014/main" xmlns="" id="{E98F3180-93AE-3C44-8299-CC83306AAB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0736" y="1143480"/>
            <a:ext cx="5452282" cy="2544399"/>
          </a:xfrm>
          <a:prstGeom prst="rect">
            <a:avLst/>
          </a:prstGeom>
        </p:spPr>
      </p:pic>
      <p:pic>
        <p:nvPicPr>
          <p:cNvPr id="9" name="Picture 8">
            <a:extLst>
              <a:ext uri="{FF2B5EF4-FFF2-40B4-BE49-F238E27FC236}">
                <a16:creationId xmlns:a16="http://schemas.microsoft.com/office/drawing/2014/main" xmlns="" id="{59CDE00A-5270-E542-9010-5188FD7A6372}"/>
              </a:ext>
            </a:extLst>
          </p:cNvPr>
          <p:cNvPicPr>
            <a:picLocks noChangeAspect="1"/>
          </p:cNvPicPr>
          <p:nvPr/>
        </p:nvPicPr>
        <p:blipFill>
          <a:blip r:embed="rId4"/>
          <a:stretch>
            <a:fillRect/>
          </a:stretch>
        </p:blipFill>
        <p:spPr>
          <a:xfrm>
            <a:off x="694822" y="3849660"/>
            <a:ext cx="5359990" cy="2593970"/>
          </a:xfrm>
          <a:prstGeom prst="rect">
            <a:avLst/>
          </a:prstGeom>
        </p:spPr>
      </p:pic>
      <p:pic>
        <p:nvPicPr>
          <p:cNvPr id="10" name="Picture 9">
            <a:extLst>
              <a:ext uri="{FF2B5EF4-FFF2-40B4-BE49-F238E27FC236}">
                <a16:creationId xmlns:a16="http://schemas.microsoft.com/office/drawing/2014/main" xmlns="" id="{171F2092-ADA8-524B-9B8D-7B712C84D1A3}"/>
              </a:ext>
            </a:extLst>
          </p:cNvPr>
          <p:cNvPicPr>
            <a:picLocks noChangeAspect="1"/>
          </p:cNvPicPr>
          <p:nvPr/>
        </p:nvPicPr>
        <p:blipFill>
          <a:blip r:embed="rId5"/>
          <a:stretch>
            <a:fillRect/>
          </a:stretch>
        </p:blipFill>
        <p:spPr>
          <a:xfrm>
            <a:off x="6190736" y="3849660"/>
            <a:ext cx="5452282" cy="2638635"/>
          </a:xfrm>
          <a:prstGeom prst="rect">
            <a:avLst/>
          </a:prstGeom>
        </p:spPr>
      </p:pic>
      <p:sp>
        <p:nvSpPr>
          <p:cNvPr id="11" name="TextBox 10">
            <a:extLst>
              <a:ext uri="{FF2B5EF4-FFF2-40B4-BE49-F238E27FC236}">
                <a16:creationId xmlns:a16="http://schemas.microsoft.com/office/drawing/2014/main" xmlns="" id="{E63D800F-B9AC-F948-BD3E-B2D613D91543}"/>
              </a:ext>
            </a:extLst>
          </p:cNvPr>
          <p:cNvSpPr txBox="1"/>
          <p:nvPr/>
        </p:nvSpPr>
        <p:spPr>
          <a:xfrm>
            <a:off x="3348682" y="775575"/>
            <a:ext cx="674544" cy="369332"/>
          </a:xfrm>
          <a:prstGeom prst="rect">
            <a:avLst/>
          </a:prstGeom>
          <a:noFill/>
        </p:spPr>
        <p:txBody>
          <a:bodyPr wrap="none" rtlCol="0">
            <a:spAutoFit/>
          </a:bodyPr>
          <a:lstStyle/>
          <a:p>
            <a:r>
              <a:rPr lang="en-US" dirty="0"/>
              <a:t>Pluto</a:t>
            </a:r>
          </a:p>
        </p:txBody>
      </p:sp>
      <p:sp>
        <p:nvSpPr>
          <p:cNvPr id="12" name="TextBox 11">
            <a:extLst>
              <a:ext uri="{FF2B5EF4-FFF2-40B4-BE49-F238E27FC236}">
                <a16:creationId xmlns:a16="http://schemas.microsoft.com/office/drawing/2014/main" xmlns="" id="{C86B25DC-DFB8-8048-8E97-DF2E2ED6F44E}"/>
              </a:ext>
            </a:extLst>
          </p:cNvPr>
          <p:cNvSpPr txBox="1"/>
          <p:nvPr/>
        </p:nvSpPr>
        <p:spPr>
          <a:xfrm>
            <a:off x="8486567" y="760420"/>
            <a:ext cx="860620" cy="369332"/>
          </a:xfrm>
          <a:prstGeom prst="rect">
            <a:avLst/>
          </a:prstGeom>
          <a:noFill/>
        </p:spPr>
        <p:txBody>
          <a:bodyPr wrap="none" rtlCol="0">
            <a:spAutoFit/>
          </a:bodyPr>
          <a:lstStyle/>
          <a:p>
            <a:r>
              <a:rPr lang="en-US" dirty="0"/>
              <a:t>Charon</a:t>
            </a:r>
          </a:p>
        </p:txBody>
      </p:sp>
      <p:sp>
        <p:nvSpPr>
          <p:cNvPr id="13" name="TextBox 12">
            <a:extLst>
              <a:ext uri="{FF2B5EF4-FFF2-40B4-BE49-F238E27FC236}">
                <a16:creationId xmlns:a16="http://schemas.microsoft.com/office/drawing/2014/main" xmlns="" id="{7BDE22BB-0B84-B543-B281-1382FB29BD20}"/>
              </a:ext>
            </a:extLst>
          </p:cNvPr>
          <p:cNvSpPr txBox="1"/>
          <p:nvPr/>
        </p:nvSpPr>
        <p:spPr>
          <a:xfrm>
            <a:off x="694822" y="5999669"/>
            <a:ext cx="2605072" cy="369332"/>
          </a:xfrm>
          <a:prstGeom prst="rect">
            <a:avLst/>
          </a:prstGeom>
          <a:noFill/>
        </p:spPr>
        <p:txBody>
          <a:bodyPr wrap="none" rtlCol="0">
            <a:spAutoFit/>
          </a:bodyPr>
          <a:lstStyle/>
          <a:p>
            <a:r>
              <a:rPr lang="en-US" dirty="0">
                <a:solidFill>
                  <a:schemeClr val="bg1"/>
                </a:solidFill>
              </a:rPr>
              <a:t>Fig. 5, Buratti et al. (2017)</a:t>
            </a:r>
          </a:p>
        </p:txBody>
      </p:sp>
      <p:sp>
        <p:nvSpPr>
          <p:cNvPr id="14" name="TextBox 13">
            <a:extLst>
              <a:ext uri="{FF2B5EF4-FFF2-40B4-BE49-F238E27FC236}">
                <a16:creationId xmlns:a16="http://schemas.microsoft.com/office/drawing/2014/main" xmlns="" id="{69152E35-984D-F54F-A9EA-3F9E332EBBD2}"/>
              </a:ext>
            </a:extLst>
          </p:cNvPr>
          <p:cNvSpPr txBox="1"/>
          <p:nvPr/>
        </p:nvSpPr>
        <p:spPr>
          <a:xfrm>
            <a:off x="6262377" y="6014166"/>
            <a:ext cx="2605072" cy="369332"/>
          </a:xfrm>
          <a:prstGeom prst="rect">
            <a:avLst/>
          </a:prstGeom>
          <a:noFill/>
        </p:spPr>
        <p:txBody>
          <a:bodyPr wrap="none" rtlCol="0">
            <a:spAutoFit/>
          </a:bodyPr>
          <a:lstStyle/>
          <a:p>
            <a:r>
              <a:rPr lang="en-US" dirty="0">
                <a:solidFill>
                  <a:schemeClr val="bg1"/>
                </a:solidFill>
              </a:rPr>
              <a:t>Fig. 5, Buratti et al. (2017)</a:t>
            </a:r>
          </a:p>
        </p:txBody>
      </p:sp>
      <p:sp>
        <p:nvSpPr>
          <p:cNvPr id="15" name="TextBox 14">
            <a:extLst>
              <a:ext uri="{FF2B5EF4-FFF2-40B4-BE49-F238E27FC236}">
                <a16:creationId xmlns:a16="http://schemas.microsoft.com/office/drawing/2014/main" xmlns="" id="{665944E8-B320-6A42-9E87-FC383BB928BD}"/>
              </a:ext>
            </a:extLst>
          </p:cNvPr>
          <p:cNvSpPr txBox="1"/>
          <p:nvPr/>
        </p:nvSpPr>
        <p:spPr>
          <a:xfrm>
            <a:off x="694822" y="3285587"/>
            <a:ext cx="2627322" cy="369332"/>
          </a:xfrm>
          <a:prstGeom prst="rect">
            <a:avLst/>
          </a:prstGeom>
          <a:noFill/>
        </p:spPr>
        <p:txBody>
          <a:bodyPr wrap="none" rtlCol="0">
            <a:spAutoFit/>
          </a:bodyPr>
          <a:lstStyle/>
          <a:p>
            <a:r>
              <a:rPr lang="en-US" dirty="0">
                <a:solidFill>
                  <a:schemeClr val="bg1"/>
                </a:solidFill>
              </a:rPr>
              <a:t>albedo/</a:t>
            </a:r>
            <a:r>
              <a:rPr lang="en-US" dirty="0" err="1">
                <a:solidFill>
                  <a:schemeClr val="bg1"/>
                </a:solidFill>
              </a:rPr>
              <a:t>nh_pluto_bond.fit</a:t>
            </a:r>
            <a:endParaRPr lang="en-US" dirty="0">
              <a:solidFill>
                <a:schemeClr val="bg1"/>
              </a:solidFill>
            </a:endParaRPr>
          </a:p>
        </p:txBody>
      </p:sp>
      <p:sp>
        <p:nvSpPr>
          <p:cNvPr id="16" name="TextBox 15">
            <a:extLst>
              <a:ext uri="{FF2B5EF4-FFF2-40B4-BE49-F238E27FC236}">
                <a16:creationId xmlns:a16="http://schemas.microsoft.com/office/drawing/2014/main" xmlns="" id="{BFA0CB7A-2BC4-464E-8756-959E49FA29ED}"/>
              </a:ext>
            </a:extLst>
          </p:cNvPr>
          <p:cNvSpPr txBox="1"/>
          <p:nvPr/>
        </p:nvSpPr>
        <p:spPr>
          <a:xfrm>
            <a:off x="6172640" y="3316010"/>
            <a:ext cx="2784545" cy="369332"/>
          </a:xfrm>
          <a:prstGeom prst="rect">
            <a:avLst/>
          </a:prstGeom>
          <a:noFill/>
        </p:spPr>
        <p:txBody>
          <a:bodyPr wrap="none" rtlCol="0">
            <a:spAutoFit/>
          </a:bodyPr>
          <a:lstStyle/>
          <a:p>
            <a:r>
              <a:rPr lang="en-US" dirty="0">
                <a:solidFill>
                  <a:schemeClr val="bg1"/>
                </a:solidFill>
              </a:rPr>
              <a:t>albedo/</a:t>
            </a:r>
            <a:r>
              <a:rPr lang="en-US" dirty="0" err="1">
                <a:solidFill>
                  <a:schemeClr val="bg1"/>
                </a:solidFill>
              </a:rPr>
              <a:t>nh_charon_bond.fit</a:t>
            </a:r>
            <a:endParaRPr lang="en-US" dirty="0">
              <a:solidFill>
                <a:schemeClr val="bg1"/>
              </a:solidFill>
            </a:endParaRPr>
          </a:p>
        </p:txBody>
      </p:sp>
      <p:sp>
        <p:nvSpPr>
          <p:cNvPr id="17" name="Slide Number Placeholder 16">
            <a:extLst>
              <a:ext uri="{FF2B5EF4-FFF2-40B4-BE49-F238E27FC236}">
                <a16:creationId xmlns:a16="http://schemas.microsoft.com/office/drawing/2014/main" xmlns="" id="{F3F0150C-6E74-9242-8A37-FF9EA2340645}"/>
              </a:ext>
            </a:extLst>
          </p:cNvPr>
          <p:cNvSpPr>
            <a:spLocks noGrp="1"/>
          </p:cNvSpPr>
          <p:nvPr>
            <p:ph type="sldNum" sz="quarter" idx="12"/>
          </p:nvPr>
        </p:nvSpPr>
        <p:spPr/>
        <p:txBody>
          <a:bodyPr/>
          <a:lstStyle/>
          <a:p>
            <a:fld id="{50732353-561A-134E-8E6F-9892300C437B}" type="slidenum">
              <a:rPr lang="en-US" smtClean="0"/>
              <a:t>30</a:t>
            </a:fld>
            <a:endParaRPr lang="en-US"/>
          </a:p>
        </p:txBody>
      </p:sp>
    </p:spTree>
    <p:extLst>
      <p:ext uri="{BB962C8B-B14F-4D97-AF65-F5344CB8AC3E}">
        <p14:creationId xmlns:p14="http://schemas.microsoft.com/office/powerpoint/2010/main" val="258599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336" y="2046806"/>
            <a:ext cx="9144000" cy="1879254"/>
          </a:xfrm>
        </p:spPr>
        <p:txBody>
          <a:bodyPr>
            <a:normAutofit fontScale="90000"/>
          </a:bodyPr>
          <a:lstStyle/>
          <a:p>
            <a:r>
              <a:rPr lang="en-US" dirty="0"/>
              <a:t>Hew Horizons Data Review</a:t>
            </a:r>
            <a:br>
              <a:rPr lang="en-US" dirty="0"/>
            </a:br>
            <a:r>
              <a:rPr lang="en-US" sz="4400" dirty="0"/>
              <a:t>nh-p_psa-leisa_mvic-5-comp-v1.0</a:t>
            </a:r>
            <a:br>
              <a:rPr lang="en-US" sz="4400" dirty="0"/>
            </a:br>
            <a:r>
              <a:rPr lang="en-US" sz="4400" dirty="0" smtClean="0"/>
              <a:t/>
            </a:r>
            <a:br>
              <a:rPr lang="en-US" sz="4400" dirty="0" smtClean="0"/>
            </a:br>
            <a:r>
              <a:rPr lang="en-US" sz="4400" dirty="0" smtClean="0"/>
              <a:t>color/</a:t>
            </a:r>
            <a:endParaRPr lang="en-US" sz="4400" dirty="0"/>
          </a:p>
        </p:txBody>
      </p:sp>
      <p:sp>
        <p:nvSpPr>
          <p:cNvPr id="4" name="Slide Number Placeholder 3">
            <a:extLst>
              <a:ext uri="{FF2B5EF4-FFF2-40B4-BE49-F238E27FC236}">
                <a16:creationId xmlns:a16="http://schemas.microsoft.com/office/drawing/2014/main" xmlns="" id="{C74A7E21-BF15-8F4A-BCDE-C94EF453B4DF}"/>
              </a:ext>
            </a:extLst>
          </p:cNvPr>
          <p:cNvSpPr>
            <a:spLocks noGrp="1"/>
          </p:cNvSpPr>
          <p:nvPr>
            <p:ph type="sldNum" sz="quarter" idx="12"/>
          </p:nvPr>
        </p:nvSpPr>
        <p:spPr/>
        <p:txBody>
          <a:bodyPr/>
          <a:lstStyle/>
          <a:p>
            <a:fld id="{50732353-561A-134E-8E6F-9892300C437B}" type="slidenum">
              <a:rPr lang="en-US" smtClean="0"/>
              <a:t>4</a:t>
            </a:fld>
            <a:endParaRPr lang="en-US"/>
          </a:p>
        </p:txBody>
      </p:sp>
    </p:spTree>
    <p:extLst>
      <p:ext uri="{BB962C8B-B14F-4D97-AF65-F5344CB8AC3E}">
        <p14:creationId xmlns:p14="http://schemas.microsoft.com/office/powerpoint/2010/main" val="93637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F32E2-51C5-1449-8CE7-4FDB370E3E00}"/>
              </a:ext>
            </a:extLst>
          </p:cNvPr>
          <p:cNvSpPr>
            <a:spLocks noGrp="1"/>
          </p:cNvSpPr>
          <p:nvPr>
            <p:ph type="title"/>
          </p:nvPr>
        </p:nvSpPr>
        <p:spPr/>
        <p:txBody>
          <a:bodyPr>
            <a:normAutofit fontScale="90000"/>
          </a:bodyPr>
          <a:lstStyle/>
          <a:p>
            <a:r>
              <a:rPr lang="en-US" dirty="0"/>
              <a:t>nh-p_psa-leisa_mvic-5-comp-v1.0/color</a:t>
            </a:r>
          </a:p>
        </p:txBody>
      </p:sp>
      <p:sp>
        <p:nvSpPr>
          <p:cNvPr id="3" name="Content Placeholder 2">
            <a:extLst>
              <a:ext uri="{FF2B5EF4-FFF2-40B4-BE49-F238E27FC236}">
                <a16:creationId xmlns:a16="http://schemas.microsoft.com/office/drawing/2014/main" xmlns="" id="{94E4B6D0-C56B-924A-88D8-36135DE75164}"/>
              </a:ext>
            </a:extLst>
          </p:cNvPr>
          <p:cNvSpPr>
            <a:spLocks noGrp="1"/>
          </p:cNvSpPr>
          <p:nvPr>
            <p:ph idx="1"/>
          </p:nvPr>
        </p:nvSpPr>
        <p:spPr/>
        <p:txBody>
          <a:bodyPr>
            <a:normAutofit fontScale="70000" lnSpcReduction="20000"/>
          </a:bodyPr>
          <a:lstStyle/>
          <a:p>
            <a:r>
              <a:rPr lang="en-US" dirty="0" err="1"/>
              <a:t>dataset.cat</a:t>
            </a:r>
            <a:r>
              <a:rPr lang="en-US" dirty="0"/>
              <a:t> line 106 claims that this dataset contains data of "All Satellites", but this is not true as the color cubes only include Nix and Hydra.</a:t>
            </a:r>
          </a:p>
          <a:p>
            <a:r>
              <a:rPr lang="en-US" dirty="0"/>
              <a:t>For Pluto and Charon data, no information for which band is which layer in the data cube</a:t>
            </a:r>
          </a:p>
          <a:p>
            <a:r>
              <a:rPr lang="en-US" dirty="0"/>
              <a:t>In </a:t>
            </a:r>
            <a:r>
              <a:rPr lang="en-US" dirty="0" err="1"/>
              <a:t>mvic</a:t>
            </a:r>
            <a:r>
              <a:rPr lang="en-US" dirty="0"/>
              <a:t>_*_</a:t>
            </a:r>
            <a:r>
              <a:rPr lang="en-US" dirty="0" err="1"/>
              <a:t>geom_pl.lbl</a:t>
            </a:r>
            <a:r>
              <a:rPr lang="en-US" dirty="0"/>
              <a:t>: the definitions of "observation angle" and "illumination angle" are not found.  While it is not hard to guess their definition, they need to be clearly defined in order to avoid confusion in 50 years</a:t>
            </a:r>
          </a:p>
          <a:p>
            <a:r>
              <a:rPr lang="en-US" dirty="0"/>
              <a:t>Some FITS files have “missing END” error, therefore do not comply with FITS standards.  IDL </a:t>
            </a:r>
            <a:r>
              <a:rPr lang="en-US" dirty="0" err="1"/>
              <a:t>readpds</a:t>
            </a:r>
            <a:r>
              <a:rPr lang="en-US" dirty="0"/>
              <a:t> doesn’t seem to have problem loading those data.</a:t>
            </a:r>
          </a:p>
          <a:p>
            <a:pPr lvl="1"/>
            <a:r>
              <a:rPr lang="en-US" dirty="0"/>
              <a:t>mvic_0298824437_0x545_geom_pl.fit</a:t>
            </a:r>
          </a:p>
          <a:p>
            <a:pPr lvl="1"/>
            <a:r>
              <a:rPr lang="en-US" dirty="0"/>
              <a:t>mvic_0298853042_0x545_geom_pl.fit</a:t>
            </a:r>
          </a:p>
          <a:p>
            <a:pPr lvl="1"/>
            <a:r>
              <a:rPr lang="en-US" dirty="0"/>
              <a:t>mvic_0298853212_0x536_geom_pl.fit</a:t>
            </a:r>
          </a:p>
          <a:p>
            <a:pPr lvl="1"/>
            <a:r>
              <a:rPr lang="en-US" dirty="0"/>
              <a:t>mvic_0298891582_0x545_geom_pl.fit</a:t>
            </a:r>
          </a:p>
          <a:p>
            <a:pPr lvl="1"/>
            <a:r>
              <a:rPr lang="en-US" dirty="0"/>
              <a:t>mvic_0298939122_0x545_geom_pl.fit</a:t>
            </a:r>
          </a:p>
          <a:p>
            <a:pPr lvl="1"/>
            <a:r>
              <a:rPr lang="en-US" dirty="0"/>
              <a:t>mvic_0298939122_0x545_sci_pl.fit</a:t>
            </a:r>
          </a:p>
          <a:p>
            <a:pPr lvl="1"/>
            <a:r>
              <a:rPr lang="en-US" dirty="0"/>
              <a:t>mvic_0298939292_0x545_geom_pl.fit</a:t>
            </a:r>
          </a:p>
          <a:p>
            <a:pPr lvl="1"/>
            <a:r>
              <a:rPr lang="en-US" dirty="0"/>
              <a:t>mvic_0298939292_0x545_sci_pl.fit</a:t>
            </a:r>
          </a:p>
          <a:p>
            <a:pPr lvl="1"/>
            <a:r>
              <a:rPr lang="en-US" dirty="0"/>
              <a:t>mvic_0299176432_0x536_geom_ch.fit</a:t>
            </a:r>
          </a:p>
          <a:p>
            <a:r>
              <a:rPr lang="en-US" dirty="0"/>
              <a:t>Otherwise a good dataset</a:t>
            </a:r>
          </a:p>
          <a:p>
            <a:r>
              <a:rPr lang="en-US" dirty="0"/>
              <a:t>Certified</a:t>
            </a:r>
          </a:p>
        </p:txBody>
      </p:sp>
      <p:sp>
        <p:nvSpPr>
          <p:cNvPr id="4" name="Slide Number Placeholder 3">
            <a:extLst>
              <a:ext uri="{FF2B5EF4-FFF2-40B4-BE49-F238E27FC236}">
                <a16:creationId xmlns:a16="http://schemas.microsoft.com/office/drawing/2014/main" xmlns="" id="{AFF198D2-8B3C-AC49-92D4-649C36791EFD}"/>
              </a:ext>
            </a:extLst>
          </p:cNvPr>
          <p:cNvSpPr>
            <a:spLocks noGrp="1"/>
          </p:cNvSpPr>
          <p:nvPr>
            <p:ph type="sldNum" sz="quarter" idx="12"/>
          </p:nvPr>
        </p:nvSpPr>
        <p:spPr/>
        <p:txBody>
          <a:bodyPr/>
          <a:lstStyle/>
          <a:p>
            <a:fld id="{50732353-561A-134E-8E6F-9892300C437B}" type="slidenum">
              <a:rPr lang="en-US" smtClean="0"/>
              <a:t>5</a:t>
            </a:fld>
            <a:endParaRPr lang="en-US"/>
          </a:p>
        </p:txBody>
      </p:sp>
    </p:spTree>
    <p:extLst>
      <p:ext uri="{BB962C8B-B14F-4D97-AF65-F5344CB8AC3E}">
        <p14:creationId xmlns:p14="http://schemas.microsoft.com/office/powerpoint/2010/main" val="121941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0AA6D-34D5-7A44-913A-D01A57945A2B}"/>
              </a:ext>
            </a:extLst>
          </p:cNvPr>
          <p:cNvSpPr>
            <a:spLocks noGrp="1"/>
          </p:cNvSpPr>
          <p:nvPr>
            <p:ph type="title"/>
          </p:nvPr>
        </p:nvSpPr>
        <p:spPr/>
        <p:txBody>
          <a:bodyPr>
            <a:normAutofit fontScale="90000"/>
          </a:bodyPr>
          <a:lstStyle/>
          <a:p>
            <a:r>
              <a:rPr lang="en-US" dirty="0"/>
              <a:t>FITS Problem</a:t>
            </a:r>
          </a:p>
        </p:txBody>
      </p:sp>
      <p:sp>
        <p:nvSpPr>
          <p:cNvPr id="3" name="Content Placeholder 2">
            <a:extLst>
              <a:ext uri="{FF2B5EF4-FFF2-40B4-BE49-F238E27FC236}">
                <a16:creationId xmlns:a16="http://schemas.microsoft.com/office/drawing/2014/main" xmlns="" id="{841519F5-78D0-A14A-B81C-FEFB51B4A44B}"/>
              </a:ext>
            </a:extLst>
          </p:cNvPr>
          <p:cNvSpPr>
            <a:spLocks noGrp="1"/>
          </p:cNvSpPr>
          <p:nvPr>
            <p:ph idx="1"/>
          </p:nvPr>
        </p:nvSpPr>
        <p:spPr>
          <a:xfrm>
            <a:off x="299405" y="1084333"/>
            <a:ext cx="6420131" cy="5109495"/>
          </a:xfrm>
        </p:spPr>
        <p:txBody>
          <a:bodyPr>
            <a:normAutofit lnSpcReduction="10000"/>
          </a:bodyPr>
          <a:lstStyle/>
          <a:p>
            <a:r>
              <a:rPr lang="en-US" dirty="0"/>
              <a:t>When load, </a:t>
            </a:r>
            <a:r>
              <a:rPr lang="en-US" dirty="0" err="1"/>
              <a:t>e.g</a:t>
            </a:r>
            <a:r>
              <a:rPr lang="en-US" dirty="0"/>
              <a:t>, `mvic_0298824437_0x545_geom_pl.fit`, </a:t>
            </a:r>
            <a:r>
              <a:rPr lang="en-US" dirty="0" err="1"/>
              <a:t>astropy.io.fits.open</a:t>
            </a:r>
            <a:r>
              <a:rPr lang="en-US" dirty="0"/>
              <a:t> returns an error message: “</a:t>
            </a:r>
            <a:r>
              <a:rPr lang="en-US" dirty="0" err="1"/>
              <a:t>OSError</a:t>
            </a:r>
            <a:r>
              <a:rPr lang="en-US" dirty="0"/>
              <a:t>: Header missing END card.”</a:t>
            </a:r>
          </a:p>
          <a:p>
            <a:r>
              <a:rPr lang="en-US" dirty="0"/>
              <a:t>Mike Kelley ran `</a:t>
            </a:r>
            <a:r>
              <a:rPr lang="en-US" dirty="0" err="1"/>
              <a:t>fitsverify</a:t>
            </a:r>
            <a:r>
              <a:rPr lang="en-US" dirty="0"/>
              <a:t>`, and received “End-of-file” error (shown on the right).  Tilden Barnes checked and found one extra byte after the expected end of file.</a:t>
            </a:r>
          </a:p>
          <a:p>
            <a:r>
              <a:rPr lang="en-US" dirty="0"/>
              <a:t>But this is a FITS format problem.  IDL </a:t>
            </a:r>
            <a:r>
              <a:rPr lang="en-US" dirty="0" err="1"/>
              <a:t>readpds</a:t>
            </a:r>
            <a:r>
              <a:rPr lang="en-US" dirty="0"/>
              <a:t> doesn’t seem to be affected, and can load the data correctly.</a:t>
            </a:r>
          </a:p>
          <a:p>
            <a:r>
              <a:rPr lang="en-US" dirty="0"/>
              <a:t>Is it a lien?</a:t>
            </a:r>
          </a:p>
        </p:txBody>
      </p:sp>
      <p:sp>
        <p:nvSpPr>
          <p:cNvPr id="4" name="Slide Number Placeholder 3">
            <a:extLst>
              <a:ext uri="{FF2B5EF4-FFF2-40B4-BE49-F238E27FC236}">
                <a16:creationId xmlns:a16="http://schemas.microsoft.com/office/drawing/2014/main" xmlns="" id="{2B654AC2-90F1-CA45-9B51-4418A1C8DB68}"/>
              </a:ext>
            </a:extLst>
          </p:cNvPr>
          <p:cNvSpPr>
            <a:spLocks noGrp="1"/>
          </p:cNvSpPr>
          <p:nvPr>
            <p:ph type="sldNum" sz="quarter" idx="12"/>
          </p:nvPr>
        </p:nvSpPr>
        <p:spPr/>
        <p:txBody>
          <a:bodyPr/>
          <a:lstStyle/>
          <a:p>
            <a:fld id="{50732353-561A-134E-8E6F-9892300C437B}" type="slidenum">
              <a:rPr lang="en-US" smtClean="0"/>
              <a:t>6</a:t>
            </a:fld>
            <a:endParaRPr lang="en-US"/>
          </a:p>
        </p:txBody>
      </p:sp>
      <p:pic>
        <p:nvPicPr>
          <p:cNvPr id="5" name="Picture 4">
            <a:extLst>
              <a:ext uri="{FF2B5EF4-FFF2-40B4-BE49-F238E27FC236}">
                <a16:creationId xmlns:a16="http://schemas.microsoft.com/office/drawing/2014/main" xmlns="" id="{6A67A81D-6BF8-374E-B832-275B960A51BD}"/>
              </a:ext>
            </a:extLst>
          </p:cNvPr>
          <p:cNvPicPr>
            <a:picLocks noChangeAspect="1"/>
          </p:cNvPicPr>
          <p:nvPr/>
        </p:nvPicPr>
        <p:blipFill>
          <a:blip r:embed="rId2"/>
          <a:stretch>
            <a:fillRect/>
          </a:stretch>
        </p:blipFill>
        <p:spPr>
          <a:xfrm>
            <a:off x="6719536" y="1170830"/>
            <a:ext cx="5232400" cy="4762500"/>
          </a:xfrm>
          <a:prstGeom prst="rect">
            <a:avLst/>
          </a:prstGeom>
        </p:spPr>
      </p:pic>
    </p:spTree>
    <p:extLst>
      <p:ext uri="{BB962C8B-B14F-4D97-AF65-F5344CB8AC3E}">
        <p14:creationId xmlns:p14="http://schemas.microsoft.com/office/powerpoint/2010/main" val="85351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224B63F9-1719-414B-964B-568271609B63}"/>
              </a:ext>
            </a:extLst>
          </p:cNvPr>
          <p:cNvSpPr>
            <a:spLocks noGrp="1"/>
          </p:cNvSpPr>
          <p:nvPr>
            <p:ph type="title"/>
          </p:nvPr>
        </p:nvSpPr>
        <p:spPr/>
        <p:txBody>
          <a:bodyPr>
            <a:normAutofit fontScale="90000"/>
          </a:bodyPr>
          <a:lstStyle/>
          <a:p>
            <a:r>
              <a:rPr lang="en-US" dirty="0"/>
              <a:t>Nix and Hydra Color Cubes</a:t>
            </a:r>
          </a:p>
        </p:txBody>
      </p:sp>
      <p:grpSp>
        <p:nvGrpSpPr>
          <p:cNvPr id="15" name="Group 14">
            <a:extLst>
              <a:ext uri="{FF2B5EF4-FFF2-40B4-BE49-F238E27FC236}">
                <a16:creationId xmlns:a16="http://schemas.microsoft.com/office/drawing/2014/main" xmlns="" id="{9B905DCF-90DA-924D-8C0F-85EB8D89C3E0}"/>
              </a:ext>
            </a:extLst>
          </p:cNvPr>
          <p:cNvGrpSpPr/>
          <p:nvPr/>
        </p:nvGrpSpPr>
        <p:grpSpPr>
          <a:xfrm>
            <a:off x="299405" y="1300377"/>
            <a:ext cx="5835093" cy="3914174"/>
            <a:chOff x="188441" y="2435530"/>
            <a:chExt cx="5835093" cy="3914174"/>
          </a:xfrm>
        </p:grpSpPr>
        <p:pic>
          <p:nvPicPr>
            <p:cNvPr id="10" name="Picture 9">
              <a:extLst>
                <a:ext uri="{FF2B5EF4-FFF2-40B4-BE49-F238E27FC236}">
                  <a16:creationId xmlns:a16="http://schemas.microsoft.com/office/drawing/2014/main" xmlns="" id="{C4DB8F58-2335-EC4D-9367-859E771C2F84}"/>
                </a:ext>
              </a:extLst>
            </p:cNvPr>
            <p:cNvPicPr>
              <a:picLocks noChangeAspect="1"/>
            </p:cNvPicPr>
            <p:nvPr/>
          </p:nvPicPr>
          <p:blipFill>
            <a:blip r:embed="rId2"/>
            <a:stretch>
              <a:fillRect/>
            </a:stretch>
          </p:blipFill>
          <p:spPr>
            <a:xfrm>
              <a:off x="188441" y="2435530"/>
              <a:ext cx="5835093" cy="3914174"/>
            </a:xfrm>
            <a:prstGeom prst="rect">
              <a:avLst/>
            </a:prstGeom>
          </p:spPr>
        </p:pic>
        <p:sp>
          <p:nvSpPr>
            <p:cNvPr id="11" name="TextBox 10">
              <a:extLst>
                <a:ext uri="{FF2B5EF4-FFF2-40B4-BE49-F238E27FC236}">
                  <a16:creationId xmlns:a16="http://schemas.microsoft.com/office/drawing/2014/main" xmlns="" id="{B773866F-7D3E-0D45-9989-102A084BA04F}"/>
                </a:ext>
              </a:extLst>
            </p:cNvPr>
            <p:cNvSpPr txBox="1"/>
            <p:nvPr/>
          </p:nvSpPr>
          <p:spPr>
            <a:xfrm>
              <a:off x="494271" y="2620197"/>
              <a:ext cx="486030" cy="369332"/>
            </a:xfrm>
            <a:prstGeom prst="rect">
              <a:avLst/>
            </a:prstGeom>
            <a:noFill/>
          </p:spPr>
          <p:txBody>
            <a:bodyPr wrap="none" rtlCol="0">
              <a:spAutoFit/>
            </a:bodyPr>
            <a:lstStyle/>
            <a:p>
              <a:r>
                <a:rPr lang="en-US" dirty="0">
                  <a:solidFill>
                    <a:schemeClr val="bg1"/>
                  </a:solidFill>
                </a:rPr>
                <a:t>Nix</a:t>
              </a:r>
            </a:p>
          </p:txBody>
        </p:sp>
      </p:grpSp>
      <p:grpSp>
        <p:nvGrpSpPr>
          <p:cNvPr id="14" name="Group 13">
            <a:extLst>
              <a:ext uri="{FF2B5EF4-FFF2-40B4-BE49-F238E27FC236}">
                <a16:creationId xmlns:a16="http://schemas.microsoft.com/office/drawing/2014/main" xmlns="" id="{5A55DC3E-1259-1448-97D1-2FF4EDAD3FBF}"/>
              </a:ext>
            </a:extLst>
          </p:cNvPr>
          <p:cNvGrpSpPr/>
          <p:nvPr/>
        </p:nvGrpSpPr>
        <p:grpSpPr>
          <a:xfrm>
            <a:off x="6134498" y="1300377"/>
            <a:ext cx="5786870" cy="3914174"/>
            <a:chOff x="5357547" y="2162432"/>
            <a:chExt cx="6594389" cy="4460371"/>
          </a:xfrm>
        </p:grpSpPr>
        <p:pic>
          <p:nvPicPr>
            <p:cNvPr id="12" name="Picture 11">
              <a:extLst>
                <a:ext uri="{FF2B5EF4-FFF2-40B4-BE49-F238E27FC236}">
                  <a16:creationId xmlns:a16="http://schemas.microsoft.com/office/drawing/2014/main" xmlns="" id="{5A996C9D-2F8C-1E48-9364-DF8EBA421D16}"/>
                </a:ext>
              </a:extLst>
            </p:cNvPr>
            <p:cNvPicPr>
              <a:picLocks noChangeAspect="1"/>
            </p:cNvPicPr>
            <p:nvPr/>
          </p:nvPicPr>
          <p:blipFill>
            <a:blip r:embed="rId3"/>
            <a:stretch>
              <a:fillRect/>
            </a:stretch>
          </p:blipFill>
          <p:spPr>
            <a:xfrm>
              <a:off x="5357547" y="2162432"/>
              <a:ext cx="6594389" cy="4460371"/>
            </a:xfrm>
            <a:prstGeom prst="rect">
              <a:avLst/>
            </a:prstGeom>
          </p:spPr>
        </p:pic>
        <p:sp>
          <p:nvSpPr>
            <p:cNvPr id="13" name="TextBox 12">
              <a:extLst>
                <a:ext uri="{FF2B5EF4-FFF2-40B4-BE49-F238E27FC236}">
                  <a16:creationId xmlns:a16="http://schemas.microsoft.com/office/drawing/2014/main" xmlns="" id="{8E5764AF-C296-A54E-A903-249054196DB6}"/>
                </a:ext>
              </a:extLst>
            </p:cNvPr>
            <p:cNvSpPr txBox="1"/>
            <p:nvPr/>
          </p:nvSpPr>
          <p:spPr>
            <a:xfrm>
              <a:off x="5665225" y="2373746"/>
              <a:ext cx="738279" cy="369332"/>
            </a:xfrm>
            <a:prstGeom prst="rect">
              <a:avLst/>
            </a:prstGeom>
            <a:noFill/>
          </p:spPr>
          <p:txBody>
            <a:bodyPr wrap="none" rtlCol="0">
              <a:spAutoFit/>
            </a:bodyPr>
            <a:lstStyle/>
            <a:p>
              <a:r>
                <a:rPr lang="en-US" dirty="0">
                  <a:solidFill>
                    <a:schemeClr val="bg1"/>
                  </a:solidFill>
                </a:rPr>
                <a:t>Hydra</a:t>
              </a:r>
            </a:p>
          </p:txBody>
        </p:sp>
      </p:grpSp>
      <p:sp>
        <p:nvSpPr>
          <p:cNvPr id="16" name="TextBox 15">
            <a:extLst>
              <a:ext uri="{FF2B5EF4-FFF2-40B4-BE49-F238E27FC236}">
                <a16:creationId xmlns:a16="http://schemas.microsoft.com/office/drawing/2014/main" xmlns="" id="{B93A2388-2DAA-CD48-B0A6-5BA1D5F0CA22}"/>
              </a:ext>
            </a:extLst>
          </p:cNvPr>
          <p:cNvSpPr txBox="1"/>
          <p:nvPr/>
        </p:nvSpPr>
        <p:spPr>
          <a:xfrm>
            <a:off x="478632" y="5399218"/>
            <a:ext cx="11294076" cy="646331"/>
          </a:xfrm>
          <a:prstGeom prst="rect">
            <a:avLst/>
          </a:prstGeom>
          <a:noFill/>
        </p:spPr>
        <p:txBody>
          <a:bodyPr wrap="square" rtlCol="0">
            <a:spAutoFit/>
          </a:bodyPr>
          <a:lstStyle/>
          <a:p>
            <a:pPr marL="285750" indent="-285750">
              <a:buFont typeface="Arial" panose="020B0604020202020204" pitchFamily="34" charset="0"/>
              <a:buChar char="•"/>
            </a:pPr>
            <a:r>
              <a:rPr lang="en-US" dirty="0"/>
              <a:t>Images of Nix and Hydra in all four MVIC bands, and the composite color images</a:t>
            </a:r>
          </a:p>
          <a:p>
            <a:pPr marL="285750" indent="-285750">
              <a:buFont typeface="Arial" panose="020B0604020202020204" pitchFamily="34" charset="0"/>
              <a:buChar char="•"/>
            </a:pPr>
            <a:r>
              <a:rPr lang="en-US" dirty="0"/>
              <a:t>Two color composite: R, G, B = (NIR, Red, Blue) and R, G, B = (CH4, Red, Blue)</a:t>
            </a:r>
          </a:p>
        </p:txBody>
      </p:sp>
      <p:sp>
        <p:nvSpPr>
          <p:cNvPr id="17" name="TextBox 16">
            <a:extLst>
              <a:ext uri="{FF2B5EF4-FFF2-40B4-BE49-F238E27FC236}">
                <a16:creationId xmlns:a16="http://schemas.microsoft.com/office/drawing/2014/main" xmlns="" id="{B9D7A26F-0060-BE42-AE1D-4C8EDC78F0D9}"/>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18" name="Slide Number Placeholder 17">
            <a:extLst>
              <a:ext uri="{FF2B5EF4-FFF2-40B4-BE49-F238E27FC236}">
                <a16:creationId xmlns:a16="http://schemas.microsoft.com/office/drawing/2014/main" xmlns="" id="{B658E860-729C-8746-9937-E4A10D58F6A9}"/>
              </a:ext>
            </a:extLst>
          </p:cNvPr>
          <p:cNvSpPr>
            <a:spLocks noGrp="1"/>
          </p:cNvSpPr>
          <p:nvPr>
            <p:ph type="sldNum" sz="quarter" idx="12"/>
          </p:nvPr>
        </p:nvSpPr>
        <p:spPr/>
        <p:txBody>
          <a:bodyPr/>
          <a:lstStyle/>
          <a:p>
            <a:fld id="{50732353-561A-134E-8E6F-9892300C437B}" type="slidenum">
              <a:rPr lang="en-US" smtClean="0"/>
              <a:t>7</a:t>
            </a:fld>
            <a:endParaRPr lang="en-US"/>
          </a:p>
        </p:txBody>
      </p:sp>
    </p:spTree>
    <p:extLst>
      <p:ext uri="{BB962C8B-B14F-4D97-AF65-F5344CB8AC3E}">
        <p14:creationId xmlns:p14="http://schemas.microsoft.com/office/powerpoint/2010/main" val="130724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76EBC-7BD1-854A-908F-F5EE79E3F813}"/>
              </a:ext>
            </a:extLst>
          </p:cNvPr>
          <p:cNvSpPr>
            <a:spLocks noGrp="1"/>
          </p:cNvSpPr>
          <p:nvPr>
            <p:ph type="title"/>
          </p:nvPr>
        </p:nvSpPr>
        <p:spPr/>
        <p:txBody>
          <a:bodyPr>
            <a:normAutofit fontScale="90000"/>
          </a:bodyPr>
          <a:lstStyle/>
          <a:p>
            <a:r>
              <a:rPr lang="en-US" dirty="0"/>
              <a:t>Pluto Color Cube mvic_0299162512_0x536_sci_pl</a:t>
            </a:r>
          </a:p>
        </p:txBody>
      </p:sp>
      <p:pic>
        <p:nvPicPr>
          <p:cNvPr id="3" name="Picture 2">
            <a:extLst>
              <a:ext uri="{FF2B5EF4-FFF2-40B4-BE49-F238E27FC236}">
                <a16:creationId xmlns:a16="http://schemas.microsoft.com/office/drawing/2014/main" xmlns="" id="{018C4EED-D7A1-2746-94C4-E0B013EE2318}"/>
              </a:ext>
            </a:extLst>
          </p:cNvPr>
          <p:cNvPicPr>
            <a:picLocks noChangeAspect="1"/>
          </p:cNvPicPr>
          <p:nvPr/>
        </p:nvPicPr>
        <p:blipFill>
          <a:blip r:embed="rId2"/>
          <a:stretch>
            <a:fillRect/>
          </a:stretch>
        </p:blipFill>
        <p:spPr>
          <a:xfrm>
            <a:off x="400499" y="1844936"/>
            <a:ext cx="5582410" cy="3663218"/>
          </a:xfrm>
          <a:prstGeom prst="rect">
            <a:avLst/>
          </a:prstGeom>
        </p:spPr>
      </p:pic>
      <p:pic>
        <p:nvPicPr>
          <p:cNvPr id="4" name="Picture 3">
            <a:extLst>
              <a:ext uri="{FF2B5EF4-FFF2-40B4-BE49-F238E27FC236}">
                <a16:creationId xmlns:a16="http://schemas.microsoft.com/office/drawing/2014/main" xmlns="" id="{2B1FF29D-7B17-744D-B973-4A0BDE0A5C09}"/>
              </a:ext>
            </a:extLst>
          </p:cNvPr>
          <p:cNvPicPr>
            <a:picLocks noChangeAspect="1"/>
          </p:cNvPicPr>
          <p:nvPr/>
        </p:nvPicPr>
        <p:blipFill>
          <a:blip r:embed="rId3"/>
          <a:stretch>
            <a:fillRect/>
          </a:stretch>
        </p:blipFill>
        <p:spPr>
          <a:xfrm>
            <a:off x="6125670" y="1821979"/>
            <a:ext cx="5548185" cy="3686175"/>
          </a:xfrm>
          <a:prstGeom prst="rect">
            <a:avLst/>
          </a:prstGeom>
        </p:spPr>
      </p:pic>
      <p:sp>
        <p:nvSpPr>
          <p:cNvPr id="5" name="TextBox 4">
            <a:extLst>
              <a:ext uri="{FF2B5EF4-FFF2-40B4-BE49-F238E27FC236}">
                <a16:creationId xmlns:a16="http://schemas.microsoft.com/office/drawing/2014/main" xmlns="" id="{126A2D4A-DC11-EB42-9775-09FF496B43AC}"/>
              </a:ext>
            </a:extLst>
          </p:cNvPr>
          <p:cNvSpPr txBox="1"/>
          <p:nvPr/>
        </p:nvSpPr>
        <p:spPr>
          <a:xfrm>
            <a:off x="926757" y="1198605"/>
            <a:ext cx="4529894" cy="646331"/>
          </a:xfrm>
          <a:prstGeom prst="rect">
            <a:avLst/>
          </a:prstGeom>
          <a:noFill/>
        </p:spPr>
        <p:txBody>
          <a:bodyPr wrap="none" rtlCol="0">
            <a:spAutoFit/>
          </a:bodyPr>
          <a:lstStyle/>
          <a:p>
            <a:r>
              <a:rPr lang="en-US" dirty="0"/>
              <a:t>Four band images and composite color images</a:t>
            </a:r>
          </a:p>
          <a:p>
            <a:r>
              <a:rPr lang="en-US" dirty="0"/>
              <a:t>(Same as previous slide)</a:t>
            </a:r>
          </a:p>
        </p:txBody>
      </p:sp>
      <p:sp>
        <p:nvSpPr>
          <p:cNvPr id="6" name="TextBox 5">
            <a:extLst>
              <a:ext uri="{FF2B5EF4-FFF2-40B4-BE49-F238E27FC236}">
                <a16:creationId xmlns:a16="http://schemas.microsoft.com/office/drawing/2014/main" xmlns="" id="{D8B8C99E-D2BE-F64D-8BD3-B4C9788A4804}"/>
              </a:ext>
            </a:extLst>
          </p:cNvPr>
          <p:cNvSpPr txBox="1"/>
          <p:nvPr/>
        </p:nvSpPr>
        <p:spPr>
          <a:xfrm>
            <a:off x="6509167" y="1408670"/>
            <a:ext cx="2228431" cy="369332"/>
          </a:xfrm>
          <a:prstGeom prst="rect">
            <a:avLst/>
          </a:prstGeom>
          <a:noFill/>
        </p:spPr>
        <p:txBody>
          <a:bodyPr wrap="none" rtlCol="0">
            <a:spAutoFit/>
          </a:bodyPr>
          <a:lstStyle/>
          <a:p>
            <a:r>
              <a:rPr lang="en-US" dirty="0"/>
              <a:t>Geometry backplanes</a:t>
            </a:r>
          </a:p>
        </p:txBody>
      </p:sp>
      <p:sp>
        <p:nvSpPr>
          <p:cNvPr id="7" name="TextBox 6">
            <a:extLst>
              <a:ext uri="{FF2B5EF4-FFF2-40B4-BE49-F238E27FC236}">
                <a16:creationId xmlns:a16="http://schemas.microsoft.com/office/drawing/2014/main" xmlns="" id="{B49A4CD0-CB5B-B04E-9673-E9CF8DE4153D}"/>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8" name="Slide Number Placeholder 7">
            <a:extLst>
              <a:ext uri="{FF2B5EF4-FFF2-40B4-BE49-F238E27FC236}">
                <a16:creationId xmlns:a16="http://schemas.microsoft.com/office/drawing/2014/main" xmlns="" id="{AF5EE936-541D-2446-9B71-514FBEFE139C}"/>
              </a:ext>
            </a:extLst>
          </p:cNvPr>
          <p:cNvSpPr>
            <a:spLocks noGrp="1"/>
          </p:cNvSpPr>
          <p:nvPr>
            <p:ph type="sldNum" sz="quarter" idx="12"/>
          </p:nvPr>
        </p:nvSpPr>
        <p:spPr/>
        <p:txBody>
          <a:bodyPr/>
          <a:lstStyle/>
          <a:p>
            <a:fld id="{50732353-561A-134E-8E6F-9892300C437B}" type="slidenum">
              <a:rPr lang="en-US" smtClean="0"/>
              <a:t>8</a:t>
            </a:fld>
            <a:endParaRPr lang="en-US"/>
          </a:p>
        </p:txBody>
      </p:sp>
    </p:spTree>
    <p:extLst>
      <p:ext uri="{BB962C8B-B14F-4D97-AF65-F5344CB8AC3E}">
        <p14:creationId xmlns:p14="http://schemas.microsoft.com/office/powerpoint/2010/main" val="313653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E170C-041E-944A-9618-E3FA50A18011}"/>
              </a:ext>
            </a:extLst>
          </p:cNvPr>
          <p:cNvSpPr>
            <a:spLocks noGrp="1"/>
          </p:cNvSpPr>
          <p:nvPr>
            <p:ph type="title"/>
          </p:nvPr>
        </p:nvSpPr>
        <p:spPr/>
        <p:txBody>
          <a:bodyPr>
            <a:normAutofit fontScale="90000"/>
          </a:bodyPr>
          <a:lstStyle/>
          <a:p>
            <a:r>
              <a:rPr lang="en-US" dirty="0"/>
              <a:t>Color Composite Images Sequence of Pluto</a:t>
            </a:r>
          </a:p>
        </p:txBody>
      </p:sp>
      <p:pic>
        <p:nvPicPr>
          <p:cNvPr id="3" name="Picture 2">
            <a:extLst>
              <a:ext uri="{FF2B5EF4-FFF2-40B4-BE49-F238E27FC236}">
                <a16:creationId xmlns:a16="http://schemas.microsoft.com/office/drawing/2014/main" xmlns="" id="{B825A10F-25A6-1D47-BA94-E8AD480F91B5}"/>
              </a:ext>
            </a:extLst>
          </p:cNvPr>
          <p:cNvPicPr>
            <a:picLocks noChangeAspect="1"/>
          </p:cNvPicPr>
          <p:nvPr/>
        </p:nvPicPr>
        <p:blipFill>
          <a:blip r:embed="rId2"/>
          <a:stretch>
            <a:fillRect/>
          </a:stretch>
        </p:blipFill>
        <p:spPr>
          <a:xfrm>
            <a:off x="812631" y="1186256"/>
            <a:ext cx="6811490" cy="5301041"/>
          </a:xfrm>
          <a:prstGeom prst="rect">
            <a:avLst/>
          </a:prstGeom>
        </p:spPr>
      </p:pic>
      <p:sp>
        <p:nvSpPr>
          <p:cNvPr id="4" name="TextBox 3">
            <a:extLst>
              <a:ext uri="{FF2B5EF4-FFF2-40B4-BE49-F238E27FC236}">
                <a16:creationId xmlns:a16="http://schemas.microsoft.com/office/drawing/2014/main" xmlns="" id="{7F86675D-A196-214F-BC76-9F88CE8B867F}"/>
              </a:ext>
            </a:extLst>
          </p:cNvPr>
          <p:cNvSpPr txBox="1"/>
          <p:nvPr/>
        </p:nvSpPr>
        <p:spPr>
          <a:xfrm>
            <a:off x="7797114" y="1186256"/>
            <a:ext cx="415482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Color composite images of Pluto</a:t>
            </a:r>
          </a:p>
          <a:p>
            <a:pPr marL="742950" lvl="1" indent="-285750">
              <a:buFont typeface="Arial" panose="020B0604020202020204" pitchFamily="34" charset="0"/>
              <a:buChar char="•"/>
            </a:pPr>
            <a:r>
              <a:rPr lang="en-US" dirty="0"/>
              <a:t>(R, G, B) = (NIR, Red, Blue)</a:t>
            </a:r>
          </a:p>
          <a:p>
            <a:pPr marL="285750" indent="-285750">
              <a:buFont typeface="Arial" panose="020B0604020202020204" pitchFamily="34" charset="0"/>
              <a:buChar char="•"/>
            </a:pPr>
            <a:r>
              <a:rPr lang="en-US" dirty="0"/>
              <a:t>From mvic_0298719172_0x545_sci_pl.fit to mvic_0299178092_0x536_sci_pl.fit</a:t>
            </a:r>
          </a:p>
          <a:p>
            <a:pPr marL="285750" indent="-285750">
              <a:buFont typeface="Arial" panose="020B0604020202020204" pitchFamily="34" charset="0"/>
              <a:buChar char="•"/>
            </a:pPr>
            <a:r>
              <a:rPr lang="en-US" dirty="0"/>
              <a:t>Is the slight blue halo in the third frame of the second row due to PSF effect or real?  (Just curious)</a:t>
            </a:r>
          </a:p>
        </p:txBody>
      </p:sp>
      <p:sp>
        <p:nvSpPr>
          <p:cNvPr id="5" name="TextBox 4">
            <a:extLst>
              <a:ext uri="{FF2B5EF4-FFF2-40B4-BE49-F238E27FC236}">
                <a16:creationId xmlns:a16="http://schemas.microsoft.com/office/drawing/2014/main" xmlns="" id="{6D31E0E8-B496-8C4A-A016-3887B6DE608A}"/>
              </a:ext>
            </a:extLst>
          </p:cNvPr>
          <p:cNvSpPr txBox="1"/>
          <p:nvPr/>
        </p:nvSpPr>
        <p:spPr>
          <a:xfrm rot="20275656">
            <a:off x="9343181" y="5478720"/>
            <a:ext cx="1568058" cy="83099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800" b="1" dirty="0">
                <a:ln w="6600">
                  <a:solidFill>
                    <a:schemeClr val="accent2">
                      <a:alpha val="34000"/>
                    </a:schemeClr>
                  </a:solidFill>
                  <a:prstDash val="solid"/>
                </a:ln>
                <a:solidFill>
                  <a:srgbClr val="FFFFFF"/>
                </a:solidFill>
                <a:effectLst>
                  <a:outerShdw dist="38100" dir="2700000" algn="tl" rotWithShape="0">
                    <a:schemeClr val="accent2"/>
                  </a:outerShdw>
                </a:effectLst>
              </a:rPr>
              <a:t>Good</a:t>
            </a:r>
          </a:p>
        </p:txBody>
      </p:sp>
      <p:sp>
        <p:nvSpPr>
          <p:cNvPr id="6" name="Slide Number Placeholder 5">
            <a:extLst>
              <a:ext uri="{FF2B5EF4-FFF2-40B4-BE49-F238E27FC236}">
                <a16:creationId xmlns:a16="http://schemas.microsoft.com/office/drawing/2014/main" xmlns="" id="{B306DA16-744D-D64E-8669-31127D83D3DC}"/>
              </a:ext>
            </a:extLst>
          </p:cNvPr>
          <p:cNvSpPr>
            <a:spLocks noGrp="1"/>
          </p:cNvSpPr>
          <p:nvPr>
            <p:ph type="sldNum" sz="quarter" idx="12"/>
          </p:nvPr>
        </p:nvSpPr>
        <p:spPr/>
        <p:txBody>
          <a:bodyPr/>
          <a:lstStyle/>
          <a:p>
            <a:fld id="{50732353-561A-134E-8E6F-9892300C437B}" type="slidenum">
              <a:rPr lang="en-US" smtClean="0"/>
              <a:t>9</a:t>
            </a:fld>
            <a:endParaRPr lang="en-US"/>
          </a:p>
        </p:txBody>
      </p:sp>
    </p:spTree>
    <p:extLst>
      <p:ext uri="{BB962C8B-B14F-4D97-AF65-F5344CB8AC3E}">
        <p14:creationId xmlns:p14="http://schemas.microsoft.com/office/powerpoint/2010/main" val="2243494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1427</Words>
  <Application>Microsoft Macintosh PowerPoint</Application>
  <PresentationFormat>Widescreen</PresentationFormat>
  <Paragraphs>207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Calibri Light</vt:lpstr>
      <vt:lpstr>Arial</vt:lpstr>
      <vt:lpstr>Office Theme</vt:lpstr>
      <vt:lpstr>Hew Horizons Data Review nh-p_psa-leisa_mvic-5-comp-v1.0 nh-p_psa-lorri_mvic-5-geomaps-v1.0</vt:lpstr>
      <vt:lpstr>Dataset Overview</vt:lpstr>
      <vt:lpstr>Quick Review Summary</vt:lpstr>
      <vt:lpstr>Hew Horizons Data Review nh-p_psa-leisa_mvic-5-comp-v1.0  color/</vt:lpstr>
      <vt:lpstr>nh-p_psa-leisa_mvic-5-comp-v1.0/color</vt:lpstr>
      <vt:lpstr>FITS Problem</vt:lpstr>
      <vt:lpstr>Nix and Hydra Color Cubes</vt:lpstr>
      <vt:lpstr>Pluto Color Cube mvic_0299162512_0x536_sci_pl</vt:lpstr>
      <vt:lpstr>Color Composite Images Sequence of Pluto</vt:lpstr>
      <vt:lpstr>Hew Horizons Data Review nh-p_psa-leisa_mvic-5-comp-v1.0  mosaic/</vt:lpstr>
      <vt:lpstr>nh-p_psa-leisa_mvic-5-comp-v1.0/mosaic</vt:lpstr>
      <vt:lpstr>nh-p_psa-leisa_mvic-5-comp-v1.0/mosaic</vt:lpstr>
      <vt:lpstr>Hew Horizons Data Review nh-p_psa-leisa_mvic-5-comp-v1.0  spec/</vt:lpstr>
      <vt:lpstr>nh-p_psa-leisa_mvic-5-comp-v1.0/spec</vt:lpstr>
      <vt:lpstr>Example: Pluto, spec/0299172889_pluto_cube.fit</vt:lpstr>
      <vt:lpstr>Example: Pluto, spec/0299172889_pluto_cube.fit</vt:lpstr>
      <vt:lpstr>Example: Charon, spec/0299175509_charon_cube.fit</vt:lpstr>
      <vt:lpstr>Example: Nix, spec/0299173908_nix.fit</vt:lpstr>
      <vt:lpstr>Problem? Kerberos, spec/0299153775_kerberos.fit</vt:lpstr>
      <vt:lpstr>Hew Horizons Data Review nh-p_psa-lorri_mvic-5-geomaps-v1.0  mosaic/</vt:lpstr>
      <vt:lpstr>nh-p_psa-lorri_mvic-5-geomaps-v1.0/mosaic</vt:lpstr>
      <vt:lpstr>Pluto Mosaic: mosaic/nh_pluto_mosaic.img</vt:lpstr>
      <vt:lpstr>Charon Mosaic: mosaic/nh_charon_mosaic.img</vt:lpstr>
      <vt:lpstr>Hew Horizons Data Review nh-p_psa-lorri_mvic-5-geomaps-v1.0  dtm/</vt:lpstr>
      <vt:lpstr>nh-p_psa-lorri_mvic-5-geomaps-v1.0/dtm</vt:lpstr>
      <vt:lpstr>Pluto DTM: dtm/nh_pluto_dtm.img</vt:lpstr>
      <vt:lpstr>Charon DTM: dtm/nh_charon_dtm.img</vt:lpstr>
      <vt:lpstr>Hew Horizons Data Review nh-p_psa-lorri_mvic-5-geomaps-v1.0  albedo/</vt:lpstr>
      <vt:lpstr>nh-p_psa-lorri_mvic-5-geomaps-v1.0/albedo</vt:lpstr>
      <vt:lpstr>Albedo Maps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Jian-Yang Li</dc:creator>
  <cp:lastModifiedBy>Tony Farnham</cp:lastModifiedBy>
  <cp:revision>316</cp:revision>
  <cp:lastPrinted>2018-05-13T08:49:34Z</cp:lastPrinted>
  <dcterms:created xsi:type="dcterms:W3CDTF">2017-09-20T19:13:16Z</dcterms:created>
  <dcterms:modified xsi:type="dcterms:W3CDTF">2018-05-14T19:32:18Z</dcterms:modified>
</cp:coreProperties>
</file>