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3" r:id="rId11"/>
    <p:sldId id="264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B4F26-5580-AF45-9454-E151BB339955}" type="datetimeFigureOut">
              <a:rPr lang="en-US" smtClean="0"/>
              <a:pPr/>
              <a:t>5/14/18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D4D77-3700-BA42-9422-7D3797ECCB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ctrum_strip.gif"/>
          <p:cNvPicPr>
            <a:picLocks/>
          </p:cNvPicPr>
          <p:nvPr/>
        </p:nvPicPr>
        <p:blipFill>
          <a:blip r:embed="rId2"/>
          <a:srcRect t="2215" b="79754"/>
          <a:stretch>
            <a:fillRect/>
          </a:stretch>
        </p:blipFill>
        <p:spPr>
          <a:xfrm>
            <a:off x="0" y="0"/>
            <a:ext cx="91201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0611"/>
            <a:ext cx="9144000" cy="343090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NH/PDS4</a:t>
            </a:r>
            <a:r>
              <a:rPr lang="en-US" sz="3600" dirty="0" smtClean="0">
                <a:solidFill>
                  <a:schemeClr val="bg1"/>
                </a:solidFill>
              </a:rPr>
              <a:t>/Comet Review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May 15, 2018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Data Collection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urn:nasa:pds:compil-comet:unid-emis::1.0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53498"/>
            <a:ext cx="9144000" cy="111014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Secondary Reviewer – Lori Feaga (UMD)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8004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3 of the label files </a:t>
            </a:r>
            <a:r>
              <a:rPr lang="en-US" sz="2400" dirty="0"/>
              <a:t>(</a:t>
            </a:r>
            <a:r>
              <a:rPr lang="en-US" sz="2400" dirty="0" smtClean="0"/>
              <a:t>comets 23P, 109P, and 153P) have a &lt;</a:t>
            </a:r>
            <a:r>
              <a:rPr lang="en-US" sz="2400" dirty="0" smtClean="0"/>
              <a:t>start_date_time</a:t>
            </a:r>
            <a:r>
              <a:rPr lang="en-US" sz="2400" dirty="0" smtClean="0"/>
              <a:t>&gt; but do not have a &lt;</a:t>
            </a:r>
            <a:r>
              <a:rPr lang="en-US" sz="2400" dirty="0" smtClean="0"/>
              <a:t>stop_date_time</a:t>
            </a:r>
            <a:r>
              <a:rPr lang="en-US" sz="2400" dirty="0" smtClean="0"/>
              <a:t>&gt;</a:t>
            </a:r>
          </a:p>
          <a:p>
            <a:pPr lvl="1"/>
            <a:r>
              <a:rPr lang="en-US" sz="2000" dirty="0"/>
              <a:t>&lt;</a:t>
            </a:r>
            <a:r>
              <a:rPr lang="en-US" sz="2000" dirty="0"/>
              <a:t>stop_date_time</a:t>
            </a:r>
            <a:r>
              <a:rPr lang="en-US" sz="2000" dirty="0"/>
              <a:t> </a:t>
            </a:r>
            <a:r>
              <a:rPr lang="en-US" sz="2000" dirty="0"/>
              <a:t>xsi:nil</a:t>
            </a:r>
            <a:r>
              <a:rPr lang="en-US" sz="2000" dirty="0"/>
              <a:t>="true" </a:t>
            </a:r>
            <a:r>
              <a:rPr lang="en-US" sz="2000" dirty="0"/>
              <a:t>nilReason</a:t>
            </a:r>
            <a:r>
              <a:rPr lang="en-US" sz="2000" dirty="0"/>
              <a:t>="inapplicable" /</a:t>
            </a:r>
            <a:r>
              <a:rPr lang="en-US" sz="2000" dirty="0" smtClean="0"/>
              <a:t>&gt;</a:t>
            </a:r>
          </a:p>
          <a:p>
            <a:pPr lvl="1"/>
            <a:r>
              <a:rPr lang="en-US" sz="2000" dirty="0" smtClean="0"/>
              <a:t>Why not if they have start times and exposure lengths given in the reference papers (23P and 109p in particular)?</a:t>
            </a:r>
          </a:p>
          <a:p>
            <a:pPr lvl="1"/>
            <a:r>
              <a:rPr lang="en-US" sz="2000" dirty="0" smtClean="0"/>
              <a:t>Is </a:t>
            </a:r>
            <a:r>
              <a:rPr lang="en-US" sz="2000" dirty="0" smtClean="0"/>
              <a:t>stop_date_time</a:t>
            </a:r>
            <a:r>
              <a:rPr lang="en-US" sz="2000" dirty="0" smtClean="0"/>
              <a:t> allowed to have same value as </a:t>
            </a:r>
            <a:r>
              <a:rPr lang="en-US" sz="2000" dirty="0" smtClean="0"/>
              <a:t>start_date_time</a:t>
            </a:r>
            <a:r>
              <a:rPr lang="en-US" sz="2000" dirty="0" smtClean="0"/>
              <a:t> (153P)?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Add stop times to these 3 labels</a:t>
            </a:r>
          </a:p>
          <a:p>
            <a:r>
              <a:rPr lang="en-US" sz="2400" dirty="0" smtClean="0"/>
              <a:t>&lt;</a:t>
            </a:r>
            <a:r>
              <a:rPr lang="en-US" sz="2400" dirty="0" smtClean="0"/>
              <a:t>start_date_time</a:t>
            </a:r>
            <a:r>
              <a:rPr lang="en-US" sz="2400" dirty="0" smtClean="0"/>
              <a:t>&gt; and &lt;</a:t>
            </a:r>
            <a:r>
              <a:rPr lang="en-US" sz="2400" dirty="0" smtClean="0"/>
              <a:t>stop_date_time</a:t>
            </a:r>
            <a:r>
              <a:rPr lang="en-US" sz="2400" dirty="0" smtClean="0"/>
              <a:t>&gt; likely incorrect for 21P because reference is dated 1992, but </a:t>
            </a:r>
            <a:r>
              <a:rPr lang="en-US" sz="2400" dirty="0" smtClean="0"/>
              <a:t>start_date_time</a:t>
            </a:r>
            <a:r>
              <a:rPr lang="en-US" sz="2400" dirty="0" smtClean="0"/>
              <a:t> is 2001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Correct these values</a:t>
            </a:r>
          </a:p>
          <a:p>
            <a:r>
              <a:rPr lang="en-US" sz="2400" dirty="0" smtClean="0"/>
              <a:t>122P/deVico not only has a paper, but also a PDS3 data set that should/could be referenced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Add reference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Problems &amp; Suggested Liens (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con’t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942"/>
            <a:ext cx="8229600" cy="2023500"/>
          </a:xfrm>
        </p:spPr>
        <p:txBody>
          <a:bodyPr/>
          <a:lstStyle/>
          <a:p>
            <a:r>
              <a:rPr lang="en-US" sz="2400" dirty="0" smtClean="0"/>
              <a:t>How are the unidentified lines down selected?</a:t>
            </a:r>
          </a:p>
          <a:p>
            <a:pPr lvl="1"/>
            <a:r>
              <a:rPr lang="en-US" sz="2000" dirty="0" smtClean="0"/>
              <a:t>122P/deVico has 4055 unidentified  lines</a:t>
            </a:r>
          </a:p>
          <a:p>
            <a:pPr lvl="1"/>
            <a:r>
              <a:rPr lang="en-US" sz="2000" dirty="0" smtClean="0"/>
              <a:t>Only 242 lines are included in this collection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If there is a selection rule or criteria, please state in documentation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8-05-10 at 1.34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95" y="2948746"/>
            <a:ext cx="4879378" cy="3870532"/>
          </a:xfrm>
          <a:prstGeom prst="rect">
            <a:avLst/>
          </a:prstGeom>
        </p:spPr>
      </p:pic>
      <p:pic>
        <p:nvPicPr>
          <p:cNvPr id="6" name="Picture 5" descr="Screen Shot 2018-05-10 at 12.19.3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705" y="3511351"/>
            <a:ext cx="2901752" cy="31696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&amp; Suggested Liens (</a:t>
            </a:r>
            <a:r>
              <a:rPr lang="en-US" dirty="0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4377037" y="5868599"/>
            <a:ext cx="1824793" cy="394527"/>
          </a:xfrm>
          <a:prstGeom prst="donut">
            <a:avLst>
              <a:gd name="adj" fmla="val 937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19565" y="4574055"/>
            <a:ext cx="1824793" cy="394527"/>
          </a:xfrm>
          <a:prstGeom prst="donut">
            <a:avLst>
              <a:gd name="adj" fmla="val 937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&lt;</a:t>
            </a:r>
            <a:r>
              <a:rPr lang="en-US" dirty="0" smtClean="0"/>
              <a:t>File_Area_Observational</a:t>
            </a:r>
            <a:r>
              <a:rPr lang="en-US" dirty="0" smtClean="0"/>
              <a:t>&gt; area, the header &lt;</a:t>
            </a:r>
            <a:r>
              <a:rPr lang="en-US" dirty="0" smtClean="0"/>
              <a:t>object_length</a:t>
            </a:r>
            <a:r>
              <a:rPr lang="en-US" dirty="0" smtClean="0"/>
              <a:t>&gt; and table &lt;offset&gt; are the same values in 19pborrelly_1.xml and 9 bytes different in 109pswift_tuttle_1.xml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Should be different by 1 in both cases??</a:t>
            </a:r>
          </a:p>
          <a:p>
            <a:r>
              <a:rPr lang="en-US" dirty="0" smtClean="0"/>
              <a:t>For comet cross id consistency, all periodic comets are “_1” except for 153P.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 the “_1” to 153P files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&amp; Suggested Liens (</a:t>
            </a:r>
            <a:r>
              <a:rPr lang="en-US" dirty="0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Typos:</a:t>
            </a:r>
          </a:p>
          <a:p>
            <a:pPr lvl="1"/>
            <a:r>
              <a:rPr lang="en-US" dirty="0" smtClean="0"/>
              <a:t>In 19pborrelly_1.xml </a:t>
            </a:r>
            <a:r>
              <a:rPr lang="en-US" dirty="0" smtClean="0"/>
              <a:t>reference_text</a:t>
            </a:r>
            <a:r>
              <a:rPr lang="en-US" dirty="0" smtClean="0"/>
              <a:t> ‘</a:t>
            </a:r>
            <a:r>
              <a:rPr lang="en-US" dirty="0" smtClean="0"/>
              <a:t>Poceedings</a:t>
            </a:r>
            <a:r>
              <a:rPr lang="en-US" dirty="0" smtClean="0"/>
              <a:t>’ should be ‘Proceedings”</a:t>
            </a:r>
          </a:p>
          <a:p>
            <a:pPr lvl="1"/>
            <a:r>
              <a:rPr lang="en-US" dirty="0" smtClean="0"/>
              <a:t>In 153pikeya_zhang.xml </a:t>
            </a:r>
            <a:r>
              <a:rPr lang="en-US" dirty="0" smtClean="0"/>
              <a:t>reference_text</a:t>
            </a:r>
            <a:r>
              <a:rPr lang="en-US" dirty="0" smtClean="0"/>
              <a:t> ‘De </a:t>
            </a:r>
            <a:r>
              <a:rPr lang="en-US" dirty="0" smtClean="0"/>
              <a:t>Santes</a:t>
            </a:r>
            <a:r>
              <a:rPr lang="en-US" dirty="0" smtClean="0"/>
              <a:t>’ should be ‘de </a:t>
            </a:r>
            <a:r>
              <a:rPr lang="en-US" dirty="0" smtClean="0"/>
              <a:t>Sanctis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&amp; Suggested Liens (</a:t>
            </a:r>
            <a:r>
              <a:rPr lang="en-US" dirty="0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716"/>
            <a:ext cx="8229600" cy="908945"/>
          </a:xfrm>
        </p:spPr>
        <p:txBody>
          <a:bodyPr/>
          <a:lstStyle/>
          <a:p>
            <a:r>
              <a:rPr lang="en-US" dirty="0" smtClean="0"/>
              <a:t>PDS 4 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0" y="1600200"/>
            <a:ext cx="2911903" cy="4525963"/>
          </a:xfrm>
        </p:spPr>
        <p:txBody>
          <a:bodyPr/>
          <a:lstStyle/>
          <a:p>
            <a:r>
              <a:rPr lang="en-US" dirty="0" smtClean="0"/>
              <a:t>Can open the labels and are correctly directed to the tabular files</a:t>
            </a:r>
          </a:p>
          <a:p>
            <a:r>
              <a:rPr lang="en-US" dirty="0" smtClean="0"/>
              <a:t>19P/Borrelly example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reen Shot 2018-05-10 at 9.58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849" y="1023306"/>
            <a:ext cx="6223972" cy="548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Usefulness of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67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Collection of visible spectral emission lines from the literature that occur/recur in observations of comets but are not yet attributed to specific molecular/atomic bands/emission lines</a:t>
            </a:r>
          </a:p>
          <a:p>
            <a:pPr lvl="1"/>
            <a:r>
              <a:rPr lang="en-US" dirty="0" smtClean="0"/>
              <a:t>Helpful in modeling composition</a:t>
            </a:r>
          </a:p>
          <a:p>
            <a:pPr lvl="1"/>
            <a:r>
              <a:rPr lang="en-US" dirty="0" smtClean="0"/>
              <a:t>As database builds, with better resolution, can lead to identification of the species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5-10 at 10.36.55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4269"/>
          <a:stretch>
            <a:fillRect/>
          </a:stretch>
        </p:blipFill>
        <p:spPr>
          <a:xfrm>
            <a:off x="457200" y="114876"/>
            <a:ext cx="8229600" cy="3331685"/>
          </a:xfrm>
        </p:spPr>
      </p:pic>
      <p:pic>
        <p:nvPicPr>
          <p:cNvPr id="5" name="Picture 4" descr="Screen Shot 2018-05-10 at 10.37.36 AM.png"/>
          <p:cNvPicPr>
            <a:picLocks noChangeAspect="1"/>
          </p:cNvPicPr>
          <p:nvPr/>
        </p:nvPicPr>
        <p:blipFill>
          <a:blip r:embed="rId3"/>
          <a:srcRect t="4269"/>
          <a:stretch>
            <a:fillRect/>
          </a:stretch>
        </p:blipFill>
        <p:spPr>
          <a:xfrm>
            <a:off x="457200" y="3474706"/>
            <a:ext cx="8237709" cy="333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5-10 at 11.36.5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4269"/>
          <a:stretch>
            <a:fillRect/>
          </a:stretch>
        </p:blipFill>
        <p:spPr>
          <a:xfrm>
            <a:off x="457200" y="3478359"/>
            <a:ext cx="8229600" cy="3331713"/>
          </a:xfrm>
        </p:spPr>
      </p:pic>
      <p:pic>
        <p:nvPicPr>
          <p:cNvPr id="7" name="Picture 6" descr="Screen Shot 2018-05-10 at 11.45.37 AM.png"/>
          <p:cNvPicPr>
            <a:picLocks noChangeAspect="1"/>
          </p:cNvPicPr>
          <p:nvPr/>
        </p:nvPicPr>
        <p:blipFill>
          <a:blip r:embed="rId3"/>
          <a:srcRect t="4269"/>
          <a:stretch>
            <a:fillRect/>
          </a:stretch>
        </p:blipFill>
        <p:spPr>
          <a:xfrm>
            <a:off x="465715" y="107838"/>
            <a:ext cx="8221085" cy="3328416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1948089" y="1003100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864699" y="1003100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007699" y="1003100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311999" y="4279700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061299" y="4279700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6585898" y="3886000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174149" y="3886000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5-10 at 11.39.0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4269"/>
          <a:stretch>
            <a:fillRect/>
          </a:stretch>
        </p:blipFill>
        <p:spPr>
          <a:xfrm>
            <a:off x="844924" y="61645"/>
            <a:ext cx="7340585" cy="2971800"/>
          </a:xfrm>
          <a:prstGeom prst="rect">
            <a:avLst/>
          </a:prstGeom>
        </p:spPr>
      </p:pic>
      <p:pic>
        <p:nvPicPr>
          <p:cNvPr id="6" name="Picture 5" descr="Screen Shot 2018-05-10 at 11.48.07 AM.png"/>
          <p:cNvPicPr>
            <a:picLocks noChangeAspect="1"/>
          </p:cNvPicPr>
          <p:nvPr/>
        </p:nvPicPr>
        <p:blipFill>
          <a:blip r:embed="rId3"/>
          <a:srcRect t="4269"/>
          <a:stretch>
            <a:fillRect/>
          </a:stretch>
        </p:blipFill>
        <p:spPr>
          <a:xfrm>
            <a:off x="845089" y="1930828"/>
            <a:ext cx="7340254" cy="2971800"/>
          </a:xfrm>
          <a:prstGeom prst="rect">
            <a:avLst/>
          </a:prstGeom>
        </p:spPr>
      </p:pic>
      <p:pic>
        <p:nvPicPr>
          <p:cNvPr id="5" name="Picture 4" descr="Screen Shot 2018-05-10 at 11.39.45 AM.png"/>
          <p:cNvPicPr>
            <a:picLocks noChangeAspect="1"/>
          </p:cNvPicPr>
          <p:nvPr/>
        </p:nvPicPr>
        <p:blipFill>
          <a:blip r:embed="rId4"/>
          <a:srcRect t="4269"/>
          <a:stretch>
            <a:fillRect/>
          </a:stretch>
        </p:blipFill>
        <p:spPr>
          <a:xfrm>
            <a:off x="845089" y="3825480"/>
            <a:ext cx="7340254" cy="2971800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3526289" y="4074559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4931873" y="4074559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8-05-10 at 11.34.47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4269"/>
          <a:stretch>
            <a:fillRect/>
          </a:stretch>
        </p:blipFill>
        <p:spPr>
          <a:xfrm>
            <a:off x="457200" y="2271607"/>
            <a:ext cx="8229600" cy="3331713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4648290" y="2523024"/>
            <a:ext cx="332901" cy="2046612"/>
          </a:xfrm>
          <a:prstGeom prst="donut">
            <a:avLst>
              <a:gd name="adj" fmla="val 27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Common Lines?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9407"/>
          </a:xfrm>
        </p:spPr>
        <p:txBody>
          <a:bodyPr/>
          <a:lstStyle/>
          <a:p>
            <a:r>
              <a:rPr lang="en-US" dirty="0" smtClean="0"/>
              <a:t>Used a wavelength bin of 5 Å</a:t>
            </a:r>
            <a:endParaRPr lang="en-US" dirty="0"/>
          </a:p>
        </p:txBody>
      </p:sp>
      <p:pic>
        <p:nvPicPr>
          <p:cNvPr id="4" name="Picture 3" descr="Screen Shot 2018-05-10 at 4.21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9607"/>
            <a:ext cx="9144001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Data Set Overview saying about format in the </a:t>
            </a:r>
            <a:r>
              <a:rPr lang="en-US" dirty="0" smtClean="0"/>
              <a:t>collection.xml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smtClean="0"/>
              <a:t>“There are two different formats used for the tables. The first format is to separate all information into two tables; data and observation. This is done when the observation information cannot be paired with specific data. The second format is to have a single table when the information can be paired with the data.”</a:t>
            </a:r>
          </a:p>
          <a:p>
            <a:pPr lvl="1"/>
            <a:r>
              <a:rPr lang="en-US" sz="2400" dirty="0" smtClean="0"/>
              <a:t>Only saw </a:t>
            </a:r>
            <a:r>
              <a:rPr lang="en-US" sz="2400" b="1" dirty="0" smtClean="0"/>
              <a:t>one</a:t>
            </a:r>
            <a:r>
              <a:rPr lang="en-US" sz="2400" dirty="0" smtClean="0"/>
              <a:t> format for the tables, one table per comet, tables each have one column of wavelengths of  unidentified lines 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&amp; Suggested Liens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511</Words>
  <Application>Microsoft Macintosh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NH/PDS4/Comet Review May 15, 2018  Data Collection urn:nasa:pds:compil-comet:unid-emis::1.0 </vt:lpstr>
      <vt:lpstr>PDS 4 Viewer</vt:lpstr>
      <vt:lpstr>Scientific Usefulness of the Data</vt:lpstr>
      <vt:lpstr>Slide 4</vt:lpstr>
      <vt:lpstr>Slide 5</vt:lpstr>
      <vt:lpstr>Slide 6</vt:lpstr>
      <vt:lpstr>Slide 7</vt:lpstr>
      <vt:lpstr>What are the Common Lines?</vt:lpstr>
      <vt:lpstr>Problems &amp; Suggested Liens</vt:lpstr>
      <vt:lpstr>Slide 10</vt:lpstr>
      <vt:lpstr>Problems &amp; Suggested Liens (con’t)</vt:lpstr>
      <vt:lpstr>Problems &amp; Suggested Liens (con’t)</vt:lpstr>
      <vt:lpstr>Problems &amp; Suggested Liens (con’t)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PDS4/Comet Review May 15, 2018  Data Collection urn:nasa:pds:compil-comet:unid-emis::1.0 </dc:title>
  <dc:creator>Lori Feaga</dc:creator>
  <cp:lastModifiedBy>Lori Feaga</cp:lastModifiedBy>
  <cp:revision>7</cp:revision>
  <dcterms:created xsi:type="dcterms:W3CDTF">2018-05-14T19:29:38Z</dcterms:created>
  <dcterms:modified xsi:type="dcterms:W3CDTF">2018-05-14T19:31:34Z</dcterms:modified>
</cp:coreProperties>
</file>