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2" r:id="rId4"/>
    <p:sldId id="279" r:id="rId5"/>
    <p:sldId id="296" r:id="rId6"/>
    <p:sldId id="278" r:id="rId7"/>
    <p:sldId id="286" r:id="rId8"/>
    <p:sldId id="287" r:id="rId9"/>
    <p:sldId id="288" r:id="rId10"/>
    <p:sldId id="276" r:id="rId11"/>
    <p:sldId id="289" r:id="rId12"/>
    <p:sldId id="290" r:id="rId13"/>
    <p:sldId id="295" r:id="rId14"/>
    <p:sldId id="297" r:id="rId15"/>
    <p:sldId id="298" r:id="rId16"/>
    <p:sldId id="29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7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2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C3D9-0405-AC49-A16D-454B218EE574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2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Rosetta – </a:t>
            </a:r>
            <a:r>
              <a:rPr lang="en-US" dirty="0" err="1"/>
              <a:t>Miro</a:t>
            </a:r>
            <a:r>
              <a:rPr lang="en-US" dirty="0"/>
              <a:t> PDS/PSA Review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8724" y="3279709"/>
            <a:ext cx="8229600" cy="1811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Bryan Butler</a:t>
            </a:r>
          </a:p>
          <a:p>
            <a:r>
              <a:rPr lang="en-US" sz="2800" dirty="0"/>
              <a:t>National Radio Astronomy Observatory</a:t>
            </a:r>
          </a:p>
          <a:p>
            <a:r>
              <a:rPr lang="en-US" sz="2800" dirty="0"/>
              <a:t>July 9, 2018</a:t>
            </a:r>
          </a:p>
        </p:txBody>
      </p:sp>
    </p:spTree>
    <p:extLst>
      <p:ext uri="{BB962C8B-B14F-4D97-AF65-F5344CB8AC3E}">
        <p14:creationId xmlns:p14="http://schemas.microsoft.com/office/powerpoint/2010/main" val="309332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Does the dataset contain all documentation needed to use and understand its data without prior knowledge?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  <a:p>
            <a:pPr lvl="1"/>
            <a:r>
              <a:rPr lang="en-US" dirty="0"/>
              <a:t>Is the provided documentation well organized, clear and self-consistent?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  <a:p>
            <a:pPr lvl="1"/>
            <a:r>
              <a:rPr lang="en-US" dirty="0"/>
              <a:t>Can the dataset be understood without any external documentation it references, or should the information in said external references be incorporated into the dataset?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It does not need external references incorporated.</a:t>
            </a:r>
            <a:endParaRPr lang="en-US" dirty="0"/>
          </a:p>
          <a:p>
            <a:pPr lvl="1"/>
            <a:r>
              <a:rPr lang="en-US" dirty="0"/>
              <a:t>If reviewing calibrated data, does the documentation fully explain the calibration process and contain all necessary parameters needed to repeat it?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 (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/document/</a:t>
            </a:r>
            <a:r>
              <a:rPr lang="en-US" dirty="0" err="1">
                <a:solidFill>
                  <a:srgbClr val="FF0000"/>
                </a:solidFill>
              </a:rPr>
              <a:t>user_manual.pdf</a:t>
            </a:r>
            <a:r>
              <a:rPr lang="en-US" dirty="0">
                <a:solidFill>
                  <a:srgbClr val="FF0000"/>
                </a:solidFill>
              </a:rPr>
              <a:t> Chapter 9 and Appendix 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PDS Labels and Meta Data</a:t>
            </a:r>
          </a:p>
          <a:p>
            <a:pPr lvl="1"/>
            <a:r>
              <a:rPr lang="en-US" dirty="0"/>
              <a:t>Are the descriptions and scientific content contained inside the PDS labels sufficient to understand their corresponding data products?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  <a:p>
            <a:pPr lvl="1"/>
            <a:r>
              <a:rPr lang="en-US" dirty="0"/>
              <a:t>Is all significant meta data included directly in the PDS labels?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  <a:p>
            <a:pPr lvl="1"/>
            <a:r>
              <a:rPr lang="en-US" dirty="0"/>
              <a:t>Do the labels provide all essential description of data values directly in the label, instead of deferring them to external references or documentation?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  <a:p>
            <a:pPr lvl="1"/>
            <a:r>
              <a:rPr lang="en-US" dirty="0"/>
              <a:t>Can the data be read programmatically using only the information contained in the PDS labels?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Does the data look physically reasonable when examining it by eye or via a display tool?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Mostly.</a:t>
            </a:r>
            <a:endParaRPr lang="en-US" dirty="0"/>
          </a:p>
          <a:p>
            <a:pPr lvl="1"/>
            <a:r>
              <a:rPr lang="en-US" dirty="0"/>
              <a:t>When displaying the data as plots or images, are there any unexpected deviations?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Mostly not.</a:t>
            </a:r>
            <a:endParaRPr lang="en-US" dirty="0"/>
          </a:p>
          <a:p>
            <a:pPr lvl="1"/>
            <a:r>
              <a:rPr lang="en-US" dirty="0"/>
              <a:t>Formulate a scientific inquiry and attempt to use the data to answer the inquiry.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I did not try this, but have done so twice before successfully.</a:t>
            </a:r>
            <a:endParaRPr lang="en-US" dirty="0"/>
          </a:p>
          <a:p>
            <a:pPr lvl="1"/>
            <a:r>
              <a:rPr lang="en-US" dirty="0"/>
              <a:t>If reviewing both raw and calibrated data, attempt to calibrate a raw data file.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Was not reviewing raw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7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MIRO – Example continuum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4948" y="1616244"/>
            <a:ext cx="2922104" cy="64718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Mostly they look like this.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16170"/>
            <a:ext cx="8349916" cy="647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But the zero-level offset that has been present previously is gone, and they have addressed the documentation of the “-999.0” values.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EEB329-A0EE-2A44-BF7D-682E268C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0774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ABFEEC-B65D-C64B-9936-8DEC8CEF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78" y="2058252"/>
            <a:ext cx="3657600" cy="27432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B8F42EF-793F-C14D-8280-C716E3AEB539}"/>
              </a:ext>
            </a:extLst>
          </p:cNvPr>
          <p:cNvSpPr txBox="1">
            <a:spLocks/>
          </p:cNvSpPr>
          <p:nvPr/>
        </p:nvSpPr>
        <p:spPr>
          <a:xfrm>
            <a:off x="5112025" y="1608766"/>
            <a:ext cx="3064565" cy="647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But found this one oddball from miro_3_submmcal_2016265.</a:t>
            </a:r>
          </a:p>
        </p:txBody>
      </p:sp>
    </p:spTree>
    <p:extLst>
      <p:ext uri="{BB962C8B-B14F-4D97-AF65-F5344CB8AC3E}">
        <p14:creationId xmlns:p14="http://schemas.microsoft.com/office/powerpoint/2010/main" val="33994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MIRO – Example spectroscopy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4948" y="1616244"/>
            <a:ext cx="7590182" cy="64718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In the level 3 data, some look really good, and the band offsets are not as bad as they have been, but they are still there.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16170"/>
            <a:ext cx="8349916" cy="647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Not sure how they have addressed this, or if they even meant to with this release, but it doesn’t seem to be working all of the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D40D-5D9A-2747-B647-C13D11AA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8" y="2462030"/>
            <a:ext cx="2441448" cy="1831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5D26A-FFB8-B042-BABC-B0407706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34" y="2462030"/>
            <a:ext cx="2441448" cy="1831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27EB91-EB65-8747-9AF1-B794B6E7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920" y="2462030"/>
            <a:ext cx="2441448" cy="18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MIRO – Example spectroscopy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4948" y="1616244"/>
            <a:ext cx="7590182" cy="64718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The level 4 data is “folded” (really a shift and subtract).  This looks really good in the data I investigated.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A32FC-1A31-5145-A50D-7F0DE140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2263424"/>
            <a:ext cx="36576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47C0B-E475-1C4F-BC60-1842DC4C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548" y="2263424"/>
            <a:ext cx="3657600" cy="2743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5B3745-5FC4-6549-A48E-6FFB70B2FA25}"/>
              </a:ext>
            </a:extLst>
          </p:cNvPr>
          <p:cNvSpPr txBox="1">
            <a:spLocks/>
          </p:cNvSpPr>
          <p:nvPr/>
        </p:nvSpPr>
        <p:spPr>
          <a:xfrm>
            <a:off x="1538747" y="5205230"/>
            <a:ext cx="1895950" cy="64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Single spectrum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338075-E5C4-DC45-83CC-D70709ACAF54}"/>
              </a:ext>
            </a:extLst>
          </p:cNvPr>
          <p:cNvSpPr txBox="1">
            <a:spLocks/>
          </p:cNvSpPr>
          <p:nvPr/>
        </p:nvSpPr>
        <p:spPr>
          <a:xfrm>
            <a:off x="5541792" y="5205230"/>
            <a:ext cx="1895950" cy="647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Average for a whole dataset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6D835E-739F-C743-8F71-C36ABE413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213" y="226342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Previous issues: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Calibration quality (RO_AR-RID_MIRO_116_AL) – has been addressed and documented.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Continuum data “zero-offset” (RO_AR-RID_MIRO_117_AL) – seems to have been addressed.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Data values of -999.9 in the data (MIRO-US-BB-004) – has been addressed in documentation.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Date/time format and precision for “UTC/GMT” columns (MIRO-US-BB-003) – has been addressed.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No python reader (MIRO-EU-RM-001, MIRO-EU-RM-002, MIRO-US-BB-002) – has been addressed.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Extended quantities (RO_AR-RID_MIRO_121_AL) – personally I think this is beyond what the instrument team is supposed to deliver to PDS.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Artifacts in level 3 data (RO-AR-RID-MIRO-103-BJB, MIRO-US-BB-001) – unclear if has been addressed (but perhaps this is the point of level 4?).</a:t>
            </a:r>
          </a:p>
          <a:p>
            <a:pPr defTabSz="91440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data release is the best by far I have seen from the MIRO team.  I believe the structure of the PDS quantities, the documentation, and the data itself are of high quality.  I see no reason for a re-review of this particular release.</a:t>
            </a:r>
          </a:p>
          <a:p>
            <a:r>
              <a:rPr lang="en-US" dirty="0"/>
              <a:t>N.B. I didn’t check geometry, gas velocity, or line-fitting.</a:t>
            </a:r>
          </a:p>
        </p:txBody>
      </p:sp>
    </p:spTree>
    <p:extLst>
      <p:ext uri="{BB962C8B-B14F-4D97-AF65-F5344CB8AC3E}">
        <p14:creationId xmlns:p14="http://schemas.microsoft.com/office/powerpoint/2010/main" val="112304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7638"/>
            <a:ext cx="6604000" cy="46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Essentially three separate spectrometers: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Broadband radiometer @ 190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Broadband radiometer @ 562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resolution spectrometer @ 562 GHz </a:t>
            </a:r>
          </a:p>
          <a:p>
            <a:pPr marL="0" indent="0">
              <a:buNone/>
            </a:pPr>
            <a:r>
              <a:rPr lang="en-US" dirty="0"/>
              <a:t>      (</a:t>
            </a:r>
            <a:r>
              <a:rPr lang="el-GR" dirty="0"/>
              <a:t>ν</a:t>
            </a:r>
            <a:r>
              <a:rPr lang="en-US" dirty="0"/>
              <a:t>/</a:t>
            </a:r>
            <a:r>
              <a:rPr lang="en-US" sz="2800" b="1" dirty="0" err="1">
                <a:latin typeface="Lucida Grande"/>
                <a:ea typeface="Lucida Grande"/>
                <a:cs typeface="Lucida Grande"/>
              </a:rPr>
              <a:t>Δ</a:t>
            </a:r>
            <a:r>
              <a:rPr lang="el-GR" dirty="0"/>
              <a:t>ν ≈ 10</a:t>
            </a:r>
            <a:r>
              <a:rPr lang="el-GR" baseline="30000" dirty="0"/>
              <a:t>7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5055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16 Data sets , covering all of Prelanding, Escorts 1-4, and Extensions 1-3, and a “Calibrated” (V3.0) and “Resampled” (V1.0) version for each. The resampled datasets are only spectroscopic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~225 GB of data!</a:t>
            </a:r>
          </a:p>
        </p:txBody>
      </p:sp>
    </p:spTree>
    <p:extLst>
      <p:ext uri="{BB962C8B-B14F-4D97-AF65-F5344CB8AC3E}">
        <p14:creationId xmlns:p14="http://schemas.microsoft.com/office/powerpoint/2010/main" val="225790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26CEB2-9E57-3648-BA5C-B5CF2AE9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570"/>
              </p:ext>
            </p:extLst>
          </p:nvPr>
        </p:nvGraphicFramePr>
        <p:xfrm>
          <a:off x="173736" y="1272672"/>
          <a:ext cx="8796527" cy="50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035">
                  <a:extLst>
                    <a:ext uri="{9D8B030D-6E8A-4147-A177-3AD203B41FA5}">
                      <a16:colId xmlns:a16="http://schemas.microsoft.com/office/drawing/2014/main" val="3027327910"/>
                    </a:ext>
                  </a:extLst>
                </a:gridCol>
                <a:gridCol w="5118409">
                  <a:extLst>
                    <a:ext uri="{9D8B030D-6E8A-4147-A177-3AD203B41FA5}">
                      <a16:colId xmlns:a16="http://schemas.microsoft.com/office/drawing/2014/main" val="2846096506"/>
                    </a:ext>
                  </a:extLst>
                </a:gridCol>
                <a:gridCol w="919083">
                  <a:extLst>
                    <a:ext uri="{9D8B030D-6E8A-4147-A177-3AD203B41FA5}">
                      <a16:colId xmlns:a16="http://schemas.microsoft.com/office/drawing/2014/main" val="2011241187"/>
                    </a:ext>
                  </a:extLst>
                </a:gridCol>
              </a:tblGrid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Dataset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Comment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Size (GB)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635228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RO-C-MIRO-3-PRL-67P-V3.0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Rosetta-Orbiter MIRO Prelanding 67P Calibrated Data v3.0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36.9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94939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RO-C-MIRO-4-PRL-67P-V1.0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Prelanding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12.0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704503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RO-C-MIRO-3-ESC1-67P-V3.0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1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16.7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788248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RO-C-MIRO-4-ESC1-67P-V1.0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1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5.4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926577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RO-C-MIRO-3-ESC2-67P-V3.0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2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26.1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905224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RO-C-MIRO-4-ESC2-67P-V1.0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2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8.3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459373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RO-C-MIRO-3-ESC3-67P-V3.0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3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27.0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74393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RO-C-MIRO-4-ESC3-67P-V1.0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3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8.6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2114405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RO-C-MIRO-3-ESC4-67P-V3.0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4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18.5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7858888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RO-C-MIRO-4-ESC4-67P-V1.0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Escort 4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5.9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8869119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RO-C-MIRO-3-EXT1-67P-V3.0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1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24.8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9429963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RO-C-MIRO-4-EXT1-67P-V1.0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1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7.8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5787777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 RO-C-MIRO-3-EXT2-67P-V3.0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2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14.8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037706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RO-C-MIRO-4-EXT2-67P-V1.0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2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4.7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598161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RO-C-MIRO-3-EXT3-67P-V3.0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3 67P Calibrated Data v3.0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5.9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744870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RO-C-MIRO-4-EXT3-67P-V1.0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Rosetta-Orbiter MIRO Extension 3 67P Resampled Data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921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28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68" y="1600200"/>
            <a:ext cx="8519532" cy="48003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Examine the root directories</a:t>
            </a:r>
          </a:p>
          <a:p>
            <a:pPr marL="0" indent="0">
              <a:buNone/>
            </a:pPr>
            <a:endParaRPr lang="en-US" dirty="0"/>
          </a:p>
          <a:p>
            <a:pPr marL="347663" indent="0">
              <a:buNone/>
            </a:pPr>
            <a:r>
              <a:rPr lang="en-US" dirty="0"/>
              <a:t>Each dataset I examined has the proper overall directory structure, which includes an </a:t>
            </a:r>
            <a:r>
              <a:rPr lang="en-US" i="1" dirty="0" err="1"/>
              <a:t>aareadme.txt</a:t>
            </a:r>
            <a:r>
              <a:rPr lang="en-US" dirty="0"/>
              <a:t> file (which correctly describes the file structure), </a:t>
            </a:r>
            <a:r>
              <a:rPr lang="en-US" i="1" dirty="0" err="1"/>
              <a:t>errata.txt</a:t>
            </a:r>
            <a:r>
              <a:rPr lang="en-US" dirty="0"/>
              <a:t> file,  </a:t>
            </a:r>
            <a:r>
              <a:rPr lang="en-US" i="1" dirty="0"/>
              <a:t>catalog/ data/ document/ index/</a:t>
            </a:r>
            <a:r>
              <a:rPr lang="en-US" dirty="0"/>
              <a:t> and </a:t>
            </a:r>
            <a:r>
              <a:rPr lang="en-US" i="1" dirty="0"/>
              <a:t>label/ </a:t>
            </a:r>
            <a:r>
              <a:rPr lang="en-US" dirty="0"/>
              <a:t>directories.</a:t>
            </a:r>
          </a:p>
          <a:p>
            <a:pPr marL="347663" indent="0">
              <a:buNone/>
            </a:pPr>
            <a:endParaRPr lang="en-US" sz="1500" dirty="0"/>
          </a:p>
          <a:p>
            <a:pPr marL="347663" indent="0">
              <a:buNone/>
            </a:pPr>
            <a:r>
              <a:rPr lang="en-US" dirty="0"/>
              <a:t>The </a:t>
            </a:r>
            <a:r>
              <a:rPr lang="en-US" i="1" dirty="0"/>
              <a:t>data/</a:t>
            </a:r>
            <a:r>
              <a:rPr lang="en-US" dirty="0"/>
              <a:t> directories contain subdirectories:</a:t>
            </a:r>
          </a:p>
          <a:p>
            <a:pPr marL="347663" indent="0">
              <a:buNone/>
            </a:pPr>
            <a:endParaRPr lang="en-US" sz="1500" dirty="0"/>
          </a:p>
          <a:p>
            <a:pPr marL="347663" indent="0">
              <a:buNone/>
            </a:pPr>
            <a:r>
              <a:rPr lang="en-US" i="1" dirty="0"/>
              <a:t>continuum/     geometry/     spectroscopic/</a:t>
            </a:r>
          </a:p>
          <a:p>
            <a:pPr marL="347663" indent="0">
              <a:buNone/>
            </a:pPr>
            <a:endParaRPr lang="en-US" i="1" dirty="0"/>
          </a:p>
          <a:p>
            <a:pPr marL="347663" indent="0">
              <a:buNone/>
            </a:pPr>
            <a:r>
              <a:rPr lang="en-US" dirty="0"/>
              <a:t>(the </a:t>
            </a:r>
            <a:r>
              <a:rPr lang="en-US" i="1" dirty="0"/>
              <a:t>continuum/ </a:t>
            </a:r>
            <a:r>
              <a:rPr lang="en-US" dirty="0"/>
              <a:t>data directory is not there for the resampled datasets).</a:t>
            </a:r>
          </a:p>
        </p:txBody>
      </p:sp>
    </p:spTree>
    <p:extLst>
      <p:ext uri="{BB962C8B-B14F-4D97-AF65-F5344CB8AC3E}">
        <p14:creationId xmlns:p14="http://schemas.microsoft.com/office/powerpoint/2010/main" val="253507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Read the catalog files</a:t>
            </a:r>
          </a:p>
          <a:p>
            <a:pPr marL="0" indent="0">
              <a:buNone/>
            </a:pPr>
            <a:endParaRPr lang="en-US" sz="1400" dirty="0"/>
          </a:p>
          <a:p>
            <a:pPr marL="347663" indent="0">
              <a:buNone/>
            </a:pPr>
            <a:r>
              <a:rPr lang="en-US" dirty="0"/>
              <a:t>The catalog files look OK, though the </a:t>
            </a:r>
            <a:r>
              <a:rPr lang="en-US" i="1" dirty="0" err="1"/>
              <a:t>ref.cat</a:t>
            </a:r>
            <a:r>
              <a:rPr lang="en-US" i="1" dirty="0"/>
              <a:t> </a:t>
            </a:r>
            <a:r>
              <a:rPr lang="en-US" dirty="0"/>
              <a:t>files don’t seem to have recent relevant publications (Marshall+ 2017; </a:t>
            </a:r>
            <a:r>
              <a:rPr lang="en-US" dirty="0" err="1"/>
              <a:t>Choukroun</a:t>
            </a:r>
            <a:r>
              <a:rPr lang="en-US" dirty="0"/>
              <a:t>+ 2015; </a:t>
            </a:r>
            <a:r>
              <a:rPr lang="en-US" dirty="0" err="1"/>
              <a:t>Biver</a:t>
            </a:r>
            <a:r>
              <a:rPr lang="en-US" dirty="0"/>
              <a:t>+ 2015; etc.) </a:t>
            </a:r>
            <a:r>
              <a:rPr lang="mr-IN" dirty="0"/>
              <a:t>–</a:t>
            </a:r>
            <a:r>
              <a:rPr lang="en-US" dirty="0"/>
              <a:t> is that OK (probably)?  [This was noted last review – does it matter?]</a:t>
            </a:r>
          </a:p>
          <a:p>
            <a:pPr marL="347663" indent="0">
              <a:buNone/>
            </a:pPr>
            <a:endParaRPr lang="en-US" dirty="0"/>
          </a:p>
          <a:p>
            <a:pPr marL="347663" indent="-347663"/>
            <a:r>
              <a:rPr lang="en-US" dirty="0"/>
              <a:t>Browse the documentation</a:t>
            </a:r>
          </a:p>
          <a:p>
            <a:pPr marL="0" indent="0">
              <a:buNone/>
            </a:pPr>
            <a:endParaRPr lang="en-US" sz="1600" dirty="0"/>
          </a:p>
          <a:p>
            <a:pPr marL="403225" indent="0">
              <a:buNone/>
            </a:pPr>
            <a:r>
              <a:rPr lang="en-US" dirty="0"/>
              <a:t>Looks good.  The </a:t>
            </a:r>
            <a:r>
              <a:rPr lang="en-US" i="1" dirty="0"/>
              <a:t>User Manual</a:t>
            </a:r>
            <a:r>
              <a:rPr lang="en-US" dirty="0"/>
              <a:t> has been continuously improving, and is very good by now, especially chapter 9.  One note of possible improvement – it is a large document (318 pages!), so a clickable TOC would be quite useful.</a:t>
            </a:r>
          </a:p>
          <a:p>
            <a:pPr marL="347663" indent="-347663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7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Check for data-browsing help</a:t>
            </a:r>
          </a:p>
          <a:p>
            <a:pPr marL="0" indent="0">
              <a:buNone/>
            </a:pPr>
            <a:endParaRPr lang="en-US" sz="1400" dirty="0"/>
          </a:p>
          <a:p>
            <a:pPr marL="347663" indent="0">
              <a:buNone/>
            </a:pPr>
            <a:r>
              <a:rPr lang="en-US" dirty="0" err="1"/>
              <a:t>ReadPDS</a:t>
            </a:r>
            <a:r>
              <a:rPr lang="en-US" dirty="0"/>
              <a:t> (for PDS 3 – all MIRO data are PDS 3) supposedly works, but requires IDL, which I don’t have (regular) access to.  The MIRO documentation states that NASAVIEW will also read MIRO datasets, but I didn’t test that.</a:t>
            </a:r>
          </a:p>
          <a:p>
            <a:pPr marL="347663" indent="0">
              <a:buNone/>
            </a:pPr>
            <a:endParaRPr lang="en-US" dirty="0"/>
          </a:p>
          <a:p>
            <a:pPr marL="347663" indent="0">
              <a:buNone/>
            </a:pPr>
            <a:r>
              <a:rPr lang="en-US" dirty="0"/>
              <a:t>Software is provided under /document/</a:t>
            </a:r>
            <a:r>
              <a:rPr lang="en-US" dirty="0" err="1"/>
              <a:t>miro_read_data.asc</a:t>
            </a:r>
            <a:r>
              <a:rPr lang="en-US" dirty="0"/>
              <a:t> (a python script for reading the data).  I have my own similar software, but this provided python script is a great starting point for somebody that doesn’t have their own software.  There are some issues – especially capitalization (the supplied datasets all have lowercase filenames, while the software assumes uppercase), but also input parameters (</a:t>
            </a:r>
            <a:r>
              <a:rPr lang="en-US" dirty="0" err="1"/>
              <a:t>optparse</a:t>
            </a:r>
            <a:r>
              <a:rPr lang="en-US" dirty="0"/>
              <a:t> should be replaced with </a:t>
            </a:r>
            <a:r>
              <a:rPr lang="en-US" dirty="0" err="1"/>
              <a:t>argparse</a:t>
            </a:r>
            <a:r>
              <a:rPr lang="en-US" dirty="0"/>
              <a:t>),  but this is a vast improvement over the FORTRAN program supplied previously, which only worked with early data.</a:t>
            </a:r>
          </a:p>
        </p:txBody>
      </p:sp>
    </p:spTree>
    <p:extLst>
      <p:ext uri="{BB962C8B-B14F-4D97-AF65-F5344CB8AC3E}">
        <p14:creationId xmlns:p14="http://schemas.microsoft.com/office/powerpoint/2010/main" val="89198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r>
              <a:rPr lang="en-US" dirty="0"/>
              <a:t>Rummage through the data</a:t>
            </a:r>
          </a:p>
          <a:p>
            <a:pPr marL="0" indent="0">
              <a:buNone/>
            </a:pPr>
            <a:endParaRPr lang="en-US" sz="1400" dirty="0"/>
          </a:p>
          <a:p>
            <a:pPr marL="347663" indent="0">
              <a:buNone/>
            </a:pPr>
            <a:r>
              <a:rPr lang="en-US" dirty="0"/>
              <a:t>I have my own software (python), made and modified for previous PDS reviews.  I used this software again for this review, though it needed some updating (yet again).</a:t>
            </a:r>
          </a:p>
          <a:p>
            <a:pPr marL="347663" indent="0">
              <a:buNone/>
            </a:pPr>
            <a:r>
              <a:rPr lang="en-US" dirty="0"/>
              <a:t>As noted above, I only checked some of the datasets, but for those datasets, I examined them pretty fully.</a:t>
            </a:r>
          </a:p>
          <a:p>
            <a:pPr marL="347663" indent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1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1380</Words>
  <Application>Microsoft Macintosh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Grande</vt:lpstr>
      <vt:lpstr>Mangal</vt:lpstr>
      <vt:lpstr>Office Theme</vt:lpstr>
      <vt:lpstr>Rosetta – Miro PDS/PSA Review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 – Example continuum</vt:lpstr>
      <vt:lpstr>MIRO – Example spectroscopy</vt:lpstr>
      <vt:lpstr>MIRO – Example spectroscopy</vt:lpstr>
      <vt:lpstr>MIRO</vt:lpstr>
      <vt:lpstr>MIRO - Summary</vt:lpstr>
    </vt:vector>
  </TitlesOfParts>
  <Company>NRAO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</dc:title>
  <dc:creator>Bryan Butler</dc:creator>
  <cp:lastModifiedBy>Bryan Butler</cp:lastModifiedBy>
  <cp:revision>69</cp:revision>
  <dcterms:created xsi:type="dcterms:W3CDTF">2012-04-03T14:31:09Z</dcterms:created>
  <dcterms:modified xsi:type="dcterms:W3CDTF">2018-07-09T18:49:54Z</dcterms:modified>
</cp:coreProperties>
</file>