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5687-AE4B-7E4E-BB97-D5C672759E2B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BC02-07FF-E04D-9445-73149EE61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MIRO PDS review</a:t>
            </a:r>
            <a:br>
              <a:rPr lang="en-US" dirty="0" smtClean="0"/>
            </a:br>
            <a:r>
              <a:rPr lang="en-US" sz="3200" dirty="0" smtClean="0"/>
              <a:t>July 2018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</a:t>
            </a:r>
            <a:r>
              <a:rPr lang="en-US" dirty="0" err="1" smtClean="0"/>
              <a:t>Cordiner</a:t>
            </a:r>
            <a:endParaRPr lang="en-US" dirty="0" smtClean="0"/>
          </a:p>
          <a:p>
            <a:r>
              <a:rPr lang="en-US" sz="2400" dirty="0" smtClean="0"/>
              <a:t>CUA / NASA GSFC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285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2-18O_mean_absorption_1412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69" y="295415"/>
            <a:ext cx="2824380" cy="2118285"/>
          </a:xfrm>
          <a:prstGeom prst="rect">
            <a:avLst/>
          </a:prstGeom>
        </p:spPr>
      </p:pic>
      <p:pic>
        <p:nvPicPr>
          <p:cNvPr id="6" name="Picture 5" descr="CH3OH_mean_absorption_1507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09" y="2413700"/>
            <a:ext cx="2824380" cy="2118285"/>
          </a:xfrm>
          <a:prstGeom prst="rect">
            <a:avLst/>
          </a:prstGeom>
        </p:spPr>
      </p:pic>
      <p:pic>
        <p:nvPicPr>
          <p:cNvPr id="7" name="Picture 6" descr="H2-18O_mean_absorption_1507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09" y="295415"/>
            <a:ext cx="2824380" cy="2118285"/>
          </a:xfrm>
          <a:prstGeom prst="rect">
            <a:avLst/>
          </a:prstGeom>
        </p:spPr>
      </p:pic>
      <p:pic>
        <p:nvPicPr>
          <p:cNvPr id="8" name="Picture 7" descr="CH3OH_mean_absorption_1412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69" y="2413700"/>
            <a:ext cx="2824380" cy="2118285"/>
          </a:xfrm>
          <a:prstGeom prst="rect">
            <a:avLst/>
          </a:prstGeom>
        </p:spPr>
      </p:pic>
      <p:pic>
        <p:nvPicPr>
          <p:cNvPr id="10" name="Picture 9" descr="NH3_mean_absorption_1412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69" y="4531985"/>
            <a:ext cx="2824380" cy="2118285"/>
          </a:xfrm>
          <a:prstGeom prst="rect">
            <a:avLst/>
          </a:prstGeom>
        </p:spPr>
      </p:pic>
      <p:pic>
        <p:nvPicPr>
          <p:cNvPr id="11" name="Picture 10" descr="NH3_mean_absorption_15072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09" y="4531985"/>
            <a:ext cx="2824380" cy="2118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2797" y="1128075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18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52797" y="3310390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11544" y="542219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048"/>
            <a:ext cx="8229600" cy="5099692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+   Documentation is complete, comprehensive and well written</a:t>
            </a:r>
          </a:p>
          <a:p>
            <a:pPr marL="457200" lvl="1" indent="0">
              <a:buNone/>
            </a:pPr>
            <a:r>
              <a:rPr lang="en-US" dirty="0" smtClean="0"/>
              <a:t>+   Data can be understood without external documentation</a:t>
            </a:r>
          </a:p>
          <a:p>
            <a:pPr marL="457200" lvl="1" indent="0">
              <a:buNone/>
            </a:pPr>
            <a:r>
              <a:rPr lang="en-US" dirty="0" smtClean="0"/>
              <a:t>+   Calibration process is explained in sufficient detail</a:t>
            </a:r>
          </a:p>
          <a:p>
            <a:pPr marL="457200" lvl="1" indent="0">
              <a:buNone/>
            </a:pPr>
            <a:r>
              <a:rPr lang="en-US" dirty="0" smtClean="0"/>
              <a:t>+   Data labeling is comprehensive</a:t>
            </a:r>
          </a:p>
          <a:p>
            <a:pPr marL="457200" lvl="1" indent="0">
              <a:buNone/>
            </a:pPr>
            <a:r>
              <a:rPr lang="en-US" dirty="0" smtClean="0"/>
              <a:t>+   Python routine is provided for data access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Documentation file names could be more descriptive</a:t>
            </a:r>
          </a:p>
          <a:p>
            <a:pPr lvl="1"/>
            <a:r>
              <a:rPr lang="en-US" dirty="0" smtClean="0"/>
              <a:t>Abbr. </a:t>
            </a:r>
            <a:r>
              <a:rPr lang="en-US" dirty="0"/>
              <a:t>“S/C” on p1 of “ro_mir_if_0001.</a:t>
            </a:r>
            <a:r>
              <a:rPr lang="en-US" dirty="0" smtClean="0"/>
              <a:t>pdf” not defined</a:t>
            </a:r>
          </a:p>
          <a:p>
            <a:pPr lvl="1"/>
            <a:r>
              <a:rPr lang="en-US" dirty="0" smtClean="0"/>
              <a:t>Label description typo </a:t>
            </a:r>
            <a:r>
              <a:rPr lang="en-US" dirty="0"/>
              <a:t>in geom_level_4_format.fmt: "Doppler shift </a:t>
            </a:r>
            <a:r>
              <a:rPr lang="en-US" dirty="0" smtClean="0"/>
              <a:t>velocities” </a:t>
            </a:r>
            <a:r>
              <a:rPr lang="en-US" dirty="0"/>
              <a:t>--&gt; "Doppler shifted"?</a:t>
            </a:r>
            <a:endParaRPr lang="en-US" dirty="0" smtClean="0"/>
          </a:p>
          <a:p>
            <a:pPr lvl="1"/>
            <a:r>
              <a:rPr lang="en-US" dirty="0" smtClean="0"/>
              <a:t>Meaning of data versions (ver-1.0, 2.0, 3.0) not described</a:t>
            </a:r>
          </a:p>
          <a:p>
            <a:pPr lvl="1"/>
            <a:r>
              <a:rPr lang="en-US" dirty="0" smtClean="0"/>
              <a:t>Each dataset could benefit from a description</a:t>
            </a:r>
            <a:r>
              <a:rPr lang="en-US" dirty="0"/>
              <a:t>/</a:t>
            </a:r>
            <a:r>
              <a:rPr lang="en-US" dirty="0" smtClean="0"/>
              <a:t>summary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What does it contain? Could be useful for someone not familiar with the CODMAC levels or mission phases (although these are detailed in ro_mir_if_0001.pdf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Rest frequencies of the individual spectral windows are not given (or not obvious to me). I believe these are required for a full analysis</a:t>
            </a:r>
          </a:p>
          <a:p>
            <a:pPr lvl="1"/>
            <a:r>
              <a:rPr lang="en-US" dirty="0" smtClean="0"/>
              <a:t>Python routine needs to give easier access to individual data columns (very tedious to separate spectral arrays from the binary stream)</a:t>
            </a:r>
          </a:p>
          <a:p>
            <a:pPr lvl="1"/>
            <a:r>
              <a:rPr lang="en-US" dirty="0" smtClean="0"/>
              <a:t>Python routine </a:t>
            </a:r>
            <a:r>
              <a:rPr lang="en-US" dirty="0" smtClean="0">
                <a:solidFill>
                  <a:srgbClr val="FFFF00"/>
                </a:solidFill>
              </a:rPr>
              <a:t>does not work </a:t>
            </a:r>
            <a:r>
              <a:rPr lang="en-US" dirty="0" smtClean="0"/>
              <a:t>on case-sensitive (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r>
              <a:rPr lang="en-US" dirty="0"/>
              <a:t>m</a:t>
            </a:r>
            <a:r>
              <a:rPr lang="en-US" dirty="0" smtClean="0"/>
              <a:t>ost) file systems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MIRO (Microwave Instrument for Rosetta Orbiter)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346"/>
            <a:ext cx="5308194" cy="435681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First microwave instrument sent to study a Solar System body</a:t>
            </a:r>
          </a:p>
          <a:p>
            <a:r>
              <a:rPr lang="en-US" dirty="0" smtClean="0"/>
              <a:t>Combined ultra high-resolution heterodyne spectrometer, and radiometer</a:t>
            </a:r>
          </a:p>
          <a:p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wavebands</a:t>
            </a:r>
            <a:r>
              <a:rPr lang="fi-FI" dirty="0" smtClean="0"/>
              <a:t>: 190 </a:t>
            </a:r>
            <a:r>
              <a:rPr lang="fi-FI" dirty="0" err="1"/>
              <a:t>GHz</a:t>
            </a:r>
            <a:r>
              <a:rPr lang="fi-FI" dirty="0"/>
              <a:t> (1.6 mm) and 562 </a:t>
            </a:r>
            <a:r>
              <a:rPr lang="fi-FI" dirty="0" err="1"/>
              <a:t>GHz</a:t>
            </a:r>
            <a:r>
              <a:rPr lang="fi-FI" dirty="0"/>
              <a:t> (0.5 mm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Single-pixel</a:t>
            </a:r>
            <a:r>
              <a:rPr lang="fi-FI" dirty="0" smtClean="0"/>
              <a:t> </a:t>
            </a:r>
            <a:r>
              <a:rPr lang="fi-FI" dirty="0" err="1" smtClean="0"/>
              <a:t>sub-mm</a:t>
            </a:r>
            <a:r>
              <a:rPr lang="fi-FI" dirty="0" smtClean="0"/>
              <a:t> </a:t>
            </a:r>
            <a:r>
              <a:rPr lang="fi-FI" dirty="0" err="1" smtClean="0"/>
              <a:t>receiver</a:t>
            </a:r>
            <a:r>
              <a:rPr lang="fi-FI" dirty="0" smtClean="0"/>
              <a:t> with </a:t>
            </a:r>
            <a:r>
              <a:rPr lang="fi-FI" dirty="0" err="1" smtClean="0"/>
              <a:t>beam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7.5’</a:t>
            </a:r>
          </a:p>
          <a:p>
            <a:r>
              <a:rPr lang="en-US" dirty="0" smtClean="0"/>
              <a:t>Sensitive to thermal emission as well as ground-state spectral lines from H</a:t>
            </a:r>
            <a:r>
              <a:rPr lang="en-US" baseline="-25000" dirty="0" smtClean="0"/>
              <a:t>2</a:t>
            </a:r>
            <a:r>
              <a:rPr lang="en-US" dirty="0" smtClean="0"/>
              <a:t>O and NH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Can detect CO and 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  <a:endParaRPr lang="en-US" dirty="0"/>
          </a:p>
        </p:txBody>
      </p:sp>
      <p:pic>
        <p:nvPicPr>
          <p:cNvPr id="6" name="Picture 5" descr="miro.gif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33082" b="32796"/>
          <a:stretch/>
        </p:blipFill>
        <p:spPr>
          <a:xfrm rot="5400000">
            <a:off x="4823521" y="2639750"/>
            <a:ext cx="5176343" cy="23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7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19" y="-188240"/>
            <a:ext cx="8229600" cy="1143000"/>
          </a:xfrm>
        </p:spPr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327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Simultaneous 1.6 mm and 0.5 mm continuum and spectroscopy of the region 556-580 GHz (divided into 8 spectral windows)</a:t>
            </a:r>
          </a:p>
          <a:p>
            <a:r>
              <a:rPr lang="en-US" sz="2400" dirty="0" smtClean="0"/>
              <a:t>Frequency-switched spectra with integration time 30 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98" y="2482068"/>
            <a:ext cx="6634685" cy="41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77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Average of 1000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spectra on UT2014-12-13 </a:t>
            </a:r>
            <a:endParaRPr lang="en-US" sz="3200" dirty="0"/>
          </a:p>
        </p:txBody>
      </p:sp>
      <p:pic>
        <p:nvPicPr>
          <p:cNvPr id="4" name="Picture 3" descr="H2O_mean_emission_141213_unfold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7" y="893934"/>
            <a:ext cx="7653074" cy="5709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7014" y="5271070"/>
            <a:ext cx="3064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Level 3 data product</a:t>
            </a:r>
          </a:p>
          <a:p>
            <a:r>
              <a:rPr lang="mr-IN" sz="1600" b="1" dirty="0" smtClean="0">
                <a:solidFill>
                  <a:srgbClr val="FF0000"/>
                </a:solidFill>
              </a:rPr>
              <a:t>ro-c-miro-3-esc1-67p-v3.0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3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47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Converting IF to Sky frequency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96" y="1070169"/>
            <a:ext cx="6020231" cy="53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5728"/>
            <a:ext cx="8229600" cy="1143000"/>
          </a:xfrm>
        </p:spPr>
        <p:txBody>
          <a:bodyPr/>
          <a:lstStyle/>
          <a:p>
            <a:r>
              <a:rPr lang="en-US" dirty="0" smtClean="0"/>
              <a:t>Level 4 ‘folded’ H</a:t>
            </a:r>
            <a:r>
              <a:rPr lang="en-US" baseline="-25000" dirty="0" smtClean="0"/>
              <a:t>2</a:t>
            </a:r>
            <a:r>
              <a:rPr lang="en-US" dirty="0" smtClean="0"/>
              <a:t>O spectrum</a:t>
            </a:r>
            <a:endParaRPr lang="en-US" dirty="0"/>
          </a:p>
        </p:txBody>
      </p:sp>
      <p:pic>
        <p:nvPicPr>
          <p:cNvPr id="4" name="Picture 3" descr="H2O_mean_emission_1412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17272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528" y="5480877"/>
            <a:ext cx="537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Tdv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~ 70 K km/s 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 N(H</a:t>
            </a:r>
            <a:r>
              <a:rPr lang="en-US" baseline="-25000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O) ~ 10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14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 cm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-2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Wingdings"/>
              </a:rPr>
              <a:t>(at 100 K)</a:t>
            </a:r>
            <a:endParaRPr lang="en-US" sz="14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09963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57" y="-239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Time series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pic>
        <p:nvPicPr>
          <p:cNvPr id="6" name="Picture 5" descr="H2O_spectra_a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7046" r="5571" b="5587"/>
          <a:stretch/>
        </p:blipFill>
        <p:spPr>
          <a:xfrm>
            <a:off x="1532341" y="690286"/>
            <a:ext cx="5908484" cy="59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5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399"/>
            <a:ext cx="8229600" cy="1143000"/>
          </a:xfrm>
        </p:spPr>
        <p:txBody>
          <a:bodyPr/>
          <a:lstStyle/>
          <a:p>
            <a:r>
              <a:rPr lang="en-US" dirty="0" smtClean="0"/>
              <a:t>MIRO spatial scans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43" y="1029601"/>
            <a:ext cx="6671485" cy="54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1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b="5217"/>
          <a:stretch/>
        </p:blipFill>
        <p:spPr>
          <a:xfrm>
            <a:off x="1932682" y="104635"/>
            <a:ext cx="4500387" cy="6662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9703" y="1016903"/>
            <a:ext cx="2448639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sequence of spectra over </a:t>
            </a:r>
            <a:r>
              <a:rPr lang="en-US" sz="1600" dirty="0" smtClean="0">
                <a:latin typeface="Arial Rounded MT Bold"/>
                <a:cs typeface="Arial Rounded MT Bold"/>
              </a:rPr>
              <a:t>~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r>
              <a:rPr lang="en-US" dirty="0" smtClean="0"/>
              <a:t>5 min period</a:t>
            </a:r>
          </a:p>
          <a:p>
            <a:endParaRPr lang="en-US" dirty="0"/>
          </a:p>
          <a:p>
            <a:r>
              <a:rPr lang="en-US" dirty="0" smtClean="0"/>
              <a:t>Angle between comet and </a:t>
            </a:r>
            <a:r>
              <a:rPr lang="en-US" dirty="0" err="1" smtClean="0"/>
              <a:t>boresight</a:t>
            </a:r>
            <a:r>
              <a:rPr lang="en-US" dirty="0" smtClean="0"/>
              <a:t> obtained from geometry file</a:t>
            </a:r>
          </a:p>
          <a:p>
            <a:endParaRPr lang="en-US" dirty="0" smtClean="0"/>
          </a:p>
          <a:p>
            <a:r>
              <a:rPr lang="en-US" dirty="0" smtClean="0"/>
              <a:t>Comet-MIRO distance = 19.2 km</a:t>
            </a:r>
          </a:p>
          <a:p>
            <a:r>
              <a:rPr lang="en-US" dirty="0" smtClean="0"/>
              <a:t>-&gt; r = 0.13 km cf. comet size of  </a:t>
            </a:r>
            <a:r>
              <a:rPr lang="en-US" sz="1600" dirty="0" smtClean="0">
                <a:latin typeface="Arial Rounded MT Bold"/>
                <a:cs typeface="Arial Rounded MT Bold"/>
              </a:rPr>
              <a:t>~ </a:t>
            </a:r>
            <a:r>
              <a:rPr lang="en-US" dirty="0" smtClean="0"/>
              <a:t>2 km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hape model (FOUND_INTERSECTION = 1) indicates we are still inside the geometrical limits of the comet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2541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71</TotalTime>
  <Words>451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MIRO PDS review July 2018</vt:lpstr>
      <vt:lpstr>MIRO (Microwave Instrument for Rosetta Orbiter)</vt:lpstr>
      <vt:lpstr>The Data</vt:lpstr>
      <vt:lpstr>Average of 1000 H2O spectra on UT2014-12-13 </vt:lpstr>
      <vt:lpstr>Converting IF to Sky frequency</vt:lpstr>
      <vt:lpstr>Level 4 ‘folded’ H2O spectrum</vt:lpstr>
      <vt:lpstr>Time series H2O</vt:lpstr>
      <vt:lpstr>MIRO spatial scans</vt:lpstr>
      <vt:lpstr>PowerPoint Presentation</vt:lpstr>
      <vt:lpstr>PowerPoint Presentation</vt:lpstr>
      <vt:lpstr>Review summary</vt:lpstr>
    </vt:vector>
  </TitlesOfParts>
  <Company>NASA 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 PDS review July 2018</dc:title>
  <dc:creator>Martin C</dc:creator>
  <cp:lastModifiedBy>Martin C</cp:lastModifiedBy>
  <cp:revision>7</cp:revision>
  <dcterms:created xsi:type="dcterms:W3CDTF">2018-07-08T20:35:33Z</dcterms:created>
  <dcterms:modified xsi:type="dcterms:W3CDTF">2018-07-08T21:47:16Z</dcterms:modified>
</cp:coreProperties>
</file>