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82" r:id="rId6"/>
    <p:sldId id="283" r:id="rId7"/>
    <p:sldId id="259" r:id="rId8"/>
    <p:sldId id="278" r:id="rId9"/>
    <p:sldId id="265" r:id="rId10"/>
    <p:sldId id="279" r:id="rId11"/>
    <p:sldId id="268" r:id="rId12"/>
    <p:sldId id="280" r:id="rId13"/>
    <p:sldId id="281" r:id="rId14"/>
    <p:sldId id="284" r:id="rId15"/>
    <p:sldId id="285"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22" d="100"/>
          <a:sy n="122" d="100"/>
        </p:scale>
        <p:origin x="69" y="3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7/6/2018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7/6/2018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7/6/2018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Rosetta Orbiter RPCICA  Archive Comments</a:t>
            </a:r>
            <a:br>
              <a:rPr lang="en-US" dirty="0" smtClean="0"/>
            </a:br>
            <a:r>
              <a:rPr lang="en-US" dirty="0"/>
              <a:t/>
            </a:r>
            <a:br>
              <a:rPr lang="en-US" dirty="0"/>
            </a:br>
            <a:r>
              <a:rPr lang="en-US" dirty="0"/>
              <a:t>ro-c-rpcica-2-ext3-raw-v1.0 (</a:t>
            </a:r>
            <a:r>
              <a:rPr lang="en-US" dirty="0" smtClean="0"/>
              <a:t>ROICA_1016)</a:t>
            </a:r>
            <a:r>
              <a:rPr lang="en-US" dirty="0"/>
              <a:t/>
            </a:r>
            <a:br>
              <a:rPr lang="en-US" dirty="0"/>
            </a:br>
            <a:r>
              <a:rPr lang="en-US" dirty="0" smtClean="0"/>
              <a:t>ro-c-rpcica-3-ext3-calib-v1.0 </a:t>
            </a:r>
            <a:r>
              <a:rPr lang="en-US" dirty="0"/>
              <a:t>(ROICA_2016)</a:t>
            </a:r>
            <a:br>
              <a:rPr lang="en-US" dirty="0"/>
            </a:br>
            <a:r>
              <a:rPr lang="en-US" dirty="0" smtClean="0"/>
              <a:t>ro-c-rpcica-4-ext1-corr-v1.0 </a:t>
            </a:r>
            <a:r>
              <a:rPr lang="en-US" dirty="0"/>
              <a:t>(</a:t>
            </a:r>
            <a:r>
              <a:rPr lang="en-US" dirty="0" smtClean="0"/>
              <a:t>ROICA_3014</a:t>
            </a:r>
            <a:r>
              <a:rPr lang="en-US" dirty="0"/>
              <a:t>)</a:t>
            </a:r>
            <a:br>
              <a:rPr lang="en-US" dirty="0"/>
            </a:br>
            <a:r>
              <a:rPr lang="en-US" dirty="0" smtClean="0"/>
              <a:t>ro-c-rpcica-4-ext1-phys_mass-v1.0 </a:t>
            </a:r>
            <a:r>
              <a:rPr lang="en-US" dirty="0"/>
              <a:t>(</a:t>
            </a:r>
            <a:r>
              <a:rPr lang="en-US" dirty="0" smtClean="0"/>
              <a:t>ROICA_3514)</a:t>
            </a:r>
            <a:br>
              <a:rPr lang="en-US" dirty="0" smtClean="0"/>
            </a:br>
            <a:r>
              <a:rPr lang="en-US" dirty="0" smtClean="0"/>
              <a:t>(updated volume reviewed)</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indxinfo.txt</a:t>
            </a:r>
          </a:p>
          <a:p>
            <a:pPr marL="457200" lvl="1" indent="0">
              <a:buClr>
                <a:srgbClr val="92D050"/>
              </a:buClr>
              <a:buNone/>
            </a:pPr>
            <a:r>
              <a:rPr lang="en-US" dirty="0" smtClean="0"/>
              <a:t>Does not mention checksum file or its usage, consider adding</a:t>
            </a:r>
          </a:p>
          <a:p>
            <a:pPr>
              <a:buClr>
                <a:srgbClr val="92D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92D050"/>
              </a:buClr>
              <a:buFont typeface="Wingdings" panose="05000000000000000000" pitchFamily="2" charset="2"/>
              <a:buChar char="ü"/>
            </a:pPr>
            <a:r>
              <a:rPr lang="en-US" dirty="0" err="1" smtClean="0"/>
              <a:t>browse_index.tab</a:t>
            </a:r>
            <a:r>
              <a:rPr lang="en-US" dirty="0" smtClean="0"/>
              <a:t> </a:t>
            </a:r>
            <a:r>
              <a:rPr lang="en-US" dirty="0"/>
              <a:t>(.</a:t>
            </a:r>
            <a:r>
              <a:rPr lang="en-US" dirty="0" err="1"/>
              <a:t>lbl</a:t>
            </a:r>
            <a:r>
              <a:rPr lang="en-US" dirty="0" smtClean="0"/>
              <a:t>) – raw data volume </a:t>
            </a:r>
            <a:r>
              <a:rPr lang="en-US" dirty="0" smtClean="0"/>
              <a:t>only, some line lengths longer than 80 char in the label.</a:t>
            </a:r>
            <a:endParaRPr lang="en-US" dirty="0" smtClean="0"/>
          </a:p>
          <a:p>
            <a:pPr>
              <a:buClr>
                <a:srgbClr val="92D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p>
          <a:p>
            <a:pPr marL="0" indent="0">
              <a:buClr>
                <a:srgbClr val="92D050"/>
              </a:buClr>
              <a:buNone/>
            </a:pPr>
            <a:endParaRPr lang="en-US" dirty="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9908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ro-c-rpcica-2-ext3-raw-v1.0</a:t>
            </a:r>
            <a:endParaRPr lang="en-US" dirty="0"/>
          </a:p>
        </p:txBody>
      </p:sp>
      <p:sp>
        <p:nvSpPr>
          <p:cNvPr id="3" name="Content Placeholder 2"/>
          <p:cNvSpPr>
            <a:spLocks noGrp="1"/>
          </p:cNvSpPr>
          <p:nvPr>
            <p:ph idx="1"/>
          </p:nvPr>
        </p:nvSpPr>
        <p:spPr>
          <a:xfrm>
            <a:off x="628650" y="728420"/>
            <a:ext cx="7886700" cy="5900980"/>
          </a:xfrm>
        </p:spPr>
        <p:txBody>
          <a:bodyPr>
            <a:normAutofit fontScale="92500" lnSpcReduction="20000"/>
          </a:bodyPr>
          <a:lstStyle/>
          <a:p>
            <a:r>
              <a:rPr lang="en-US" dirty="0" smtClean="0"/>
              <a:t>For each hour that contains data, there are 3 data files plus labels for each</a:t>
            </a:r>
          </a:p>
          <a:p>
            <a:pPr lvl="1"/>
            <a:r>
              <a:rPr lang="en-US" dirty="0"/>
              <a:t>Data </a:t>
            </a:r>
            <a:r>
              <a:rPr lang="en-US" dirty="0" smtClean="0"/>
              <a:t>- rpcica141130t00_000_96l2.tab (.</a:t>
            </a:r>
            <a:r>
              <a:rPr lang="en-US" dirty="0" err="1" smtClean="0"/>
              <a:t>lbl</a:t>
            </a:r>
            <a:r>
              <a:rPr lang="en-US" dirty="0" smtClean="0"/>
              <a:t>)       - </a:t>
            </a:r>
            <a:r>
              <a:rPr lang="en-US" dirty="0">
                <a:solidFill>
                  <a:srgbClr val="FF0000"/>
                </a:solidFill>
              </a:rPr>
              <a:t>~</a:t>
            </a:r>
            <a:r>
              <a:rPr lang="en-US" dirty="0" smtClean="0">
                <a:solidFill>
                  <a:srgbClr val="FF0000"/>
                </a:solidFill>
              </a:rPr>
              <a:t>150 MB each</a:t>
            </a:r>
          </a:p>
          <a:p>
            <a:pPr lvl="2"/>
            <a:r>
              <a:rPr lang="en-US" dirty="0" smtClean="0"/>
              <a:t>Values are likely to be correct, difficult to compare to browse plots provided</a:t>
            </a:r>
          </a:p>
          <a:p>
            <a:pPr lvl="2"/>
            <a:r>
              <a:rPr lang="en-US" dirty="0" smtClean="0"/>
              <a:t>8192 </a:t>
            </a:r>
            <a:r>
              <a:rPr lang="en-US" dirty="0"/>
              <a:t>records per </a:t>
            </a:r>
            <a:r>
              <a:rPr lang="en-US" dirty="0" smtClean="0"/>
              <a:t>sweep (16x16x32  azimuth x elevation x mass)</a:t>
            </a:r>
          </a:p>
          <a:p>
            <a:pPr marL="1371600" lvl="3" indent="0">
              <a:buNone/>
            </a:pPr>
            <a:r>
              <a:rPr lang="en-US" dirty="0" smtClean="0"/>
              <a:t>Data that were binned onboard the spacecraft have been “</a:t>
            </a:r>
            <a:r>
              <a:rPr lang="en-US" dirty="0" err="1" smtClean="0"/>
              <a:t>unbinned</a:t>
            </a:r>
            <a:r>
              <a:rPr lang="en-US" dirty="0" smtClean="0"/>
              <a:t>” by evenly distributing the counts over the valid bins in the range which produces fractional counts in some cases.  </a:t>
            </a:r>
            <a:endParaRPr lang="en-US" dirty="0"/>
          </a:p>
          <a:p>
            <a:pPr lvl="1"/>
            <a:r>
              <a:rPr lang="en-US" dirty="0" smtClean="0"/>
              <a:t>HSK </a:t>
            </a:r>
            <a:r>
              <a:rPr lang="en-US" dirty="0"/>
              <a:t>- </a:t>
            </a:r>
            <a:r>
              <a:rPr lang="en-US" dirty="0" smtClean="0"/>
              <a:t>rpcica141130t00_000_hk.tab (.</a:t>
            </a:r>
            <a:r>
              <a:rPr lang="en-US" dirty="0" err="1" smtClean="0"/>
              <a:t>lbl</a:t>
            </a:r>
            <a:r>
              <a:rPr lang="en-US" dirty="0" smtClean="0"/>
              <a:t>)</a:t>
            </a:r>
          </a:p>
          <a:p>
            <a:pPr lvl="1"/>
            <a:r>
              <a:rPr lang="en-US" dirty="0" err="1" smtClean="0"/>
              <a:t>Geom</a:t>
            </a:r>
            <a:r>
              <a:rPr lang="en-US" dirty="0"/>
              <a:t> - </a:t>
            </a:r>
            <a:r>
              <a:rPr lang="en-US" dirty="0" smtClean="0"/>
              <a:t>rpcica141130t00_000_geom.tab (.</a:t>
            </a:r>
            <a:r>
              <a:rPr lang="en-US" dirty="0" err="1" smtClean="0"/>
              <a:t>lbl</a:t>
            </a:r>
            <a:r>
              <a:rPr lang="en-US" dirty="0" smtClean="0"/>
              <a:t>)</a:t>
            </a:r>
          </a:p>
          <a:p>
            <a:pPr lvl="2"/>
            <a:r>
              <a:rPr lang="en-US" dirty="0" smtClean="0"/>
              <a:t>Spacecraft position, velocity, altitude, etc.</a:t>
            </a:r>
          </a:p>
          <a:p>
            <a:pPr marL="1371600" lvl="3" indent="0">
              <a:buNone/>
            </a:pPr>
            <a:r>
              <a:rPr lang="en-US" dirty="0" smtClean="0"/>
              <a:t>Labels have been updated to include list of SPICE kernels used as requested at the last review </a:t>
            </a:r>
            <a:r>
              <a:rPr lang="en-US" dirty="0"/>
              <a:t>(lien resolved</a:t>
            </a:r>
            <a:r>
              <a:rPr lang="en-US" dirty="0" smtClean="0"/>
              <a:t>). The number of significant digits has also been reduced to a sensible number that more realistically describes the accuracy of the measurements </a:t>
            </a:r>
            <a:r>
              <a:rPr lang="en-US" dirty="0"/>
              <a:t>(lien </a:t>
            </a:r>
            <a:r>
              <a:rPr lang="en-US" dirty="0" smtClean="0"/>
              <a:t>resolved).</a:t>
            </a:r>
            <a:endParaRPr lang="en-US" dirty="0" smtClean="0">
              <a:solidFill>
                <a:srgbClr val="FF0000"/>
              </a:solidFill>
            </a:endParaRPr>
          </a:p>
          <a:p>
            <a:r>
              <a:rPr lang="en-US" dirty="0" smtClean="0"/>
              <a:t>All files are simple ASCII tables</a:t>
            </a:r>
          </a:p>
          <a:p>
            <a:pPr lvl="1"/>
            <a:r>
              <a:rPr lang="en-US" dirty="0" smtClean="0"/>
              <a:t>Nearly every record contains value of  00000 for the counts in all 96 channels. Text was added to the documentation to describe the reason for this (lien resolved)</a:t>
            </a:r>
          </a:p>
          <a:p>
            <a:r>
              <a:rPr lang="en-US" dirty="0" smtClean="0"/>
              <a:t>Data are difficult to work with because of their size in this format but no </a:t>
            </a:r>
            <a:r>
              <a:rPr lang="en-US" dirty="0"/>
              <a:t>changes</a:t>
            </a:r>
            <a:r>
              <a:rPr lang="en-US" dirty="0" smtClean="0"/>
              <a:t> are proposed at this time</a:t>
            </a:r>
          </a:p>
          <a:p>
            <a:r>
              <a:rPr lang="en-US" dirty="0" smtClean="0"/>
              <a:t>Browse plots suggest that there should be more non-zero values in some data files than I find when scanning those files</a:t>
            </a:r>
            <a:endParaRPr lang="en-US" dirty="0"/>
          </a:p>
        </p:txBody>
      </p:sp>
    </p:spTree>
    <p:extLst>
      <p:ext uri="{BB962C8B-B14F-4D97-AF65-F5344CB8AC3E}">
        <p14:creationId xmlns:p14="http://schemas.microsoft.com/office/powerpoint/2010/main" val="162825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 ro-c-rpcica-2-ext3-raw-v1.0</a:t>
            </a:r>
            <a:endParaRPr lang="en-US" dirty="0"/>
          </a:p>
        </p:txBody>
      </p:sp>
      <p:sp>
        <p:nvSpPr>
          <p:cNvPr id="3" name="Content Placeholder 2"/>
          <p:cNvSpPr>
            <a:spLocks noGrp="1"/>
          </p:cNvSpPr>
          <p:nvPr>
            <p:ph idx="1"/>
          </p:nvPr>
        </p:nvSpPr>
        <p:spPr>
          <a:xfrm>
            <a:off x="628650" y="728421"/>
            <a:ext cx="7886700" cy="2182510"/>
          </a:xfrm>
        </p:spPr>
        <p:txBody>
          <a:bodyPr/>
          <a:lstStyle/>
          <a:p>
            <a:r>
              <a:rPr lang="en-US" dirty="0" smtClean="0"/>
              <a:t>Browinfo.txt – present,  somewhat improved since last review.</a:t>
            </a:r>
          </a:p>
          <a:p>
            <a:r>
              <a:rPr lang="en-US" dirty="0" smtClean="0"/>
              <a:t>Plots include full day and each hour of the day that contain data</a:t>
            </a:r>
          </a:p>
          <a:p>
            <a:pPr marL="457200" lvl="1" indent="0">
              <a:buNone/>
            </a:pPr>
            <a:r>
              <a:rPr lang="en-US" dirty="0" smtClean="0"/>
              <a:t>Plots show the raw counts at each of the 96 energy steps vs time, summed over the various elevation and azimuth angles, and separated by masses. </a:t>
            </a:r>
          </a:p>
          <a:p>
            <a:endParaRPr lang="en-US" dirty="0" smtClean="0"/>
          </a:p>
          <a:p>
            <a:endParaRPr lang="en-US" dirty="0"/>
          </a:p>
        </p:txBody>
      </p:sp>
      <p:sp>
        <p:nvSpPr>
          <p:cNvPr id="6" name="TextBox 5"/>
          <p:cNvSpPr txBox="1"/>
          <p:nvPr/>
        </p:nvSpPr>
        <p:spPr>
          <a:xfrm>
            <a:off x="1703156" y="6449660"/>
            <a:ext cx="903324" cy="369332"/>
          </a:xfrm>
          <a:prstGeom prst="rect">
            <a:avLst/>
          </a:prstGeom>
          <a:noFill/>
        </p:spPr>
        <p:txBody>
          <a:bodyPr wrap="none" rtlCol="0">
            <a:spAutoFit/>
          </a:bodyPr>
          <a:lstStyle/>
          <a:p>
            <a:r>
              <a:rPr lang="en-US" dirty="0" smtClean="0"/>
              <a:t>Full day</a:t>
            </a:r>
            <a:endParaRPr lang="en-US" dirty="0"/>
          </a:p>
        </p:txBody>
      </p:sp>
      <p:sp>
        <p:nvSpPr>
          <p:cNvPr id="7" name="TextBox 6"/>
          <p:cNvSpPr txBox="1"/>
          <p:nvPr/>
        </p:nvSpPr>
        <p:spPr>
          <a:xfrm>
            <a:off x="6434536" y="6449660"/>
            <a:ext cx="1116011" cy="369332"/>
          </a:xfrm>
          <a:prstGeom prst="rect">
            <a:avLst/>
          </a:prstGeom>
          <a:noFill/>
        </p:spPr>
        <p:txBody>
          <a:bodyPr wrap="none" rtlCol="0">
            <a:spAutoFit/>
          </a:bodyPr>
          <a:lstStyle/>
          <a:p>
            <a:r>
              <a:rPr lang="en-US" dirty="0" smtClean="0"/>
              <a:t>Hour 3 - 4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99" y="3078660"/>
            <a:ext cx="4572000" cy="3429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8715" y="3078660"/>
            <a:ext cx="4572000" cy="3429000"/>
          </a:xfrm>
          <a:prstGeom prst="rect">
            <a:avLst/>
          </a:prstGeom>
        </p:spPr>
      </p:pic>
    </p:spTree>
    <p:extLst>
      <p:ext uri="{BB962C8B-B14F-4D97-AF65-F5344CB8AC3E}">
        <p14:creationId xmlns:p14="http://schemas.microsoft.com/office/powerpoint/2010/main" val="110729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ro-c-rpcica-3-ext3-calib-v1.0</a:t>
            </a:r>
            <a:endParaRPr lang="en-US" dirty="0"/>
          </a:p>
        </p:txBody>
      </p:sp>
      <p:sp>
        <p:nvSpPr>
          <p:cNvPr id="3" name="Content Placeholder 2"/>
          <p:cNvSpPr>
            <a:spLocks noGrp="1"/>
          </p:cNvSpPr>
          <p:nvPr>
            <p:ph idx="1"/>
          </p:nvPr>
        </p:nvSpPr>
        <p:spPr/>
        <p:txBody>
          <a:bodyPr>
            <a:normAutofit lnSpcReduction="10000"/>
          </a:bodyPr>
          <a:lstStyle/>
          <a:p>
            <a:r>
              <a:rPr lang="en-US" dirty="0" smtClean="0"/>
              <a:t>For each hour that contains data, there is a data file and label</a:t>
            </a:r>
          </a:p>
          <a:p>
            <a:pPr lvl="1"/>
            <a:r>
              <a:rPr lang="en-US" dirty="0"/>
              <a:t>Data - rpcica141128t05_000_96l3.tab </a:t>
            </a:r>
            <a:r>
              <a:rPr lang="en-US" dirty="0" smtClean="0"/>
              <a:t>(.</a:t>
            </a:r>
            <a:r>
              <a:rPr lang="en-US" dirty="0" err="1" smtClean="0"/>
              <a:t>lbl</a:t>
            </a:r>
            <a:r>
              <a:rPr lang="en-US" dirty="0" smtClean="0"/>
              <a:t>)       - </a:t>
            </a:r>
            <a:r>
              <a:rPr lang="en-US" dirty="0" smtClean="0">
                <a:solidFill>
                  <a:srgbClr val="FF0000"/>
                </a:solidFill>
              </a:rPr>
              <a:t>~150 MB each</a:t>
            </a:r>
          </a:p>
          <a:p>
            <a:pPr lvl="2"/>
            <a:r>
              <a:rPr lang="en-US" dirty="0" smtClean="0"/>
              <a:t>8192 records per sweep    16x16x32 (azimuth x elevation x mass)</a:t>
            </a:r>
          </a:p>
          <a:p>
            <a:pPr marL="1371600" lvl="3" indent="0">
              <a:buNone/>
            </a:pPr>
            <a:r>
              <a:rPr lang="en-US" dirty="0" smtClean="0"/>
              <a:t>Onboard binning reversed by distributing the data over the valid onboard bins.</a:t>
            </a:r>
          </a:p>
          <a:p>
            <a:pPr lvl="2"/>
            <a:r>
              <a:rPr lang="en-US" dirty="0" smtClean="0"/>
              <a:t>Values are likely to be correct, difficult to compare to raw data for same time period</a:t>
            </a:r>
          </a:p>
          <a:p>
            <a:pPr lvl="2"/>
            <a:r>
              <a:rPr lang="en-US" dirty="0" smtClean="0"/>
              <a:t>Browse plots would be nice </a:t>
            </a:r>
          </a:p>
          <a:p>
            <a:pPr lvl="1"/>
            <a:r>
              <a:rPr lang="en-US" dirty="0" smtClean="0"/>
              <a:t>All files are simple ASCII </a:t>
            </a:r>
            <a:r>
              <a:rPr lang="en-US" dirty="0" smtClean="0"/>
              <a:t>tables</a:t>
            </a:r>
          </a:p>
          <a:p>
            <a:pPr lvl="1"/>
            <a:r>
              <a:rPr lang="en-US" dirty="0" smtClean="0"/>
              <a:t>Nearly </a:t>
            </a:r>
            <a:r>
              <a:rPr lang="en-US" dirty="0" smtClean="0"/>
              <a:t>every record contains value of  0.000E+00 for the counts in all 96 channels. This has now been explained in the documentation  (lien resolved</a:t>
            </a:r>
            <a:r>
              <a:rPr lang="en-US" dirty="0" smtClean="0"/>
              <a:t>).</a:t>
            </a:r>
          </a:p>
          <a:p>
            <a:pPr lvl="1"/>
            <a:r>
              <a:rPr lang="en-US" dirty="0"/>
              <a:t>Broken pointers in labels: pointer to document/ica_eaicd.pdf  document/and rather than to document/</a:t>
            </a:r>
            <a:r>
              <a:rPr lang="en-US" dirty="0" err="1"/>
              <a:t>ica_eaicd</a:t>
            </a:r>
            <a:r>
              <a:rPr lang="en-US" dirty="0"/>
              <a:t>/ica_eaicd.pdf. Also contain pointers to RPC_USER_GUIDE.PDF that is not on this </a:t>
            </a:r>
            <a:r>
              <a:rPr lang="en-US" dirty="0" smtClean="0"/>
              <a:t>volume</a:t>
            </a:r>
            <a:endParaRPr lang="en-US" dirty="0" smtClean="0"/>
          </a:p>
          <a:p>
            <a:r>
              <a:rPr lang="en-US" dirty="0" smtClean="0"/>
              <a:t>Data are difficult to work with because of their size in this format but no changes are proposed at this time</a:t>
            </a:r>
          </a:p>
          <a:p>
            <a:pPr marL="0" indent="0">
              <a:buNone/>
            </a:pPr>
            <a:endParaRPr lang="en-US" dirty="0" smtClean="0"/>
          </a:p>
          <a:p>
            <a:endParaRPr lang="en-US" dirty="0"/>
          </a:p>
        </p:txBody>
      </p:sp>
    </p:spTree>
    <p:extLst>
      <p:ext uri="{BB962C8B-B14F-4D97-AF65-F5344CB8AC3E}">
        <p14:creationId xmlns:p14="http://schemas.microsoft.com/office/powerpoint/2010/main" val="3031857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ro-c-rpcica-4-ext1-corr-v1.0</a:t>
            </a:r>
            <a:endParaRPr lang="en-US" dirty="0"/>
          </a:p>
        </p:txBody>
      </p:sp>
      <p:sp>
        <p:nvSpPr>
          <p:cNvPr id="3" name="Content Placeholder 2"/>
          <p:cNvSpPr>
            <a:spLocks noGrp="1"/>
          </p:cNvSpPr>
          <p:nvPr>
            <p:ph idx="1"/>
          </p:nvPr>
        </p:nvSpPr>
        <p:spPr/>
        <p:txBody>
          <a:bodyPr>
            <a:normAutofit lnSpcReduction="10000"/>
          </a:bodyPr>
          <a:lstStyle/>
          <a:p>
            <a:r>
              <a:rPr lang="en-US" dirty="0" smtClean="0"/>
              <a:t>For each hour that contains data, there are data and “zero level” files and their labels.</a:t>
            </a:r>
          </a:p>
          <a:p>
            <a:pPr lvl="1"/>
            <a:r>
              <a:rPr lang="en-US" dirty="0"/>
              <a:t>Data - rpcica160227t08_000_l4_corr.tab </a:t>
            </a:r>
            <a:r>
              <a:rPr lang="en-US" dirty="0" smtClean="0"/>
              <a:t>(.</a:t>
            </a:r>
            <a:r>
              <a:rPr lang="en-US" dirty="0" err="1" smtClean="0"/>
              <a:t>lbl</a:t>
            </a:r>
            <a:r>
              <a:rPr lang="en-US" dirty="0" smtClean="0"/>
              <a:t>)       </a:t>
            </a:r>
            <a:r>
              <a:rPr lang="en-US" dirty="0" smtClean="0">
                <a:solidFill>
                  <a:srgbClr val="FF0000"/>
                </a:solidFill>
              </a:rPr>
              <a:t>~165 MB </a:t>
            </a:r>
            <a:r>
              <a:rPr lang="en-US" dirty="0">
                <a:solidFill>
                  <a:srgbClr val="FF0000"/>
                </a:solidFill>
              </a:rPr>
              <a:t>each</a:t>
            </a:r>
            <a:br>
              <a:rPr lang="en-US" dirty="0">
                <a:solidFill>
                  <a:srgbClr val="FF0000"/>
                </a:solidFill>
              </a:rPr>
            </a:br>
            <a:r>
              <a:rPr lang="en-US" dirty="0"/>
              <a:t>         </a:t>
            </a:r>
            <a:r>
              <a:rPr lang="en-US" dirty="0" smtClean="0"/>
              <a:t>- rpcica160227t08_000_l4_zero.tab (.</a:t>
            </a:r>
            <a:r>
              <a:rPr lang="en-US" dirty="0" err="1" smtClean="0"/>
              <a:t>lbl</a:t>
            </a:r>
            <a:r>
              <a:rPr lang="en-US" dirty="0" smtClean="0"/>
              <a:t>)</a:t>
            </a:r>
            <a:r>
              <a:rPr lang="en-US" dirty="0"/>
              <a:t> </a:t>
            </a:r>
            <a:r>
              <a:rPr lang="en-US" dirty="0" smtClean="0"/>
              <a:t>      </a:t>
            </a:r>
            <a:r>
              <a:rPr lang="en-US" dirty="0" smtClean="0">
                <a:solidFill>
                  <a:srgbClr val="FF0000"/>
                </a:solidFill>
              </a:rPr>
              <a:t>~160 </a:t>
            </a:r>
            <a:r>
              <a:rPr lang="en-US" dirty="0">
                <a:solidFill>
                  <a:srgbClr val="FF0000"/>
                </a:solidFill>
              </a:rPr>
              <a:t>MB each</a:t>
            </a:r>
            <a:endParaRPr lang="en-US" dirty="0" smtClean="0"/>
          </a:p>
          <a:p>
            <a:pPr lvl="2"/>
            <a:r>
              <a:rPr lang="en-US" dirty="0" smtClean="0"/>
              <a:t>8192 records per sweep    16x16x32 (azimuth x elevation x mass)</a:t>
            </a:r>
          </a:p>
          <a:p>
            <a:pPr marL="1371600" lvl="3" indent="0">
              <a:buNone/>
            </a:pPr>
            <a:r>
              <a:rPr lang="en-US" dirty="0" smtClean="0"/>
              <a:t>Onboard binning reversed by distributing the data over the valid onboard bins</a:t>
            </a:r>
            <a:r>
              <a:rPr lang="en-US" b="1" dirty="0" smtClean="0"/>
              <a:t>.</a:t>
            </a:r>
          </a:p>
          <a:p>
            <a:pPr marL="1371600" lvl="3" indent="0">
              <a:buNone/>
            </a:pPr>
            <a:r>
              <a:rPr lang="en-US" dirty="0" smtClean="0"/>
              <a:t>Zero levels have been subtracted from the data files. In some cases, this results in negative flux values. This is explained in the documentation, as well as the reasoning for not setting negative values to zero.</a:t>
            </a:r>
          </a:p>
          <a:p>
            <a:pPr lvl="2"/>
            <a:r>
              <a:rPr lang="en-US" dirty="0" smtClean="0"/>
              <a:t>Values are likely to be correct, difficult to compare to raw data for same time period</a:t>
            </a:r>
          </a:p>
          <a:p>
            <a:pPr lvl="2"/>
            <a:r>
              <a:rPr lang="en-US" dirty="0" smtClean="0"/>
              <a:t>Browse plots would be nice </a:t>
            </a:r>
          </a:p>
          <a:p>
            <a:pPr lvl="1"/>
            <a:r>
              <a:rPr lang="en-US" dirty="0" smtClean="0"/>
              <a:t>All files are simple ASCII tables</a:t>
            </a:r>
          </a:p>
          <a:p>
            <a:pPr lvl="1"/>
            <a:r>
              <a:rPr lang="en-US" dirty="0" smtClean="0"/>
              <a:t>Nearly every record contains value of  0.000E+00 for the counts in all 96 channels. This has now been explained in the documentation  (lien resolved).</a:t>
            </a:r>
          </a:p>
          <a:p>
            <a:r>
              <a:rPr lang="en-US" dirty="0" smtClean="0"/>
              <a:t>Data are difficult to work with because of their size in this format but no changes are proposed at this time.</a:t>
            </a:r>
          </a:p>
        </p:txBody>
      </p:sp>
    </p:spTree>
    <p:extLst>
      <p:ext uri="{BB962C8B-B14F-4D97-AF65-F5344CB8AC3E}">
        <p14:creationId xmlns:p14="http://schemas.microsoft.com/office/powerpoint/2010/main" val="2181322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ro-c-rpcica-4-ext1-phys_mass-v1.0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each hour that contains data, there are 3 data files and their labels. Data are separated by mass into Hydrogen, Helium, and “Heavies”.</a:t>
            </a:r>
          </a:p>
          <a:p>
            <a:pPr lvl="1"/>
            <a:r>
              <a:rPr lang="en-US" dirty="0"/>
              <a:t>Data - RPCICA160115T00_000_L4_H.TAB</a:t>
            </a:r>
            <a:r>
              <a:rPr lang="en-US" dirty="0" smtClean="0"/>
              <a:t> (.LBL)            </a:t>
            </a:r>
            <a:r>
              <a:rPr lang="en-US" dirty="0" smtClean="0">
                <a:solidFill>
                  <a:srgbClr val="FF0000"/>
                </a:solidFill>
              </a:rPr>
              <a:t>~5 MB </a:t>
            </a:r>
            <a:r>
              <a:rPr lang="en-US" dirty="0">
                <a:solidFill>
                  <a:srgbClr val="FF0000"/>
                </a:solidFill>
              </a:rPr>
              <a:t>each</a:t>
            </a:r>
            <a:br>
              <a:rPr lang="en-US" dirty="0">
                <a:solidFill>
                  <a:srgbClr val="FF0000"/>
                </a:solidFill>
              </a:rPr>
            </a:br>
            <a:r>
              <a:rPr lang="en-US" dirty="0"/>
              <a:t>         </a:t>
            </a:r>
            <a:r>
              <a:rPr lang="en-US" dirty="0" smtClean="0"/>
              <a:t> </a:t>
            </a:r>
            <a:r>
              <a:rPr lang="en-US" dirty="0"/>
              <a:t>- RPCICA160115T00_000_L4_HE2.TAB </a:t>
            </a:r>
            <a:r>
              <a:rPr lang="en-US" dirty="0" smtClean="0"/>
              <a:t>(.LBL)       </a:t>
            </a:r>
            <a:r>
              <a:rPr lang="en-US" dirty="0" smtClean="0">
                <a:solidFill>
                  <a:srgbClr val="FF0000"/>
                </a:solidFill>
              </a:rPr>
              <a:t>~5 MB each</a:t>
            </a:r>
            <a:br>
              <a:rPr lang="en-US" dirty="0" smtClean="0">
                <a:solidFill>
                  <a:srgbClr val="FF0000"/>
                </a:solidFill>
              </a:rPr>
            </a:br>
            <a:r>
              <a:rPr lang="en-US" dirty="0">
                <a:solidFill>
                  <a:srgbClr val="FF0000"/>
                </a:solidFill>
              </a:rPr>
              <a:t>	      </a:t>
            </a:r>
            <a:r>
              <a:rPr lang="en-US" dirty="0"/>
              <a:t>- </a:t>
            </a:r>
            <a:r>
              <a:rPr lang="en-US" dirty="0" smtClean="0"/>
              <a:t>RPCICA160115T00_000_L4_HVY.TAB (.LBL)</a:t>
            </a:r>
            <a:r>
              <a:rPr lang="en-US" dirty="0">
                <a:solidFill>
                  <a:srgbClr val="FF0000"/>
                </a:solidFill>
              </a:rPr>
              <a:t> </a:t>
            </a:r>
            <a:r>
              <a:rPr lang="en-US" dirty="0" smtClean="0">
                <a:solidFill>
                  <a:srgbClr val="FF0000"/>
                </a:solidFill>
              </a:rPr>
              <a:t>      ~</a:t>
            </a:r>
            <a:r>
              <a:rPr lang="en-US" dirty="0">
                <a:solidFill>
                  <a:srgbClr val="FF0000"/>
                </a:solidFill>
              </a:rPr>
              <a:t>5 MB </a:t>
            </a:r>
            <a:r>
              <a:rPr lang="en-US" dirty="0" smtClean="0">
                <a:solidFill>
                  <a:srgbClr val="FF0000"/>
                </a:solidFill>
              </a:rPr>
              <a:t>each</a:t>
            </a:r>
            <a:endParaRPr lang="en-US" dirty="0" smtClean="0"/>
          </a:p>
          <a:p>
            <a:pPr lvl="2"/>
            <a:r>
              <a:rPr lang="en-US" dirty="0" smtClean="0"/>
              <a:t>512 records per sweep    16x16 (azimuth x elevation)</a:t>
            </a:r>
          </a:p>
          <a:p>
            <a:pPr marL="1371600" lvl="3" indent="0">
              <a:buNone/>
            </a:pPr>
            <a:r>
              <a:rPr lang="en-US" dirty="0" smtClean="0"/>
              <a:t>Onboard binning reversed by distributing the data over the valid onboard bins</a:t>
            </a:r>
            <a:r>
              <a:rPr lang="en-US" b="1" dirty="0" smtClean="0"/>
              <a:t>.</a:t>
            </a:r>
          </a:p>
          <a:p>
            <a:pPr marL="1371600" lvl="3" indent="0">
              <a:buNone/>
            </a:pPr>
            <a:r>
              <a:rPr lang="en-US" dirty="0" smtClean="0"/>
              <a:t>Noise is suppressed by setting any channel with fewer than 2 counts to zero. </a:t>
            </a:r>
          </a:p>
          <a:p>
            <a:pPr marL="1371600" lvl="3" indent="0">
              <a:buNone/>
            </a:pPr>
            <a:r>
              <a:rPr lang="en-US" dirty="0" smtClean="0"/>
              <a:t>Values are likely to be correct, difficult to compare to raw data for same time period</a:t>
            </a:r>
          </a:p>
          <a:p>
            <a:pPr lvl="2"/>
            <a:r>
              <a:rPr lang="en-US" dirty="0" smtClean="0"/>
              <a:t>Browse plots would be </a:t>
            </a:r>
            <a:r>
              <a:rPr lang="en-US" dirty="0" smtClean="0"/>
              <a:t>nice</a:t>
            </a:r>
          </a:p>
          <a:p>
            <a:pPr lvl="2"/>
            <a:r>
              <a:rPr lang="en-US" dirty="0"/>
              <a:t>Broken </a:t>
            </a:r>
            <a:r>
              <a:rPr lang="en-US" dirty="0" smtClean="0"/>
              <a:t>pointers </a:t>
            </a:r>
            <a:r>
              <a:rPr lang="en-US" dirty="0"/>
              <a:t>in labels: pointer to document/ica_eaicd.pdf  </a:t>
            </a:r>
            <a:r>
              <a:rPr lang="en-US" dirty="0" smtClean="0"/>
              <a:t>document/and rather </a:t>
            </a:r>
            <a:r>
              <a:rPr lang="en-US" dirty="0"/>
              <a:t>than to </a:t>
            </a:r>
            <a:r>
              <a:rPr lang="en-US" dirty="0" smtClean="0"/>
              <a:t>document/</a:t>
            </a:r>
            <a:r>
              <a:rPr lang="en-US" dirty="0" err="1" smtClean="0"/>
              <a:t>ica_eaicd</a:t>
            </a:r>
            <a:r>
              <a:rPr lang="en-US" dirty="0" smtClean="0"/>
              <a:t>/ica_eaicd.pdf. Also </a:t>
            </a:r>
            <a:r>
              <a:rPr lang="en-US" dirty="0"/>
              <a:t>contain pointers to </a:t>
            </a:r>
            <a:r>
              <a:rPr lang="en-US" dirty="0" smtClean="0"/>
              <a:t>RPC_USER_GUIDE.PDF that is not on </a:t>
            </a:r>
            <a:r>
              <a:rPr lang="en-US" smtClean="0"/>
              <a:t>this volume</a:t>
            </a:r>
            <a:r>
              <a:rPr lang="en-US" dirty="0" smtClean="0"/>
              <a:t>.</a:t>
            </a:r>
            <a:endParaRPr lang="en-US" dirty="0" smtClean="0"/>
          </a:p>
          <a:p>
            <a:r>
              <a:rPr lang="en-US" dirty="0" smtClean="0"/>
              <a:t>All files are simple ASCII tables</a:t>
            </a:r>
          </a:p>
          <a:p>
            <a:pPr lvl="1"/>
            <a:r>
              <a:rPr lang="en-US" dirty="0" smtClean="0"/>
              <a:t>Nearly every record contains value of  0.000E+00 for the counts in all 96 channels. This has now been explained in the documentation  (lien resolved).</a:t>
            </a:r>
          </a:p>
          <a:p>
            <a:r>
              <a:rPr lang="en-US" dirty="0" smtClean="0"/>
              <a:t>Data are difficult to work with because of their size in this format but no changes are proposed at this time.</a:t>
            </a:r>
          </a:p>
        </p:txBody>
      </p:sp>
    </p:spTree>
    <p:extLst>
      <p:ext uri="{BB962C8B-B14F-4D97-AF65-F5344CB8AC3E}">
        <p14:creationId xmlns:p14="http://schemas.microsoft.com/office/powerpoint/2010/main" val="2490279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28650" y="728420"/>
            <a:ext cx="7886700" cy="6129580"/>
          </a:xfrm>
        </p:spPr>
        <p:txBody>
          <a:bodyPr>
            <a:normAutofit fontScale="55000" lnSpcReduction="20000"/>
          </a:bodyPr>
          <a:lstStyle/>
          <a:p>
            <a:r>
              <a:rPr lang="en-US" sz="2900" dirty="0" smtClean="0"/>
              <a:t>The data contain a very large number of zeros with only a few non-zero, non-flag values. This is inconsistent with my expectations given the richness of some of the browse plots.</a:t>
            </a:r>
          </a:p>
          <a:p>
            <a:r>
              <a:rPr lang="en-US" sz="2900" dirty="0" smtClean="0"/>
              <a:t>RIDs:</a:t>
            </a:r>
          </a:p>
          <a:p>
            <a:pPr marL="914400" lvl="1" indent="-457200">
              <a:buFont typeface="+mj-lt"/>
              <a:buAutoNum type="arabicPeriod"/>
            </a:pPr>
            <a:r>
              <a:rPr lang="en-US" sz="2900" dirty="0" smtClean="0"/>
              <a:t>Make sure that all volumes have the most recent version of the various catalog files.</a:t>
            </a:r>
          </a:p>
          <a:p>
            <a:pPr marL="914400" lvl="1" indent="-457200">
              <a:buFont typeface="+mj-lt"/>
              <a:buAutoNum type="arabicPeriod"/>
            </a:pPr>
            <a:r>
              <a:rPr lang="en-US" sz="2900" dirty="0" smtClean="0"/>
              <a:t>The dataset.cat for ro-c-rpcica-2-ext3-raw-v1.0 describes </a:t>
            </a:r>
            <a:r>
              <a:rPr lang="en-US" sz="2900" dirty="0"/>
              <a:t>the changes from version 1 to version 2 but the DSID and DSNAME retain the v1.0. This should probably be changed</a:t>
            </a:r>
            <a:r>
              <a:rPr lang="en-US" sz="2900" dirty="0" smtClean="0"/>
              <a:t>. </a:t>
            </a:r>
          </a:p>
          <a:p>
            <a:pPr marL="914400" lvl="1" indent="-457200">
              <a:buFont typeface="+mj-lt"/>
              <a:buAutoNum type="arabicPeriod"/>
            </a:pPr>
            <a:r>
              <a:rPr lang="en-US" sz="2900" dirty="0" smtClean="0"/>
              <a:t>The text in the dataset.cat for ro-c-rpcica-4-ext1-corr-v1.0 contains descriptions (TERSE</a:t>
            </a:r>
            <a:r>
              <a:rPr lang="en-US" sz="2900" dirty="0"/>
              <a:t>, ABSTRACT, DESC) are all identical to those in the “-3-XXX-calib” files. The text should be modified enough to understand why these are -4- files (corrected and calibrated</a:t>
            </a:r>
            <a:r>
              <a:rPr lang="en-US" sz="2900" dirty="0" smtClean="0"/>
              <a:t>).</a:t>
            </a:r>
          </a:p>
          <a:p>
            <a:pPr marL="914400" lvl="1" indent="-457200">
              <a:buFont typeface="+mj-lt"/>
              <a:buAutoNum type="arabicPeriod"/>
            </a:pPr>
            <a:r>
              <a:rPr lang="en-US" sz="2900" dirty="0" smtClean="0"/>
              <a:t>The dataset.cat for ro-c-rpcica-4-ext1-phys_mass-v1.0 has </a:t>
            </a:r>
            <a:r>
              <a:rPr lang="en-US" sz="2900" dirty="0" err="1" smtClean="0"/>
              <a:t>inconsisten</a:t>
            </a:r>
            <a:r>
              <a:rPr lang="en-US" sz="2900" dirty="0" smtClean="0"/>
              <a:t> descriptions (TERSE</a:t>
            </a:r>
            <a:r>
              <a:rPr lang="en-US" sz="2900" dirty="0"/>
              <a:t>, ABSTRACT, DESC</a:t>
            </a:r>
            <a:r>
              <a:rPr lang="en-US" sz="2900" dirty="0" smtClean="0"/>
              <a:t>). </a:t>
            </a:r>
            <a:r>
              <a:rPr lang="en-US" sz="2900" dirty="0"/>
              <a:t>The ABS says “corrected and CALIBRATED DATA” which sounds appropriate for the “</a:t>
            </a:r>
            <a:r>
              <a:rPr lang="en-US" sz="2900" dirty="0" err="1"/>
              <a:t>corr</a:t>
            </a:r>
            <a:r>
              <a:rPr lang="en-US" sz="2900" dirty="0"/>
              <a:t>” data. The TERSE says “CALIBRATED DATA” which applies to the -3- dataset, and the main description also sounds appropriate for the -3- dataset. All of these descriptions should be modified to briefly describe this data </a:t>
            </a:r>
            <a:r>
              <a:rPr lang="en-US" sz="2900" dirty="0" smtClean="0"/>
              <a:t>set.</a:t>
            </a:r>
          </a:p>
          <a:p>
            <a:pPr marL="914400" lvl="1" indent="-457200">
              <a:buFont typeface="+mj-lt"/>
              <a:buAutoNum type="arabicPeriod"/>
            </a:pPr>
            <a:r>
              <a:rPr lang="en-US" sz="2900" dirty="0" smtClean="0"/>
              <a:t>Softinfo.txt </a:t>
            </a:r>
            <a:r>
              <a:rPr lang="en-US" sz="2900" dirty="0"/>
              <a:t>– </a:t>
            </a:r>
            <a:r>
              <a:rPr lang="en-US" sz="2900" dirty="0" smtClean="0"/>
              <a:t>Please </a:t>
            </a:r>
            <a:r>
              <a:rPr lang="en-US" sz="2900" dirty="0"/>
              <a:t>add a statement providing the version of MATLAB used to produce the code, another indicating that the software is unsupported, and lastly, add a brief statement of how to use the programs provided (issue remains uncorrected from previous review). </a:t>
            </a:r>
            <a:r>
              <a:rPr lang="en-US" sz="2900" dirty="0" smtClean="0"/>
              <a:t>This </a:t>
            </a:r>
            <a:r>
              <a:rPr lang="en-US" sz="2900" dirty="0"/>
              <a:t>file also fails to mention IMPORT_L3.* and READICA3</a:t>
            </a:r>
            <a:r>
              <a:rPr lang="en-US" sz="2900" dirty="0" smtClean="0"/>
              <a:t>.*</a:t>
            </a:r>
          </a:p>
          <a:p>
            <a:pPr marL="914400" lvl="1" indent="-457200">
              <a:buFont typeface="+mj-lt"/>
              <a:buAutoNum type="arabicPeriod"/>
            </a:pPr>
            <a:r>
              <a:rPr lang="en-US" sz="2900" dirty="0" smtClean="0"/>
              <a:t>The ICA_USER_GUIDE document should be updated to finalize </a:t>
            </a:r>
            <a:r>
              <a:rPr lang="en-US" sz="2900" dirty="0"/>
              <a:t>discussion of L4 </a:t>
            </a:r>
            <a:r>
              <a:rPr lang="en-US" sz="2900" dirty="0" err="1"/>
              <a:t>corr</a:t>
            </a:r>
            <a:r>
              <a:rPr lang="en-US" sz="2900" dirty="0"/>
              <a:t> data </a:t>
            </a:r>
            <a:r>
              <a:rPr lang="en-US" sz="2900" dirty="0" smtClean="0"/>
              <a:t>files</a:t>
            </a:r>
            <a:r>
              <a:rPr lang="en-US" sz="2900" dirty="0"/>
              <a:t> </a:t>
            </a:r>
            <a:r>
              <a:rPr lang="en-US" sz="2900" dirty="0" smtClean="0"/>
              <a:t>and add explain the frame used in figure 6 that gives the detector geometry.</a:t>
            </a:r>
          </a:p>
          <a:p>
            <a:pPr marL="914400" lvl="1" indent="-457200">
              <a:buFont typeface="+mj-lt"/>
              <a:buAutoNum type="arabicPeriod"/>
            </a:pPr>
            <a:r>
              <a:rPr lang="en-US" sz="2900" dirty="0" smtClean="0"/>
              <a:t>Typos in various files should be corrected (list provided).</a:t>
            </a:r>
          </a:p>
          <a:p>
            <a:r>
              <a:rPr lang="en-US" sz="2600" dirty="0" smtClean="0"/>
              <a:t>Suggestions:</a:t>
            </a:r>
          </a:p>
          <a:p>
            <a:pPr marL="914400" lvl="1" indent="-457200">
              <a:buFont typeface="+mj-lt"/>
              <a:buAutoNum type="arabicPeriod"/>
            </a:pPr>
            <a:r>
              <a:rPr lang="en-US" sz="2600" dirty="0" smtClean="0"/>
              <a:t>Browse plots would be useful with all of the data files, not just the raw data.</a:t>
            </a:r>
          </a:p>
          <a:p>
            <a:pPr marL="914400" lvl="1" indent="-457200">
              <a:buFont typeface="+mj-lt"/>
              <a:buAutoNum type="arabicPeriod"/>
            </a:pPr>
            <a:r>
              <a:rPr lang="en-US" sz="2600" dirty="0" smtClean="0"/>
              <a:t>For the -4- data files, the addition of a collection of files that summed the data over the various azimuth, elevation, and mass bins (energy spectra) would be useful to the end users.  </a:t>
            </a:r>
            <a:endParaRPr lang="en-US" dirty="0" smtClean="0"/>
          </a:p>
        </p:txBody>
      </p:sp>
    </p:spTree>
    <p:extLst>
      <p:ext uri="{BB962C8B-B14F-4D97-AF65-F5344CB8AC3E}">
        <p14:creationId xmlns:p14="http://schemas.microsoft.com/office/powerpoint/2010/main" val="149816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There were too many volumes of data to review each of them thoroughly so I selected the most recent data from each of the data processing levels and reviewed them</a:t>
            </a:r>
          </a:p>
          <a:p>
            <a:r>
              <a:rPr lang="en-US" dirty="0" smtClean="0"/>
              <a:t>All of the </a:t>
            </a:r>
            <a:r>
              <a:rPr lang="en-US" dirty="0" err="1" smtClean="0"/>
              <a:t>ro</a:t>
            </a:r>
            <a:r>
              <a:rPr lang="en-US" dirty="0" smtClean="0"/>
              <a:t>-c-</a:t>
            </a:r>
            <a:r>
              <a:rPr lang="en-US" dirty="0" err="1" smtClean="0"/>
              <a:t>rpcica</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a:t>
            </a:r>
            <a:endParaRPr lang="en-US" dirty="0"/>
          </a:p>
        </p:txBody>
      </p:sp>
      <p:sp>
        <p:nvSpPr>
          <p:cNvPr id="3" name="Content Placeholder 2"/>
          <p:cNvSpPr>
            <a:spLocks noGrp="1"/>
          </p:cNvSpPr>
          <p:nvPr>
            <p:ph idx="1"/>
          </p:nvPr>
        </p:nvSpPr>
        <p:spPr>
          <a:xfrm>
            <a:off x="628649" y="728420"/>
            <a:ext cx="8304679" cy="5448543"/>
          </a:xfrm>
        </p:spPr>
        <p:txBody>
          <a:bodyPr>
            <a:normAutofit/>
          </a:bodyPr>
          <a:lstStyle/>
          <a:p>
            <a:pPr>
              <a:buClr>
                <a:srgbClr val="92D050"/>
              </a:buClr>
              <a:buFont typeface="Wingdings" panose="05000000000000000000" pitchFamily="2" charset="2"/>
              <a:buChar char="ü"/>
            </a:pPr>
            <a:r>
              <a:rPr lang="en-US" dirty="0" smtClean="0"/>
              <a:t>ro-c-rpcica-2-ext3-raw-v1.0</a:t>
            </a:r>
          </a:p>
          <a:p>
            <a:pPr marL="457200" lvl="1" indent="0">
              <a:buClr>
                <a:srgbClr val="92D050"/>
              </a:buClr>
              <a:buNone/>
            </a:pPr>
            <a:r>
              <a:rPr lang="en-US" dirty="0" smtClean="0"/>
              <a:t>aareadme.txt</a:t>
            </a:r>
            <a:r>
              <a:rPr lang="en-US" dirty="0"/>
              <a:t> </a:t>
            </a:r>
            <a:r>
              <a:rPr lang="en-US" dirty="0" smtClean="0"/>
              <a:t>and voldesc.cat  present and </a:t>
            </a:r>
            <a:r>
              <a:rPr lang="en-US" dirty="0" smtClean="0"/>
              <a:t>acceptable</a:t>
            </a:r>
            <a:br>
              <a:rPr lang="en-US" dirty="0" smtClean="0"/>
            </a:br>
            <a:r>
              <a:rPr lang="en-US" dirty="0" smtClean="0"/>
              <a:t>voldesc.cat has some line lengths longer than 80 chars</a:t>
            </a:r>
            <a:endParaRPr lang="en-US" dirty="0" smtClean="0"/>
          </a:p>
          <a:p>
            <a:pPr>
              <a:buClr>
                <a:srgbClr val="92D050"/>
              </a:buClr>
              <a:buFont typeface="Wingdings" panose="05000000000000000000" pitchFamily="2" charset="2"/>
              <a:buChar char="ü"/>
            </a:pPr>
            <a:r>
              <a:rPr lang="en-US" dirty="0" smtClean="0"/>
              <a:t>ro-c-rpcica-3-ext3-calib-v1.0</a:t>
            </a:r>
          </a:p>
          <a:p>
            <a:pPr marL="457200" lvl="1" indent="0">
              <a:buClr>
                <a:srgbClr val="92D050"/>
              </a:buClr>
              <a:buNone/>
            </a:pPr>
            <a:r>
              <a:rPr lang="en-US" dirty="0"/>
              <a:t>aareadme.txt and voldesc.cat present and acceptable</a:t>
            </a:r>
            <a:endParaRPr lang="en-US" dirty="0" smtClean="0"/>
          </a:p>
          <a:p>
            <a:pPr>
              <a:buClr>
                <a:srgbClr val="92D050"/>
              </a:buClr>
              <a:buFont typeface="Wingdings" panose="05000000000000000000" pitchFamily="2" charset="2"/>
              <a:buChar char="ü"/>
            </a:pPr>
            <a:r>
              <a:rPr lang="en-US" dirty="0" smtClean="0"/>
              <a:t>ro-c-rpcica-4-ext1-corr-v1.0  (roica_3014)</a:t>
            </a:r>
          </a:p>
          <a:p>
            <a:pPr marL="457200" lvl="1" indent="0">
              <a:buClr>
                <a:srgbClr val="92D050"/>
              </a:buClr>
              <a:buNone/>
            </a:pPr>
            <a:r>
              <a:rPr lang="en-US" dirty="0"/>
              <a:t>aareadme.txt and voldesc.cat present and acceptable</a:t>
            </a:r>
            <a:endParaRPr lang="en-US" dirty="0" smtClean="0"/>
          </a:p>
          <a:p>
            <a:pPr>
              <a:buClr>
                <a:srgbClr val="92D050"/>
              </a:buClr>
              <a:buFont typeface="Wingdings" panose="05000000000000000000" pitchFamily="2" charset="2"/>
              <a:buChar char="ü"/>
            </a:pPr>
            <a:r>
              <a:rPr lang="en-US" dirty="0" smtClean="0"/>
              <a:t>ro-c-rpcica-4-ext1-phys_mass-v1.0</a:t>
            </a:r>
          </a:p>
          <a:p>
            <a:pPr marL="457200" lvl="1" indent="0">
              <a:buClr>
                <a:srgbClr val="92D050"/>
              </a:buClr>
              <a:buNone/>
            </a:pPr>
            <a:r>
              <a:rPr lang="en-US" dirty="0" smtClean="0"/>
              <a:t>The underscore is not an allowable character in a PDS3 </a:t>
            </a:r>
            <a:r>
              <a:rPr lang="en-US" dirty="0" err="1" smtClean="0"/>
              <a:t>data_set_id</a:t>
            </a:r>
            <a:endParaRPr lang="en-US" dirty="0" smtClean="0"/>
          </a:p>
          <a:p>
            <a:pPr marL="457200" lvl="1" indent="0">
              <a:buClr>
                <a:srgbClr val="92D050"/>
              </a:buClr>
              <a:buNone/>
            </a:pPr>
            <a:r>
              <a:rPr lang="en-US" dirty="0"/>
              <a:t>aareadme.txt and voldesc.cat present and </a:t>
            </a:r>
            <a:r>
              <a:rPr lang="en-US" dirty="0" smtClean="0"/>
              <a:t>acceptable</a:t>
            </a:r>
          </a:p>
          <a:p>
            <a:pPr marL="457200" lvl="1" indent="0">
              <a:buClr>
                <a:srgbClr val="92D050"/>
              </a:buClr>
              <a:buNone/>
            </a:pPr>
            <a:r>
              <a:rPr lang="en-US" dirty="0" smtClean="0"/>
              <a:t/>
            </a:r>
            <a:br>
              <a:rPr lang="en-US" dirty="0" smtClean="0"/>
            </a:br>
            <a:endParaRPr lang="en-US" dirty="0"/>
          </a:p>
          <a:p>
            <a:pPr marL="0" indent="0">
              <a:buClr>
                <a:srgbClr val="92D050"/>
              </a:buClr>
              <a:buNone/>
            </a:pPr>
            <a:endParaRPr lang="en-US" dirty="0"/>
          </a:p>
          <a:p>
            <a:pPr>
              <a:buClr>
                <a:srgbClr val="92D050"/>
              </a:buClr>
              <a:buFont typeface="Wingdings" panose="05000000000000000000" pitchFamily="2" charset="2"/>
              <a:buChar char="ü"/>
            </a:pPr>
            <a:endParaRPr lang="en-US" dirty="0" smtClean="0"/>
          </a:p>
          <a:p>
            <a:pPr marL="457200" lvl="2" indent="0">
              <a:spcBef>
                <a:spcPts val="1000"/>
              </a:spcBef>
              <a:buClr>
                <a:srgbClr val="92D050"/>
              </a:buClr>
              <a:buNone/>
            </a:pPr>
            <a:endParaRPr lang="en-US" dirty="0" smtClean="0"/>
          </a:p>
          <a:p>
            <a:pPr marL="457200" lvl="2" indent="0">
              <a:spcBef>
                <a:spcPts val="1000"/>
              </a:spcBef>
              <a:buClr>
                <a:srgbClr val="92D050"/>
              </a:buClr>
              <a:buNone/>
            </a:pPr>
            <a:endParaRPr lang="en-US" dirty="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a:xfrm>
            <a:off x="628650" y="728420"/>
            <a:ext cx="7886700" cy="5641004"/>
          </a:xfrm>
        </p:spPr>
        <p:txBody>
          <a:bodyPr>
            <a:normAutofit lnSpcReduction="10000"/>
          </a:bodyPr>
          <a:lstStyle/>
          <a:p>
            <a:pPr marL="0" indent="0">
              <a:buClr>
                <a:srgbClr val="92D050"/>
              </a:buClr>
              <a:buNone/>
            </a:pPr>
            <a:r>
              <a:rPr lang="en-US" dirty="0" smtClean="0"/>
              <a:t>I began by using BeyondCompare3 to verify that all volumes contain the same versions of the common catalog files (all but dataset.cat). Some volumes contain older versions of catalog files (see below). The comments that follow pertain to the most current version of the files.</a:t>
            </a:r>
          </a:p>
          <a:p>
            <a:pPr marL="457200" lvl="1" indent="0">
              <a:buClr>
                <a:srgbClr val="92D050"/>
              </a:buClr>
              <a:buNone/>
            </a:pPr>
            <a:r>
              <a:rPr lang="en-US" dirty="0" smtClean="0"/>
              <a:t>“raw” data volume has out of date versions of mission, software, and ref.cat</a:t>
            </a:r>
          </a:p>
          <a:p>
            <a:pPr marL="457200" lvl="1" indent="0">
              <a:buClr>
                <a:srgbClr val="92D050"/>
              </a:buClr>
              <a:buNone/>
            </a:pPr>
            <a:r>
              <a:rPr lang="en-US" dirty="0" smtClean="0"/>
              <a:t>“</a:t>
            </a:r>
            <a:r>
              <a:rPr lang="en-US" dirty="0" err="1" smtClean="0"/>
              <a:t>corr</a:t>
            </a:r>
            <a:r>
              <a:rPr lang="en-US" dirty="0" smtClean="0"/>
              <a:t>” and “</a:t>
            </a:r>
            <a:r>
              <a:rPr lang="en-US" dirty="0" err="1" smtClean="0"/>
              <a:t>calib</a:t>
            </a:r>
            <a:r>
              <a:rPr lang="en-US" dirty="0" smtClean="0"/>
              <a:t>” volumes have out of date versions of ref.cat</a:t>
            </a:r>
          </a:p>
          <a:p>
            <a:pPr marL="457200" lvl="1" indent="0">
              <a:buClr>
                <a:srgbClr val="92D050"/>
              </a:buClr>
              <a:buNone/>
            </a:pPr>
            <a:r>
              <a:rPr lang="en-US" dirty="0" smtClean="0"/>
              <a:t>“</a:t>
            </a:r>
            <a:r>
              <a:rPr lang="en-US" dirty="0" err="1" smtClean="0"/>
              <a:t>phys_mass</a:t>
            </a:r>
            <a:r>
              <a:rPr lang="en-US" dirty="0" smtClean="0"/>
              <a:t>” appears to have a complete set of current files </a:t>
            </a:r>
          </a:p>
          <a:p>
            <a:pPr>
              <a:buClr>
                <a:srgbClr val="92D050"/>
              </a:buClr>
              <a:buFont typeface="Wingdings" panose="05000000000000000000" pitchFamily="2" charset="2"/>
              <a:buChar char="ü"/>
            </a:pPr>
            <a:r>
              <a:rPr lang="en-US" dirty="0" smtClean="0"/>
              <a:t>catinfo.txt – no issues found</a:t>
            </a:r>
          </a:p>
          <a:p>
            <a:pPr>
              <a:buClr>
                <a:srgbClr val="92D050"/>
              </a:buClr>
              <a:buFont typeface="Wingdings" panose="05000000000000000000" pitchFamily="2" charset="2"/>
              <a:buChar char="ü"/>
            </a:pPr>
            <a:r>
              <a:rPr lang="en-US" dirty="0" smtClean="0"/>
              <a:t>mission.cat (minor typos, content </a:t>
            </a:r>
            <a:r>
              <a:rPr lang="en-US" dirty="0" smtClean="0"/>
              <a:t>fine, consider setting MISSION_STOP_DATE to value other than NULL now that mission has ended)</a:t>
            </a:r>
            <a:endParaRPr lang="en-US" dirty="0" smtClean="0"/>
          </a:p>
          <a:p>
            <a:pPr>
              <a:buClr>
                <a:srgbClr val="92D050"/>
              </a:buClr>
              <a:buFont typeface="Wingdings" panose="05000000000000000000" pitchFamily="2" charset="2"/>
              <a:buChar char="ü"/>
            </a:pPr>
            <a:r>
              <a:rPr lang="en-US" dirty="0" smtClean="0"/>
              <a:t>insthost.cat (minor </a:t>
            </a:r>
            <a:r>
              <a:rPr lang="en-US" dirty="0"/>
              <a:t>typos, content fine</a:t>
            </a:r>
            <a:r>
              <a:rPr lang="en-US" dirty="0" smtClean="0"/>
              <a:t>)</a:t>
            </a:r>
          </a:p>
          <a:p>
            <a:pPr>
              <a:buClr>
                <a:srgbClr val="92D050"/>
              </a:buClr>
              <a:buFont typeface="Wingdings" panose="05000000000000000000" pitchFamily="2" charset="2"/>
              <a:buChar char="ü"/>
            </a:pPr>
            <a:r>
              <a:rPr lang="en-US" dirty="0" smtClean="0"/>
              <a:t>reference.cat</a:t>
            </a:r>
            <a:endParaRPr lang="en-US" dirty="0"/>
          </a:p>
          <a:p>
            <a:pPr>
              <a:buClr>
                <a:srgbClr val="92D050"/>
              </a:buClr>
              <a:buFont typeface="Wingdings" panose="05000000000000000000" pitchFamily="2" charset="2"/>
              <a:buChar char="ü"/>
            </a:pPr>
            <a:r>
              <a:rPr lang="en-US" dirty="0" smtClean="0"/>
              <a:t>inst.cat (minor </a:t>
            </a:r>
            <a:r>
              <a:rPr lang="en-US" dirty="0"/>
              <a:t>typos, content fine</a:t>
            </a:r>
            <a:r>
              <a:rPr lang="en-US" dirty="0" smtClean="0"/>
              <a:t>)</a:t>
            </a:r>
            <a:endParaRPr lang="en-US" dirty="0"/>
          </a:p>
          <a:p>
            <a:pPr>
              <a:buClr>
                <a:srgbClr val="92D050"/>
              </a:buClr>
              <a:buFont typeface="Wingdings" panose="05000000000000000000" pitchFamily="2" charset="2"/>
              <a:buChar char="ü"/>
            </a:pPr>
            <a:r>
              <a:rPr lang="en-US" dirty="0" smtClean="0"/>
              <a:t>software.cat </a:t>
            </a:r>
          </a:p>
          <a:p>
            <a:pPr>
              <a:buClr>
                <a:srgbClr val="92D050"/>
              </a:buClr>
              <a:buFont typeface="Wingdings" panose="05000000000000000000" pitchFamily="2" charset="2"/>
              <a:buChar char="ü"/>
            </a:pPr>
            <a:r>
              <a:rPr lang="en-US" dirty="0" smtClean="0"/>
              <a:t>pers.cat</a:t>
            </a:r>
            <a:endParaRPr lang="en-US" dirty="0" smtClean="0"/>
          </a:p>
        </p:txBody>
      </p:sp>
    </p:spTree>
    <p:extLst>
      <p:ext uri="{BB962C8B-B14F-4D97-AF65-F5344CB8AC3E}">
        <p14:creationId xmlns:p14="http://schemas.microsoft.com/office/powerpoint/2010/main" val="408768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 – data set catalog files</a:t>
            </a:r>
            <a:endParaRPr lang="en-US" dirty="0"/>
          </a:p>
        </p:txBody>
      </p:sp>
      <p:sp>
        <p:nvSpPr>
          <p:cNvPr id="3" name="Content Placeholder 2"/>
          <p:cNvSpPr>
            <a:spLocks noGrp="1"/>
          </p:cNvSpPr>
          <p:nvPr>
            <p:ph idx="1"/>
          </p:nvPr>
        </p:nvSpPr>
        <p:spPr>
          <a:xfrm>
            <a:off x="628650" y="728420"/>
            <a:ext cx="8206068" cy="5779956"/>
          </a:xfrm>
        </p:spPr>
        <p:txBody>
          <a:bodyPr>
            <a:normAutofit fontScale="92500" lnSpcReduction="20000"/>
          </a:bodyPr>
          <a:lstStyle/>
          <a:p>
            <a:pPr>
              <a:buClr>
                <a:srgbClr val="FF0000"/>
              </a:buClr>
              <a:buFont typeface="Wingdings" panose="05000000000000000000" pitchFamily="2" charset="2"/>
              <a:buChar char="ü"/>
            </a:pPr>
            <a:r>
              <a:rPr lang="en-US" dirty="0" smtClean="0"/>
              <a:t>dataset.cat </a:t>
            </a:r>
            <a:r>
              <a:rPr lang="en-US" dirty="0"/>
              <a:t>- </a:t>
            </a:r>
            <a:r>
              <a:rPr lang="en-US" dirty="0" smtClean="0"/>
              <a:t>ro-c-rpcica-2-ext3-raw-v1.0</a:t>
            </a:r>
          </a:p>
          <a:p>
            <a:pPr marL="457200" lvl="1" indent="0">
              <a:buClr>
                <a:srgbClr val="92D050"/>
              </a:buClr>
              <a:buNone/>
            </a:pPr>
            <a:r>
              <a:rPr lang="en-US" dirty="0" smtClean="0">
                <a:solidFill>
                  <a:srgbClr val="FF0000"/>
                </a:solidFill>
              </a:rPr>
              <a:t>RID: This file describes the changes from version 1 to version 2 but the DSID and DSNAME retain the v1.0. This should probably be changed.</a:t>
            </a:r>
            <a:br>
              <a:rPr lang="en-US" dirty="0" smtClean="0">
                <a:solidFill>
                  <a:srgbClr val="FF0000"/>
                </a:solidFill>
              </a:rPr>
            </a:br>
            <a:r>
              <a:rPr lang="en-US" dirty="0" smtClean="0">
                <a:solidFill>
                  <a:srgbClr val="0070C0"/>
                </a:solidFill>
              </a:rPr>
              <a:t>Comment: The description in this file is sparse but the EAICD and USER_GUIDE documents provide sufficient detail to make the data usable. Text has been added to describe abundant zeros in data files.</a:t>
            </a:r>
            <a:endParaRPr lang="en-US" dirty="0">
              <a:solidFill>
                <a:srgbClr val="FF0000"/>
              </a:solidFill>
            </a:endParaRPr>
          </a:p>
          <a:p>
            <a:pPr>
              <a:buClr>
                <a:srgbClr val="92D050"/>
              </a:buClr>
              <a:buFont typeface="Wingdings" panose="05000000000000000000" pitchFamily="2" charset="2"/>
              <a:buChar char="ü"/>
            </a:pPr>
            <a:r>
              <a:rPr lang="en-US" dirty="0"/>
              <a:t>dataset.cat - </a:t>
            </a:r>
            <a:r>
              <a:rPr lang="en-US" dirty="0" smtClean="0"/>
              <a:t>ro-c-rpcica-3-ext3-calib-v1.0.</a:t>
            </a:r>
          </a:p>
          <a:p>
            <a:pPr marL="457200" lvl="1" indent="0">
              <a:buClr>
                <a:srgbClr val="92D050"/>
              </a:buClr>
              <a:buNone/>
            </a:pPr>
            <a:r>
              <a:rPr lang="en-US" dirty="0">
                <a:solidFill>
                  <a:srgbClr val="0070C0"/>
                </a:solidFill>
              </a:rPr>
              <a:t>The </a:t>
            </a:r>
            <a:r>
              <a:rPr lang="en-US" dirty="0" smtClean="0">
                <a:solidFill>
                  <a:srgbClr val="0070C0"/>
                </a:solidFill>
              </a:rPr>
              <a:t>descriptions </a:t>
            </a:r>
            <a:r>
              <a:rPr lang="en-US" dirty="0">
                <a:solidFill>
                  <a:srgbClr val="0070C0"/>
                </a:solidFill>
              </a:rPr>
              <a:t>in this file </a:t>
            </a:r>
            <a:r>
              <a:rPr lang="en-US" dirty="0" smtClean="0">
                <a:solidFill>
                  <a:srgbClr val="0070C0"/>
                </a:solidFill>
              </a:rPr>
              <a:t>are </a:t>
            </a:r>
            <a:r>
              <a:rPr lang="en-US" dirty="0">
                <a:solidFill>
                  <a:srgbClr val="0070C0"/>
                </a:solidFill>
              </a:rPr>
              <a:t>sparse </a:t>
            </a:r>
            <a:r>
              <a:rPr lang="en-US" dirty="0" smtClean="0">
                <a:solidFill>
                  <a:srgbClr val="0070C0"/>
                </a:solidFill>
              </a:rPr>
              <a:t>but the documents make </a:t>
            </a:r>
            <a:r>
              <a:rPr lang="en-US" dirty="0">
                <a:solidFill>
                  <a:srgbClr val="0070C0"/>
                </a:solidFill>
              </a:rPr>
              <a:t>the data usable</a:t>
            </a:r>
            <a:r>
              <a:rPr lang="en-US" dirty="0" smtClean="0">
                <a:solidFill>
                  <a:srgbClr val="0070C0"/>
                </a:solidFill>
              </a:rPr>
              <a:t>.</a:t>
            </a:r>
          </a:p>
          <a:p>
            <a:pPr>
              <a:buClr>
                <a:srgbClr val="92D050"/>
              </a:buClr>
              <a:buFont typeface="Wingdings" panose="05000000000000000000" pitchFamily="2" charset="2"/>
              <a:buChar char="ü"/>
            </a:pPr>
            <a:r>
              <a:rPr lang="en-US" dirty="0"/>
              <a:t>dataset.cat - </a:t>
            </a:r>
            <a:r>
              <a:rPr lang="en-US" dirty="0" smtClean="0"/>
              <a:t>ro-c-rpcica-4-ext1-corr-v1.0.</a:t>
            </a:r>
          </a:p>
          <a:p>
            <a:pPr marL="457200" lvl="1" indent="0">
              <a:buClr>
                <a:srgbClr val="92D050"/>
              </a:buClr>
              <a:buNone/>
            </a:pPr>
            <a:r>
              <a:rPr lang="en-US" dirty="0">
                <a:solidFill>
                  <a:srgbClr val="FF0000"/>
                </a:solidFill>
              </a:rPr>
              <a:t>RID: </a:t>
            </a:r>
            <a:r>
              <a:rPr lang="en-US" dirty="0" smtClean="0">
                <a:solidFill>
                  <a:srgbClr val="FF0000"/>
                </a:solidFill>
              </a:rPr>
              <a:t>The text in this file (TERSE, ABSTRACT, DESC) are all identical to those in the “-3-XXX-calib” files. The text should be modified enough to understand why these are -4- files (corrected and calibrated).</a:t>
            </a:r>
          </a:p>
          <a:p>
            <a:pPr marL="457200" lvl="1" indent="0">
              <a:buClr>
                <a:srgbClr val="92D050"/>
              </a:buClr>
              <a:buNone/>
            </a:pPr>
            <a:r>
              <a:rPr lang="en-US" dirty="0">
                <a:solidFill>
                  <a:srgbClr val="0070C0"/>
                </a:solidFill>
              </a:rPr>
              <a:t>The descriptions in this file are </a:t>
            </a:r>
            <a:r>
              <a:rPr lang="en-US" dirty="0" smtClean="0">
                <a:solidFill>
                  <a:srgbClr val="0070C0"/>
                </a:solidFill>
              </a:rPr>
              <a:t>incorrect </a:t>
            </a:r>
            <a:r>
              <a:rPr lang="en-US" dirty="0">
                <a:solidFill>
                  <a:srgbClr val="0070C0"/>
                </a:solidFill>
              </a:rPr>
              <a:t>but the documents make the data usable</a:t>
            </a:r>
            <a:r>
              <a:rPr lang="en-US" dirty="0" smtClean="0">
                <a:solidFill>
                  <a:srgbClr val="0070C0"/>
                </a:solidFill>
              </a:rPr>
              <a:t>.</a:t>
            </a:r>
            <a:endParaRPr lang="en-US" dirty="0"/>
          </a:p>
          <a:p>
            <a:pPr>
              <a:buClr>
                <a:srgbClr val="92D050"/>
              </a:buClr>
              <a:buFont typeface="Wingdings" panose="05000000000000000000" pitchFamily="2" charset="2"/>
              <a:buChar char="ü"/>
            </a:pPr>
            <a:r>
              <a:rPr lang="en-US" dirty="0" smtClean="0"/>
              <a:t>dataset.cat </a:t>
            </a:r>
            <a:r>
              <a:rPr lang="en-US" dirty="0"/>
              <a:t>- </a:t>
            </a:r>
            <a:r>
              <a:rPr lang="en-US" dirty="0" smtClean="0"/>
              <a:t>ro-c-rpcica-4-ext1-phys_mass-v1.0</a:t>
            </a:r>
          </a:p>
          <a:p>
            <a:pPr marL="457200" lvl="1" indent="0">
              <a:buClr>
                <a:srgbClr val="92D050"/>
              </a:buClr>
              <a:buNone/>
            </a:pPr>
            <a:r>
              <a:rPr lang="en-US" dirty="0">
                <a:solidFill>
                  <a:srgbClr val="FF0000"/>
                </a:solidFill>
              </a:rPr>
              <a:t>RID: The text in this file (TERSE, ABSTRACT, DESC) </a:t>
            </a:r>
            <a:r>
              <a:rPr lang="en-US" dirty="0" smtClean="0">
                <a:solidFill>
                  <a:srgbClr val="FF0000"/>
                </a:solidFill>
              </a:rPr>
              <a:t>are inconsistent. The </a:t>
            </a:r>
            <a:r>
              <a:rPr lang="en-US" dirty="0">
                <a:solidFill>
                  <a:srgbClr val="FF0000"/>
                </a:solidFill>
              </a:rPr>
              <a:t>ABS says “corrected and </a:t>
            </a:r>
            <a:r>
              <a:rPr lang="en-US" dirty="0" smtClean="0">
                <a:solidFill>
                  <a:srgbClr val="FF0000"/>
                </a:solidFill>
              </a:rPr>
              <a:t>CALIBRATED DATA” which sounds appropriate for the “</a:t>
            </a:r>
            <a:r>
              <a:rPr lang="en-US" dirty="0" err="1" smtClean="0">
                <a:solidFill>
                  <a:srgbClr val="FF0000"/>
                </a:solidFill>
              </a:rPr>
              <a:t>corr</a:t>
            </a:r>
            <a:r>
              <a:rPr lang="en-US" dirty="0" smtClean="0">
                <a:solidFill>
                  <a:srgbClr val="FF0000"/>
                </a:solidFill>
              </a:rPr>
              <a:t>” data. The TERSE says “</a:t>
            </a:r>
            <a:r>
              <a:rPr lang="en-US" dirty="0">
                <a:solidFill>
                  <a:srgbClr val="FF0000"/>
                </a:solidFill>
              </a:rPr>
              <a:t>CALIBRATED </a:t>
            </a:r>
            <a:r>
              <a:rPr lang="en-US" dirty="0" smtClean="0">
                <a:solidFill>
                  <a:srgbClr val="FF0000"/>
                </a:solidFill>
              </a:rPr>
              <a:t>DATA” which applies to the -3- dataset, and the main description also sounds appropriate for the -3- dataset. All of these descriptions should be modified to briefly describe this data set.</a:t>
            </a:r>
            <a:endParaRPr lang="en-US" dirty="0"/>
          </a:p>
          <a:p>
            <a:pPr marL="457200" lvl="1" indent="0">
              <a:buClr>
                <a:srgbClr val="92D050"/>
              </a:buClr>
              <a:buNone/>
            </a:pPr>
            <a:r>
              <a:rPr lang="en-US" dirty="0">
                <a:solidFill>
                  <a:srgbClr val="0070C0"/>
                </a:solidFill>
              </a:rPr>
              <a:t>The descriptions in this file are incorrect but the documents make the data usable.</a:t>
            </a:r>
          </a:p>
        </p:txBody>
      </p:sp>
    </p:spTree>
    <p:extLst>
      <p:ext uri="{BB962C8B-B14F-4D97-AF65-F5344CB8AC3E}">
        <p14:creationId xmlns:p14="http://schemas.microsoft.com/office/powerpoint/2010/main" val="284263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49" y="728420"/>
            <a:ext cx="8375747" cy="6016846"/>
          </a:xfrm>
        </p:spPr>
        <p:txBody>
          <a:bodyPr>
            <a:normAutofit/>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err="1"/>
              <a:t>i</a:t>
            </a:r>
            <a:r>
              <a:rPr lang="en-US" dirty="0" err="1" smtClean="0"/>
              <a:t>ca_eacid</a:t>
            </a:r>
            <a:r>
              <a:rPr lang="en-US" dirty="0" smtClean="0"/>
              <a:t> Subdirectory</a:t>
            </a:r>
          </a:p>
          <a:p>
            <a:pPr marL="457200" lvl="1" indent="0">
              <a:buClr>
                <a:srgbClr val="00B050"/>
              </a:buClr>
              <a:buNone/>
            </a:pPr>
            <a:r>
              <a:rPr lang="en-US" dirty="0" smtClean="0"/>
              <a:t>ica_eaicd.pdf (.lbl,.pdf</a:t>
            </a:r>
            <a:r>
              <a:rPr lang="en-US" dirty="0"/>
              <a:t>) </a:t>
            </a:r>
            <a:r>
              <a:rPr lang="en-US" dirty="0" smtClean="0"/>
              <a:t>- good</a:t>
            </a:r>
            <a:r>
              <a:rPr lang="en-US" dirty="0"/>
              <a:t>, no changes </a:t>
            </a:r>
            <a:r>
              <a:rPr lang="en-US" dirty="0" smtClean="0"/>
              <a:t>requested</a:t>
            </a:r>
            <a:br>
              <a:rPr lang="en-US" dirty="0" smtClean="0"/>
            </a:br>
            <a:r>
              <a:rPr lang="en-US" dirty="0" smtClean="0">
                <a:solidFill>
                  <a:srgbClr val="0070C0"/>
                </a:solidFill>
              </a:rPr>
              <a:t>comment: PNG files left over from ASCII version of document that is no longer present. These files could be deleted and their description removed from the label.</a:t>
            </a:r>
          </a:p>
          <a:p>
            <a:pPr>
              <a:buClr>
                <a:srgbClr val="00B050"/>
              </a:buClr>
              <a:buFont typeface="Wingdings" panose="05000000000000000000" pitchFamily="2" charset="2"/>
              <a:buChar char="ü"/>
            </a:pPr>
            <a:r>
              <a:rPr lang="en-US" dirty="0"/>
              <a:t>s</a:t>
            </a:r>
            <a:r>
              <a:rPr lang="en-US" dirty="0" smtClean="0"/>
              <a:t>oftware Subdirectory</a:t>
            </a:r>
          </a:p>
          <a:p>
            <a:pPr marL="457200" lvl="1" indent="0">
              <a:buClr>
                <a:srgbClr val="00B050"/>
              </a:buClr>
              <a:buNone/>
            </a:pPr>
            <a:r>
              <a:rPr lang="en-US" dirty="0" smtClean="0"/>
              <a:t>Various MATLAB programs to initialize, read, and plot the ICA data described by the PDS labels as  ASCII documents</a:t>
            </a:r>
          </a:p>
          <a:p>
            <a:pPr marL="457200" lvl="1" indent="0">
              <a:buClr>
                <a:srgbClr val="00B050"/>
              </a:buClr>
              <a:buNone/>
            </a:pPr>
            <a:r>
              <a:rPr lang="en-US" b="1" dirty="0" smtClean="0"/>
              <a:t>Softinfo.txt</a:t>
            </a:r>
            <a:r>
              <a:rPr lang="en-US" dirty="0" smtClean="0"/>
              <a:t> – </a:t>
            </a:r>
            <a:r>
              <a:rPr lang="en-US" dirty="0" smtClean="0">
                <a:solidFill>
                  <a:srgbClr val="FF0000"/>
                </a:solidFill>
              </a:rPr>
              <a:t>RID: Please add a statement providing the version of MATLAB used to produce the code, another indicating that the software is unsupported, and lastly, add a brief statement of how to use the programs provided (issue remains uncorrected from previous review). </a:t>
            </a:r>
          </a:p>
          <a:p>
            <a:pPr marL="457200" lvl="1" indent="0">
              <a:buClr>
                <a:srgbClr val="00B050"/>
              </a:buClr>
              <a:buNone/>
            </a:pPr>
            <a:r>
              <a:rPr lang="en-US" dirty="0" smtClean="0">
                <a:solidFill>
                  <a:srgbClr val="FF0000"/>
                </a:solidFill>
              </a:rPr>
              <a:t>This file also fails </a:t>
            </a:r>
            <a:r>
              <a:rPr lang="en-US" dirty="0">
                <a:solidFill>
                  <a:srgbClr val="FF0000"/>
                </a:solidFill>
              </a:rPr>
              <a:t>to mention IMPORT_L3.* and </a:t>
            </a:r>
            <a:r>
              <a:rPr lang="en-US" dirty="0" smtClean="0">
                <a:solidFill>
                  <a:srgbClr val="FF0000"/>
                </a:solidFill>
              </a:rPr>
              <a:t>READICA3.*</a:t>
            </a:r>
          </a:p>
          <a:p>
            <a:pPr>
              <a:buClr>
                <a:srgbClr val="00B050"/>
              </a:buClr>
              <a:buFont typeface="Wingdings" panose="05000000000000000000" pitchFamily="2" charset="2"/>
              <a:buChar char="ü"/>
            </a:pPr>
            <a:r>
              <a:rPr lang="en-US" dirty="0"/>
              <a:t>i</a:t>
            </a:r>
            <a:r>
              <a:rPr lang="en-US" dirty="0" smtClean="0"/>
              <a:t>ca_cal.pdf (</a:t>
            </a:r>
            <a:r>
              <a:rPr lang="en-US" dirty="0" err="1" smtClean="0"/>
              <a:t>lbl</a:t>
            </a:r>
            <a:r>
              <a:rPr lang="en-US" dirty="0" smtClean="0"/>
              <a:t>) – good, no changes requested</a:t>
            </a:r>
          </a:p>
          <a:p>
            <a:pPr>
              <a:buClr>
                <a:srgbClr val="00B050"/>
              </a:buClr>
              <a:buFont typeface="Wingdings" panose="05000000000000000000" pitchFamily="2" charset="2"/>
              <a:buChar char="ü"/>
            </a:pPr>
            <a:r>
              <a:rPr lang="en-US" dirty="0"/>
              <a:t>i</a:t>
            </a:r>
            <a:r>
              <a:rPr lang="en-US" dirty="0" smtClean="0"/>
              <a:t>ca_cmd_brief.pdf (</a:t>
            </a:r>
            <a:r>
              <a:rPr lang="en-US" dirty="0" err="1" smtClean="0"/>
              <a:t>lbl</a:t>
            </a:r>
            <a:r>
              <a:rPr lang="en-US" dirty="0" smtClean="0"/>
              <a:t>) </a:t>
            </a:r>
            <a:r>
              <a:rPr lang="en-US" dirty="0"/>
              <a:t>– ok, </a:t>
            </a:r>
            <a:r>
              <a:rPr lang="en-US" dirty="0" smtClean="0">
                <a:solidFill>
                  <a:srgbClr val="0070C0"/>
                </a:solidFill>
              </a:rPr>
              <a:t>some blue text describing commands “not yet implemented” could be updated or removed.</a:t>
            </a: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119759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 – </a:t>
            </a:r>
            <a:r>
              <a:rPr lang="en-US" dirty="0" err="1" smtClean="0"/>
              <a:t>con’t</a:t>
            </a:r>
            <a:endParaRPr lang="en-US" dirty="0"/>
          </a:p>
        </p:txBody>
      </p:sp>
      <p:sp>
        <p:nvSpPr>
          <p:cNvPr id="3" name="Content Placeholder 2"/>
          <p:cNvSpPr>
            <a:spLocks noGrp="1"/>
          </p:cNvSpPr>
          <p:nvPr>
            <p:ph idx="1"/>
          </p:nvPr>
        </p:nvSpPr>
        <p:spPr>
          <a:xfrm>
            <a:off x="628649" y="728420"/>
            <a:ext cx="8375747" cy="6016846"/>
          </a:xfrm>
        </p:spPr>
        <p:txBody>
          <a:bodyPr>
            <a:normAutofit/>
          </a:bodyPr>
          <a:lstStyle/>
          <a:p>
            <a:pPr>
              <a:buClr>
                <a:srgbClr val="00B050"/>
              </a:buClr>
              <a:buFont typeface="Wingdings" panose="05000000000000000000" pitchFamily="2" charset="2"/>
              <a:buChar char="ü"/>
            </a:pPr>
            <a:r>
              <a:rPr lang="en-US" dirty="0" smtClean="0"/>
              <a:t>icatables.pdf (</a:t>
            </a:r>
            <a:r>
              <a:rPr lang="en-US" dirty="0" err="1" smtClean="0"/>
              <a:t>lbl</a:t>
            </a:r>
            <a:r>
              <a:rPr lang="en-US" dirty="0" smtClean="0"/>
              <a:t>) – ok, </a:t>
            </a:r>
            <a:r>
              <a:rPr lang="en-US" dirty="0" smtClean="0">
                <a:solidFill>
                  <a:srgbClr val="0070C0"/>
                </a:solidFill>
              </a:rPr>
              <a:t>various typos should probably be corrected</a:t>
            </a:r>
          </a:p>
          <a:p>
            <a:pPr>
              <a:buClr>
                <a:srgbClr val="00B050"/>
              </a:buClr>
              <a:buFont typeface="Wingdings" panose="05000000000000000000" pitchFamily="2" charset="2"/>
              <a:buChar char="ü"/>
            </a:pPr>
            <a:r>
              <a:rPr lang="en-US" dirty="0" smtClean="0"/>
              <a:t>icma_tctm.pdf (</a:t>
            </a:r>
            <a:r>
              <a:rPr lang="en-US" dirty="0" err="1" smtClean="0"/>
              <a:t>lbl</a:t>
            </a:r>
            <a:r>
              <a:rPr lang="en-US" dirty="0"/>
              <a:t>) – ok, </a:t>
            </a:r>
            <a:r>
              <a:rPr lang="en-US" dirty="0" smtClean="0">
                <a:solidFill>
                  <a:srgbClr val="0070C0"/>
                </a:solidFill>
              </a:rPr>
              <a:t>cover page date says 2004-10-28 in red but the PDS label has a publication date of 2006-05-15 and a product creation time of 2006-06-28.</a:t>
            </a:r>
          </a:p>
          <a:p>
            <a:pPr>
              <a:buClr>
                <a:srgbClr val="00B050"/>
              </a:buClr>
              <a:buFont typeface="Wingdings" panose="05000000000000000000" pitchFamily="2" charset="2"/>
              <a:buChar char="ü"/>
            </a:pPr>
            <a:r>
              <a:rPr lang="en-US" dirty="0" smtClean="0"/>
              <a:t>ICA_USER_GUIDE.PDF (.LBL) - </a:t>
            </a:r>
            <a:r>
              <a:rPr lang="en-US" dirty="0">
                <a:solidFill>
                  <a:srgbClr val="0070C0"/>
                </a:solidFill>
              </a:rPr>
              <a:t>Very helpful document</a:t>
            </a:r>
            <a:endParaRPr lang="en-US" dirty="0" smtClean="0">
              <a:solidFill>
                <a:srgbClr val="0070C0"/>
              </a:solidFill>
            </a:endParaRPr>
          </a:p>
          <a:p>
            <a:pPr marL="457200" lvl="1" indent="0">
              <a:buClr>
                <a:srgbClr val="00B050"/>
              </a:buClr>
              <a:buNone/>
            </a:pPr>
            <a:r>
              <a:rPr lang="en-US" dirty="0">
                <a:solidFill>
                  <a:srgbClr val="0070C0"/>
                </a:solidFill>
              </a:rPr>
              <a:t>M</a:t>
            </a:r>
            <a:r>
              <a:rPr lang="en-US" dirty="0" smtClean="0">
                <a:solidFill>
                  <a:srgbClr val="0070C0"/>
                </a:solidFill>
              </a:rPr>
              <a:t>inor typos, should finalize discussion of L4 </a:t>
            </a:r>
            <a:r>
              <a:rPr lang="en-US" dirty="0" err="1" smtClean="0">
                <a:solidFill>
                  <a:srgbClr val="0070C0"/>
                </a:solidFill>
              </a:rPr>
              <a:t>corr</a:t>
            </a:r>
            <a:r>
              <a:rPr lang="en-US" dirty="0" smtClean="0">
                <a:solidFill>
                  <a:srgbClr val="0070C0"/>
                </a:solidFill>
              </a:rPr>
              <a:t> data files. </a:t>
            </a:r>
          </a:p>
          <a:p>
            <a:pPr marL="457200" lvl="1" indent="0">
              <a:buClr>
                <a:srgbClr val="00B050"/>
              </a:buClr>
              <a:buNone/>
            </a:pPr>
            <a:r>
              <a:rPr lang="en-US" dirty="0" smtClean="0">
                <a:solidFill>
                  <a:srgbClr val="0070C0"/>
                </a:solidFill>
              </a:rPr>
              <a:t>The caption for Figure 6 should be improved to explain the </a:t>
            </a:r>
            <a:r>
              <a:rPr lang="en-US" dirty="0" err="1" smtClean="0">
                <a:solidFill>
                  <a:srgbClr val="0070C0"/>
                </a:solidFill>
              </a:rPr>
              <a:t>Vx</a:t>
            </a:r>
            <a:r>
              <a:rPr lang="en-US" dirty="0" smtClean="0">
                <a:solidFill>
                  <a:srgbClr val="0070C0"/>
                </a:solidFill>
              </a:rPr>
              <a:t>, </a:t>
            </a:r>
            <a:r>
              <a:rPr lang="en-US" dirty="0" err="1" smtClean="0">
                <a:solidFill>
                  <a:srgbClr val="0070C0"/>
                </a:solidFill>
              </a:rPr>
              <a:t>Vy</a:t>
            </a:r>
            <a:r>
              <a:rPr lang="en-US" dirty="0" smtClean="0">
                <a:solidFill>
                  <a:srgbClr val="0070C0"/>
                </a:solidFill>
              </a:rPr>
              <a:t>, </a:t>
            </a:r>
            <a:r>
              <a:rPr lang="en-US" dirty="0" err="1" smtClean="0">
                <a:solidFill>
                  <a:srgbClr val="0070C0"/>
                </a:solidFill>
              </a:rPr>
              <a:t>Vz</a:t>
            </a:r>
            <a:r>
              <a:rPr lang="en-US" dirty="0" smtClean="0">
                <a:solidFill>
                  <a:srgbClr val="0070C0"/>
                </a:solidFill>
              </a:rPr>
              <a:t> frame used here. All of the other detector frame drawings (EACID, ICA_CAL) use an X,Y,Z frame that shows sectors 0 and 1 on the left and sectors 4 and 5 on the bottom. In the “V” frame, these sectors are on the right and top.</a:t>
            </a:r>
            <a:endParaRPr lang="en-US" dirty="0">
              <a:solidFill>
                <a:srgbClr val="0070C0"/>
              </a:solidFill>
            </a:endParaRPr>
          </a:p>
          <a:p>
            <a:pPr>
              <a:buClr>
                <a:srgbClr val="00B050"/>
              </a:buClr>
              <a:buFont typeface="Wingdings" panose="05000000000000000000" pitchFamily="2" charset="2"/>
              <a:buChar char="ü"/>
            </a:pPr>
            <a:endParaRPr lang="en-US" dirty="0" smtClean="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pic>
        <p:nvPicPr>
          <p:cNvPr id="4" name="Picture 3"/>
          <p:cNvPicPr>
            <a:picLocks noChangeAspect="1"/>
          </p:cNvPicPr>
          <p:nvPr/>
        </p:nvPicPr>
        <p:blipFill rotWithShape="1">
          <a:blip r:embed="rId2"/>
          <a:srcRect l="20995" t="30151" r="15928" b="23042"/>
          <a:stretch/>
        </p:blipFill>
        <p:spPr>
          <a:xfrm>
            <a:off x="358145" y="4288073"/>
            <a:ext cx="3657600" cy="2569927"/>
          </a:xfrm>
          <a:prstGeom prst="rect">
            <a:avLst/>
          </a:prstGeom>
        </p:spPr>
      </p:pic>
      <p:sp>
        <p:nvSpPr>
          <p:cNvPr id="5" name="TextBox 4"/>
          <p:cNvSpPr txBox="1"/>
          <p:nvPr/>
        </p:nvSpPr>
        <p:spPr>
          <a:xfrm>
            <a:off x="1114594" y="3923871"/>
            <a:ext cx="1769523" cy="369332"/>
          </a:xfrm>
          <a:prstGeom prst="rect">
            <a:avLst/>
          </a:prstGeom>
          <a:noFill/>
        </p:spPr>
        <p:txBody>
          <a:bodyPr wrap="none" rtlCol="0">
            <a:spAutoFit/>
          </a:bodyPr>
          <a:lstStyle/>
          <a:p>
            <a:r>
              <a:rPr lang="en-US" dirty="0" smtClean="0"/>
              <a:t>From User Guide</a:t>
            </a:r>
            <a:endParaRPr lang="en-US" dirty="0"/>
          </a:p>
        </p:txBody>
      </p:sp>
      <p:pic>
        <p:nvPicPr>
          <p:cNvPr id="6" name="Picture 5"/>
          <p:cNvPicPr>
            <a:picLocks noChangeAspect="1"/>
          </p:cNvPicPr>
          <p:nvPr/>
        </p:nvPicPr>
        <p:blipFill rotWithShape="1">
          <a:blip r:embed="rId3"/>
          <a:srcRect l="25022" t="38826" r="21547" b="19763"/>
          <a:stretch/>
        </p:blipFill>
        <p:spPr>
          <a:xfrm>
            <a:off x="4775941" y="4288073"/>
            <a:ext cx="3657600" cy="2296633"/>
          </a:xfrm>
          <a:prstGeom prst="rect">
            <a:avLst/>
          </a:prstGeom>
        </p:spPr>
      </p:pic>
      <p:sp>
        <p:nvSpPr>
          <p:cNvPr id="7" name="TextBox 6"/>
          <p:cNvSpPr txBox="1"/>
          <p:nvPr/>
        </p:nvSpPr>
        <p:spPr>
          <a:xfrm>
            <a:off x="5682085" y="3923871"/>
            <a:ext cx="1509837" cy="369332"/>
          </a:xfrm>
          <a:prstGeom prst="rect">
            <a:avLst/>
          </a:prstGeom>
          <a:noFill/>
        </p:spPr>
        <p:txBody>
          <a:bodyPr wrap="none" rtlCol="0">
            <a:spAutoFit/>
          </a:bodyPr>
          <a:lstStyle/>
          <a:p>
            <a:r>
              <a:rPr lang="en-US" dirty="0" smtClean="0"/>
              <a:t>From ICA_CAL</a:t>
            </a:r>
            <a:endParaRPr lang="en-US" dirty="0"/>
          </a:p>
        </p:txBody>
      </p:sp>
    </p:spTree>
    <p:extLst>
      <p:ext uri="{BB962C8B-B14F-4D97-AF65-F5344CB8AC3E}">
        <p14:creationId xmlns:p14="http://schemas.microsoft.com/office/powerpoint/2010/main" val="87204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Calib</a:t>
            </a:r>
            <a:r>
              <a:rPr lang="en-US" dirty="0" smtClean="0"/>
              <a:t> Directory</a:t>
            </a:r>
            <a:endParaRPr lang="en-US" dirty="0"/>
          </a:p>
        </p:txBody>
      </p:sp>
      <p:sp>
        <p:nvSpPr>
          <p:cNvPr id="3" name="Content Placeholder 2"/>
          <p:cNvSpPr>
            <a:spLocks noGrp="1"/>
          </p:cNvSpPr>
          <p:nvPr>
            <p:ph idx="1"/>
          </p:nvPr>
        </p:nvSpPr>
        <p:spPr>
          <a:xfrm>
            <a:off x="628650" y="728420"/>
            <a:ext cx="7886700" cy="6016846"/>
          </a:xfrm>
        </p:spPr>
        <p:txBody>
          <a:bodyPr>
            <a:normAutofit/>
          </a:bodyPr>
          <a:lstStyle/>
          <a:p>
            <a:pPr>
              <a:buClr>
                <a:srgbClr val="00B050"/>
              </a:buClr>
              <a:buFont typeface="Wingdings" panose="05000000000000000000" pitchFamily="2" charset="2"/>
              <a:buChar char="ü"/>
            </a:pPr>
            <a:r>
              <a:rPr lang="en-US" dirty="0" smtClean="0"/>
              <a:t>cal</a:t>
            </a:r>
            <a:r>
              <a:rPr lang="en-US" dirty="0"/>
              <a:t>info.txt </a:t>
            </a:r>
            <a:r>
              <a:rPr lang="en-US" dirty="0" smtClean="0"/>
              <a:t>– </a:t>
            </a:r>
            <a:r>
              <a:rPr lang="en-US" dirty="0" smtClean="0">
                <a:solidFill>
                  <a:srgbClr val="00B0F0"/>
                </a:solidFill>
              </a:rPr>
              <a:t>Better than previous versions. I like separating the different table types into their own sub-directories. A table of when the software version updates occur would be helpful.</a:t>
            </a:r>
          </a:p>
          <a:p>
            <a:pPr>
              <a:buClr>
                <a:srgbClr val="00B050"/>
              </a:buClr>
              <a:buFont typeface="Wingdings" panose="05000000000000000000" pitchFamily="2" charset="2"/>
              <a:buChar char="ü"/>
            </a:pPr>
            <a:endParaRPr lang="en-US" dirty="0" smtClean="0">
              <a:solidFill>
                <a:srgbClr val="00B0F0"/>
              </a:solidFill>
            </a:endParaRPr>
          </a:p>
          <a:p>
            <a:pPr marL="228600" lvl="1">
              <a:spcBef>
                <a:spcPts val="1000"/>
              </a:spcBef>
              <a:buClr>
                <a:srgbClr val="00B050"/>
              </a:buClr>
              <a:buFont typeface="Wingdings" panose="05000000000000000000" pitchFamily="2" charset="2"/>
              <a:buChar char="ü"/>
            </a:pPr>
            <a:r>
              <a:rPr lang="en-US" dirty="0" smtClean="0"/>
              <a:t>elevation/ica_el_table_v0*.tab (.</a:t>
            </a:r>
            <a:r>
              <a:rPr lang="en-US" dirty="0" err="1" smtClean="0"/>
              <a:t>lbl</a:t>
            </a:r>
            <a:r>
              <a:rPr lang="en-US" dirty="0" smtClean="0"/>
              <a:t>) ok</a:t>
            </a:r>
          </a:p>
          <a:p>
            <a:pPr marL="228600" lvl="1">
              <a:spcBef>
                <a:spcPts val="1000"/>
              </a:spcBef>
              <a:buClr>
                <a:srgbClr val="00B050"/>
              </a:buClr>
              <a:buFont typeface="Wingdings" panose="05000000000000000000" pitchFamily="2" charset="2"/>
              <a:buChar char="ü"/>
            </a:pPr>
            <a:r>
              <a:rPr lang="en-US" dirty="0"/>
              <a:t>e</a:t>
            </a:r>
            <a:r>
              <a:rPr lang="en-US" dirty="0" smtClean="0"/>
              <a:t>nergy/ica_energy_table_v0*.tab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err="1"/>
              <a:t>g</a:t>
            </a:r>
            <a:r>
              <a:rPr lang="en-US" dirty="0" err="1" smtClean="0"/>
              <a:t>factor</a:t>
            </a:r>
            <a:r>
              <a:rPr lang="en-US" dirty="0" smtClean="0"/>
              <a:t>/gfactor_heavy_v0*.tab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err="1"/>
              <a:t>gfactor</a:t>
            </a:r>
            <a:r>
              <a:rPr lang="en-US" dirty="0"/>
              <a:t>/gfactor_light_v0*.tab (.</a:t>
            </a:r>
            <a:r>
              <a:rPr lang="en-US" dirty="0" err="1"/>
              <a:t>lbl</a:t>
            </a:r>
            <a:r>
              <a:rPr lang="en-US" dirty="0" smtClean="0"/>
              <a:t>)</a:t>
            </a:r>
          </a:p>
          <a:p>
            <a:pPr marL="228600" lvl="1">
              <a:spcBef>
                <a:spcPts val="1000"/>
              </a:spcBef>
              <a:buClr>
                <a:srgbClr val="00B050"/>
              </a:buClr>
              <a:buFont typeface="Wingdings" panose="05000000000000000000" pitchFamily="2" charset="2"/>
              <a:buChar char="ü"/>
            </a:pPr>
            <a:r>
              <a:rPr lang="en-US" dirty="0" err="1"/>
              <a:t>mass_lookup</a:t>
            </a:r>
            <a:r>
              <a:rPr lang="en-US" dirty="0"/>
              <a:t>/</a:t>
            </a:r>
            <a:r>
              <a:rPr lang="en-US" dirty="0" err="1"/>
              <a:t>ica_mass_look_up_table</a:t>
            </a:r>
            <a:r>
              <a:rPr lang="en-US" dirty="0"/>
              <a:t>*_v0*.tab (.</a:t>
            </a:r>
            <a:r>
              <a:rPr lang="en-US" dirty="0" err="1"/>
              <a:t>lbl</a:t>
            </a:r>
            <a:r>
              <a:rPr lang="en-US" dirty="0"/>
              <a:t>)</a:t>
            </a:r>
            <a:endParaRPr lang="en-US" dirty="0" smtClean="0"/>
          </a:p>
          <a:p>
            <a:pPr marL="228600" lvl="1">
              <a:spcBef>
                <a:spcPts val="1000"/>
              </a:spcBef>
              <a:buClr>
                <a:srgbClr val="00B050"/>
              </a:buClr>
              <a:buFont typeface="Wingdings" panose="05000000000000000000" pitchFamily="2" charset="2"/>
              <a:buChar char="ü"/>
            </a:pPr>
            <a:r>
              <a:rPr lang="en-US" dirty="0" err="1" smtClean="0"/>
              <a:t>mass_mask</a:t>
            </a:r>
            <a:r>
              <a:rPr lang="en-US" dirty="0" smtClean="0"/>
              <a:t>/</a:t>
            </a:r>
            <a:r>
              <a:rPr lang="en-US" dirty="0" err="1" smtClean="0"/>
              <a:t>ica_mask_heavy_bst_p</a:t>
            </a:r>
            <a:r>
              <a:rPr lang="en-US" dirty="0" smtClean="0"/>
              <a:t>*_v0*.tab (.</a:t>
            </a:r>
            <a:r>
              <a:rPr lang="en-US" dirty="0" err="1" smtClean="0"/>
              <a:t>lbl</a:t>
            </a:r>
            <a:r>
              <a:rPr lang="en-US" dirty="0" smtClean="0"/>
              <a:t>)</a:t>
            </a:r>
          </a:p>
          <a:p>
            <a:pPr marL="228600" lvl="1">
              <a:spcBef>
                <a:spcPts val="1000"/>
              </a:spcBef>
              <a:buClr>
                <a:srgbClr val="00B050"/>
              </a:buClr>
              <a:buFont typeface="Wingdings" panose="05000000000000000000" pitchFamily="2" charset="2"/>
              <a:buChar char="ü"/>
            </a:pPr>
            <a:r>
              <a:rPr lang="en-US" dirty="0" err="1"/>
              <a:t>mass_mask</a:t>
            </a:r>
            <a:r>
              <a:rPr lang="en-US" dirty="0"/>
              <a:t>/</a:t>
            </a:r>
            <a:r>
              <a:rPr lang="en-US" dirty="0" err="1"/>
              <a:t>ica_mask_heavy_nm_p</a:t>
            </a:r>
            <a:r>
              <a:rPr lang="en-US" dirty="0"/>
              <a:t>*_v0*.tab (.</a:t>
            </a:r>
            <a:r>
              <a:rPr lang="en-US" dirty="0" err="1"/>
              <a:t>lbl</a:t>
            </a:r>
            <a:r>
              <a:rPr lang="en-US" dirty="0" smtClean="0"/>
              <a:t>)</a:t>
            </a:r>
          </a:p>
          <a:p>
            <a:pPr marL="228600" lvl="1">
              <a:spcBef>
                <a:spcPts val="1000"/>
              </a:spcBef>
              <a:buClr>
                <a:srgbClr val="00B050"/>
              </a:buClr>
              <a:buFont typeface="Wingdings" panose="05000000000000000000" pitchFamily="2" charset="2"/>
              <a:buChar char="ü"/>
            </a:pPr>
            <a:r>
              <a:rPr lang="en-US" dirty="0" err="1"/>
              <a:t>mass_mask</a:t>
            </a:r>
            <a:r>
              <a:rPr lang="en-US" dirty="0"/>
              <a:t>/</a:t>
            </a:r>
            <a:r>
              <a:rPr lang="en-US" dirty="0" err="1"/>
              <a:t>ica_mask_light_bst_p</a:t>
            </a:r>
            <a:r>
              <a:rPr lang="en-US" dirty="0"/>
              <a:t>*_v0*.tab (.</a:t>
            </a:r>
            <a:r>
              <a:rPr lang="en-US" dirty="0" err="1"/>
              <a:t>lbl</a:t>
            </a:r>
            <a:r>
              <a:rPr lang="en-US" dirty="0"/>
              <a:t>)</a:t>
            </a:r>
          </a:p>
          <a:p>
            <a:pPr marL="228600" lvl="1">
              <a:spcBef>
                <a:spcPts val="1000"/>
              </a:spcBef>
              <a:buClr>
                <a:srgbClr val="00B050"/>
              </a:buClr>
              <a:buFont typeface="Wingdings" panose="05000000000000000000" pitchFamily="2" charset="2"/>
              <a:buChar char="ü"/>
            </a:pPr>
            <a:r>
              <a:rPr lang="en-US" dirty="0" err="1"/>
              <a:t>mass_mask</a:t>
            </a:r>
            <a:r>
              <a:rPr lang="en-US" dirty="0"/>
              <a:t>/</a:t>
            </a:r>
            <a:r>
              <a:rPr lang="en-US" dirty="0" err="1"/>
              <a:t>ica_mask_light_nm_p</a:t>
            </a:r>
            <a:r>
              <a:rPr lang="en-US" dirty="0"/>
              <a:t>*_v0*.tab (.</a:t>
            </a:r>
            <a:r>
              <a:rPr lang="en-US" dirty="0" err="1"/>
              <a:t>lbl</a:t>
            </a:r>
            <a:r>
              <a:rPr lang="en-US" dirty="0" smtClean="0"/>
              <a:t>)</a:t>
            </a:r>
          </a:p>
          <a:p>
            <a:pPr marL="0" lvl="1" indent="0">
              <a:spcBef>
                <a:spcPts val="1000"/>
              </a:spcBef>
              <a:buClr>
                <a:srgbClr val="00B050"/>
              </a:buClr>
              <a:buNone/>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smtClean="0"/>
          </a:p>
          <a:p>
            <a:pPr marL="228600" lvl="1">
              <a:spcBef>
                <a:spcPts val="1000"/>
              </a:spcBef>
              <a:buClr>
                <a:srgbClr val="00B050"/>
              </a:buClr>
              <a:buFont typeface="Wingdings" panose="05000000000000000000" pitchFamily="2" charset="2"/>
              <a:buChar char="ü"/>
            </a:pPr>
            <a:endParaRPr lang="en-US" dirty="0"/>
          </a:p>
          <a:p>
            <a:pPr marL="228600" lvl="1">
              <a:spcBef>
                <a:spcPts val="1000"/>
              </a:spcBef>
              <a:buClr>
                <a:srgbClr val="00B050"/>
              </a:buClr>
              <a:buFont typeface="Wingdings" panose="05000000000000000000" pitchFamily="2" charset="2"/>
              <a:buChar char="ü"/>
            </a:pPr>
            <a:endParaRPr lang="en-US" dirty="0" smtClean="0"/>
          </a:p>
          <a:p>
            <a:pPr marL="228600" lvl="1">
              <a:spcBef>
                <a:spcPts val="1000"/>
              </a:spcBef>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375025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Files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geominfo.txt – ok, minor typos</a:t>
            </a:r>
            <a:br>
              <a:rPr lang="en-US" dirty="0" smtClean="0"/>
            </a:br>
            <a:r>
              <a:rPr lang="en-US" dirty="0" smtClean="0">
                <a:solidFill>
                  <a:srgbClr val="00B0F0"/>
                </a:solidFill>
              </a:rPr>
              <a:t>Add statement that says that these figures are extracted from the EACID or ICA_CAL document. </a:t>
            </a:r>
          </a:p>
          <a:p>
            <a:pPr>
              <a:buClr>
                <a:srgbClr val="92D050"/>
              </a:buClr>
              <a:buFont typeface="Wingdings" panose="05000000000000000000" pitchFamily="2" charset="2"/>
              <a:buChar char="ü"/>
            </a:pPr>
            <a:r>
              <a:rPr lang="en-US" dirty="0"/>
              <a:t>i</a:t>
            </a:r>
            <a:r>
              <a:rPr lang="en-US" dirty="0" smtClean="0"/>
              <a:t>ca_fov.jpg (.</a:t>
            </a:r>
            <a:r>
              <a:rPr lang="en-US" dirty="0" err="1" smtClean="0"/>
              <a:t>lbl</a:t>
            </a:r>
            <a:r>
              <a:rPr lang="en-US" dirty="0" smtClean="0"/>
              <a:t>)</a:t>
            </a:r>
          </a:p>
          <a:p>
            <a:pPr>
              <a:buClr>
                <a:srgbClr val="92D050"/>
              </a:buClr>
              <a:buFont typeface="Wingdings" panose="05000000000000000000" pitchFamily="2" charset="2"/>
              <a:buChar char="ü"/>
            </a:pPr>
            <a:r>
              <a:rPr lang="en-US" dirty="0"/>
              <a:t>i</a:t>
            </a:r>
            <a:r>
              <a:rPr lang="en-US" dirty="0" smtClean="0"/>
              <a:t>ca_location.jpg (.</a:t>
            </a:r>
            <a:r>
              <a:rPr lang="en-US" dirty="0" err="1" smtClean="0"/>
              <a:t>lbl</a:t>
            </a:r>
            <a:r>
              <a:rPr lang="en-US" dirty="0" smtClean="0"/>
              <a:t>)</a:t>
            </a:r>
          </a:p>
          <a:p>
            <a:pPr>
              <a:buClr>
                <a:srgbClr val="92D050"/>
              </a:buClr>
              <a:buFont typeface="Wingdings" panose="05000000000000000000" pitchFamily="2" charset="2"/>
              <a:buChar char="ü"/>
            </a:pPr>
            <a:r>
              <a:rPr lang="en-US" dirty="0"/>
              <a:t>s</a:t>
            </a:r>
            <a:r>
              <a:rPr lang="en-US" dirty="0" smtClean="0"/>
              <a:t>ectors.pdf (.</a:t>
            </a:r>
            <a:r>
              <a:rPr lang="en-US" dirty="0" err="1" smtClean="0"/>
              <a:t>lbl</a:t>
            </a:r>
            <a:r>
              <a:rPr lang="en-US" dirty="0" smtClean="0"/>
              <a:t>)</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2466231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5095</TotalTime>
  <Words>1444</Words>
  <Application>Microsoft Office PowerPoint</Application>
  <PresentationFormat>On-screen Show (4:3)</PresentationFormat>
  <Paragraphs>172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Rosetta Orbiter RPCICA  Archive Comments  ro-c-rpcica-2-ext3-raw-v1.0 (ROICA_1016) ro-c-rpcica-3-ext3-calib-v1.0 (ROICA_2016) ro-c-rpcica-4-ext1-corr-v1.0 (ROICA_3014) ro-c-rpcica-4-ext1-phys_mass-v1.0 (ROICA_3514) (updated volume reviewed) </vt:lpstr>
      <vt:lpstr>Overview</vt:lpstr>
      <vt:lpstr>Root Directory Files</vt:lpstr>
      <vt:lpstr>Catalog Files</vt:lpstr>
      <vt:lpstr>Catalog Files – data set catalog files</vt:lpstr>
      <vt:lpstr>Document</vt:lpstr>
      <vt:lpstr>Document – con’t</vt:lpstr>
      <vt:lpstr>Calib Directory</vt:lpstr>
      <vt:lpstr>Geometry Files</vt:lpstr>
      <vt:lpstr>Index Files</vt:lpstr>
      <vt:lpstr>Data: ro-c-rpcica-2-ext3-raw-v1.0</vt:lpstr>
      <vt:lpstr>Browse: ro-c-rpcica-2-ext3-raw-v1.0</vt:lpstr>
      <vt:lpstr>Data: ro-c-rpcica-3-ext3-calib-v1.0</vt:lpstr>
      <vt:lpstr>Data: ro-c-rpcica-4-ext1-corr-v1.0</vt:lpstr>
      <vt:lpstr>Data: ro-c-rpcica-4-ext1-phys_mass-v1.0</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Steven Joy</cp:lastModifiedBy>
  <cp:revision>212</cp:revision>
  <dcterms:created xsi:type="dcterms:W3CDTF">2016-02-06T19:43:57Z</dcterms:created>
  <dcterms:modified xsi:type="dcterms:W3CDTF">2018-07-06T19:32:32Z</dcterms:modified>
</cp:coreProperties>
</file>