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61" r:id="rId2"/>
    <p:sldId id="262" r:id="rId3"/>
    <p:sldId id="263" r:id="rId4"/>
    <p:sldId id="267" r:id="rId5"/>
    <p:sldId id="264" r:id="rId6"/>
    <p:sldId id="268" r:id="rId7"/>
    <p:sldId id="270" r:id="rId8"/>
    <p:sldId id="272" r:id="rId9"/>
    <p:sldId id="273" r:id="rId10"/>
    <p:sldId id="265" r:id="rId11"/>
    <p:sldId id="259" r:id="rId12"/>
    <p:sldId id="279" r:id="rId13"/>
    <p:sldId id="274" r:id="rId14"/>
    <p:sldId id="275" r:id="rId15"/>
    <p:sldId id="276" r:id="rId16"/>
    <p:sldId id="278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79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9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FE7AD-6B3E-3842-8877-B32223DFA5F9}" type="datetimeFigureOut">
              <a:rPr lang="en-US" smtClean="0"/>
              <a:t>7/9/18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FECB7-8E02-114B-A5EC-4E0BA3E4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FECB7-8E02-114B-A5EC-4E0BA3E421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88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7/9/18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7/9/18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7/9/18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BD604-3343-8E48-A4EA-FF6A851440E4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6103"/>
            <a:ext cx="7772400" cy="2387600"/>
          </a:xfrm>
        </p:spPr>
        <p:txBody>
          <a:bodyPr/>
          <a:lstStyle/>
          <a:p>
            <a:r>
              <a:rPr lang="en-US" dirty="0" smtClean="0"/>
              <a:t>PDS Review</a:t>
            </a:r>
            <a:br>
              <a:rPr lang="en-US" dirty="0" smtClean="0"/>
            </a:br>
            <a:r>
              <a:rPr lang="en-US" dirty="0" smtClean="0"/>
              <a:t>Rosetta RPC-ICA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27670"/>
            <a:ext cx="6858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Yaxue Dong</a:t>
            </a:r>
          </a:p>
          <a:p>
            <a:r>
              <a:rPr lang="en-US" dirty="0" smtClean="0"/>
              <a:t>CU-Boulder/LASP</a:t>
            </a:r>
          </a:p>
          <a:p>
            <a:endParaRPr lang="en-US" dirty="0" smtClean="0"/>
          </a:p>
          <a:p>
            <a:r>
              <a:rPr lang="en-US" altLang="zh-CN" dirty="0" smtClean="0"/>
              <a:t>University of Maryland, College Park, MD</a:t>
            </a:r>
          </a:p>
          <a:p>
            <a:r>
              <a:rPr lang="en-US" altLang="zh-CN" dirty="0" smtClean="0"/>
              <a:t>July 9, 2018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63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48" y="354696"/>
            <a:ext cx="6685999" cy="2231599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827139" y="418494"/>
            <a:ext cx="2770355" cy="2214357"/>
            <a:chOff x="6730927" y="3684261"/>
            <a:chExt cx="2737926" cy="2214357"/>
          </a:xfrm>
        </p:grpSpPr>
        <p:sp>
          <p:nvSpPr>
            <p:cNvPr id="7" name="TextBox 6"/>
            <p:cNvSpPr txBox="1"/>
            <p:nvPr/>
          </p:nvSpPr>
          <p:spPr>
            <a:xfrm>
              <a:off x="7844590" y="3684261"/>
              <a:ext cx="12512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White </a:t>
              </a:r>
              <a:r>
                <a:rPr lang="en-US" dirty="0" err="1" smtClean="0"/>
                <a:t>pixles</a:t>
              </a:r>
              <a:r>
                <a:rPr lang="en-US" dirty="0" smtClean="0"/>
                <a:t>:</a:t>
              </a:r>
            </a:p>
            <a:p>
              <a:r>
                <a:rPr lang="en-US" dirty="0" smtClean="0"/>
                <a:t>0 values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6730927" y="5214883"/>
              <a:ext cx="1197884" cy="41597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928811" y="4975288"/>
              <a:ext cx="154004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99e99</a:t>
              </a:r>
            </a:p>
            <a:p>
              <a:r>
                <a:rPr lang="en-US" dirty="0"/>
                <a:t>m</a:t>
              </a:r>
              <a:r>
                <a:rPr lang="en-US" dirty="0" smtClean="0"/>
                <a:t>issing constant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581402" y="-5787"/>
            <a:ext cx="2442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L3 data,  all masses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81139" y="2632851"/>
            <a:ext cx="2442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L4 data,  all masses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-26573" y="3492782"/>
            <a:ext cx="127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Corrected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3965" y="5101156"/>
            <a:ext cx="127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“ZERO”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743947" y="3077284"/>
            <a:ext cx="12661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Some negative values in L4 </a:t>
            </a:r>
            <a:r>
              <a:rPr lang="en-US" dirty="0" err="1" smtClean="0">
                <a:solidFill>
                  <a:srgbClr val="C00000"/>
                </a:solidFill>
              </a:rPr>
              <a:t>Corr</a:t>
            </a:r>
            <a:r>
              <a:rPr lang="en-US" dirty="0" smtClean="0">
                <a:solidFill>
                  <a:srgbClr val="C00000"/>
                </a:solidFill>
              </a:rPr>
              <a:t> data?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254" y="2920233"/>
            <a:ext cx="6755120" cy="382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6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5588" y="992170"/>
            <a:ext cx="4268412" cy="49497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27" y="945684"/>
            <a:ext cx="4320317" cy="5025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5941" y="286693"/>
            <a:ext cx="3468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L4 data,  </a:t>
            </a:r>
            <a:r>
              <a:rPr lang="en-US" smtClean="0"/>
              <a:t>mass separated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27172" y="1239253"/>
            <a:ext cx="10005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40FF"/>
                </a:solidFill>
              </a:rPr>
              <a:t>H+</a:t>
            </a:r>
          </a:p>
          <a:p>
            <a:endParaRPr lang="en-US" dirty="0">
              <a:solidFill>
                <a:srgbClr val="FF40FF"/>
              </a:solidFill>
            </a:endParaRPr>
          </a:p>
          <a:p>
            <a:endParaRPr lang="en-US" dirty="0" smtClean="0">
              <a:solidFill>
                <a:srgbClr val="FF40FF"/>
              </a:solidFill>
            </a:endParaRPr>
          </a:p>
          <a:p>
            <a:endParaRPr lang="en-US" dirty="0">
              <a:solidFill>
                <a:srgbClr val="FF40FF"/>
              </a:solidFill>
            </a:endParaRPr>
          </a:p>
          <a:p>
            <a:endParaRPr lang="en-US" dirty="0" smtClean="0">
              <a:solidFill>
                <a:srgbClr val="FF40FF"/>
              </a:solidFill>
            </a:endParaRPr>
          </a:p>
          <a:p>
            <a:r>
              <a:rPr lang="en-US" dirty="0" smtClean="0">
                <a:solidFill>
                  <a:srgbClr val="FF40FF"/>
                </a:solidFill>
              </a:rPr>
              <a:t>He+</a:t>
            </a:r>
          </a:p>
          <a:p>
            <a:endParaRPr lang="en-US" dirty="0">
              <a:solidFill>
                <a:srgbClr val="FF40FF"/>
              </a:solidFill>
            </a:endParaRPr>
          </a:p>
          <a:p>
            <a:endParaRPr lang="en-US" dirty="0">
              <a:solidFill>
                <a:srgbClr val="FF40FF"/>
              </a:solidFill>
            </a:endParaRPr>
          </a:p>
          <a:p>
            <a:endParaRPr lang="en-US" dirty="0" smtClean="0">
              <a:solidFill>
                <a:srgbClr val="FF40FF"/>
              </a:solidFill>
            </a:endParaRPr>
          </a:p>
          <a:p>
            <a:r>
              <a:rPr lang="en-US" dirty="0" smtClean="0">
                <a:solidFill>
                  <a:srgbClr val="FF40FF"/>
                </a:solidFill>
              </a:rPr>
              <a:t>He++</a:t>
            </a:r>
          </a:p>
          <a:p>
            <a:endParaRPr lang="en-US" dirty="0">
              <a:solidFill>
                <a:srgbClr val="FF40FF"/>
              </a:solidFill>
            </a:endParaRPr>
          </a:p>
          <a:p>
            <a:endParaRPr lang="en-US" dirty="0" smtClean="0">
              <a:solidFill>
                <a:srgbClr val="FF40FF"/>
              </a:solidFill>
            </a:endParaRPr>
          </a:p>
          <a:p>
            <a:endParaRPr lang="en-US" dirty="0">
              <a:solidFill>
                <a:srgbClr val="FF40FF"/>
              </a:solidFill>
            </a:endParaRPr>
          </a:p>
          <a:p>
            <a:r>
              <a:rPr lang="en-US" dirty="0" smtClean="0">
                <a:solidFill>
                  <a:srgbClr val="FF40FF"/>
                </a:solidFill>
              </a:rPr>
              <a:t>Heavy</a:t>
            </a:r>
            <a:endParaRPr lang="en-US" dirty="0">
              <a:solidFill>
                <a:srgbClr val="FF4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7593" y="480450"/>
            <a:ext cx="2898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version (</a:t>
            </a:r>
            <a:r>
              <a:rPr lang="en-US" smtClean="0"/>
              <a:t>corrected</a:t>
            </a:r>
            <a:r>
              <a:rPr lang="en-US" smtClean="0"/>
              <a:t>) from Hans Nilsson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45109" y="670634"/>
            <a:ext cx="1840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version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36632" y="2576269"/>
            <a:ext cx="2054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 He+ at all?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2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96453" y="421105"/>
            <a:ext cx="5751094" cy="709863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0432FF"/>
                </a:solidFill>
              </a:rPr>
              <a:t>Other inconsistencies/issues in data and documents</a:t>
            </a:r>
            <a:endParaRPr lang="en-US" sz="3000" b="1" dirty="0">
              <a:solidFill>
                <a:srgbClr val="0432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9340" y="1446028"/>
            <a:ext cx="6911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Sometimes different </a:t>
            </a:r>
            <a:r>
              <a:rPr lang="en-US" smtClean="0"/>
              <a:t>time resolution between l2 and l3 data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967" y="2130420"/>
            <a:ext cx="6163665" cy="38353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22944" y="1828796"/>
            <a:ext cx="2923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Seconds from </a:t>
            </a:r>
            <a:r>
              <a:rPr lang="en-US" dirty="0" smtClean="0"/>
              <a:t>starting time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85451" y="2198128"/>
            <a:ext cx="62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L3</a:t>
            </a:r>
          </a:p>
          <a:p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68632" y="2488019"/>
            <a:ext cx="16161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Exactly same data between the </a:t>
            </a:r>
            <a:r>
              <a:rPr lang="en-US" smtClean="0"/>
              <a:t>two adjacent </a:t>
            </a:r>
            <a:r>
              <a:rPr lang="en-US" dirty="0" smtClean="0"/>
              <a:t>time points </a:t>
            </a:r>
            <a:r>
              <a:rPr lang="en-US" smtClean="0"/>
              <a:t>for L3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249906" y="4728411"/>
            <a:ext cx="288758" cy="272529"/>
          </a:xfrm>
          <a:prstGeom prst="ellipse">
            <a:avLst/>
          </a:prstGeom>
          <a:noFill/>
          <a:ln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562726" y="3188368"/>
            <a:ext cx="4199021" cy="1732548"/>
          </a:xfrm>
          <a:prstGeom prst="straightConnector1">
            <a:avLst/>
          </a:prstGeom>
          <a:ln w="19050">
            <a:solidFill>
              <a:srgbClr val="FF4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7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78" y="1431758"/>
            <a:ext cx="5950454" cy="531795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313319" y="3850104"/>
            <a:ext cx="67376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41231" y="3590455"/>
            <a:ext cx="2406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Section 3.3 in EAICD 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157035" y="5739063"/>
            <a:ext cx="3414965" cy="80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78516" y="5397531"/>
            <a:ext cx="171242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Not </a:t>
            </a:r>
            <a:r>
              <a:rPr lang="en-US" sz="1400" dirty="0" smtClean="0">
                <a:solidFill>
                  <a:srgbClr val="FF0000"/>
                </a:solidFill>
              </a:rPr>
              <a:t>not </a:t>
            </a:r>
            <a:r>
              <a:rPr lang="en-US" sz="1400" dirty="0" smtClean="0">
                <a:solidFill>
                  <a:srgbClr val="FF0000"/>
                </a:solidFill>
              </a:rPr>
              <a:t>found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5642" y="1062426"/>
            <a:ext cx="1744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ICA User Guide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648325" y="2201779"/>
            <a:ext cx="39704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33172" y="5892951"/>
            <a:ext cx="196800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33172" y="6043862"/>
            <a:ext cx="2067428" cy="80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01173" y="5705308"/>
            <a:ext cx="797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in </a:t>
            </a:r>
            <a:r>
              <a:rPr lang="en-US" sz="1400" dirty="0" smtClean="0">
                <a:solidFill>
                  <a:srgbClr val="FF0000"/>
                </a:solidFill>
              </a:rPr>
              <a:t>EAICD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6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356" y="723566"/>
            <a:ext cx="4178300" cy="622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9389" y="250142"/>
            <a:ext cx="1744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ICA User Guide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46" y="1345866"/>
            <a:ext cx="6379617" cy="5118213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176336" y="1167064"/>
            <a:ext cx="39704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69242" y="1827130"/>
            <a:ext cx="2490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Only 9 columns in l2 geometry data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004636" y="5121443"/>
            <a:ext cx="2171700" cy="401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3378" y="4848364"/>
            <a:ext cx="3634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It’s altitude in the data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7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92" y="183148"/>
            <a:ext cx="4711700" cy="81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82" y="995948"/>
            <a:ext cx="6921500" cy="107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2052" y="2370221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Inconsistent with data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288" y="2075448"/>
            <a:ext cx="4243638" cy="45997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213" y="0"/>
            <a:ext cx="173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ICA User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46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3" y="479278"/>
            <a:ext cx="6242398" cy="59335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213" y="0"/>
            <a:ext cx="173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ICA User guide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08295" y="2779295"/>
            <a:ext cx="25316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Quality flag in data: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“0000xxxx”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Reading with PDS3 IDL tool gives 9 characters 0000xxxx”</a:t>
            </a:r>
          </a:p>
        </p:txBody>
      </p:sp>
    </p:spTree>
    <p:extLst>
      <p:ext uri="{BB962C8B-B14F-4D97-AF65-F5344CB8AC3E}">
        <p14:creationId xmlns:p14="http://schemas.microsoft.com/office/powerpoint/2010/main" val="3965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500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432FF"/>
                </a:solidFill>
              </a:rPr>
              <a:t>Summary</a:t>
            </a:r>
            <a:endParaRPr lang="en-US" sz="4000" dirty="0">
              <a:solidFill>
                <a:srgbClr val="0432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2646"/>
            <a:ext cx="7886700" cy="3913438"/>
          </a:xfrm>
        </p:spPr>
        <p:txBody>
          <a:bodyPr>
            <a:noAutofit/>
          </a:bodyPr>
          <a:lstStyle/>
          <a:p>
            <a:r>
              <a:rPr lang="en-US" sz="2200" dirty="0" smtClean="0"/>
              <a:t>Incorrect numbers of columns in L4 data labels</a:t>
            </a:r>
          </a:p>
          <a:p>
            <a:r>
              <a:rPr lang="en-US" sz="2200" dirty="0" smtClean="0"/>
              <a:t>MATLAB codes in the archive not working properly with MATLAB version 2016b</a:t>
            </a:r>
          </a:p>
          <a:p>
            <a:r>
              <a:rPr lang="en-US" sz="2200" dirty="0" smtClean="0"/>
              <a:t>Negative values in L4 ”</a:t>
            </a:r>
            <a:r>
              <a:rPr lang="en-US" sz="2200" dirty="0" err="1" smtClean="0"/>
              <a:t>corr</a:t>
            </a:r>
            <a:r>
              <a:rPr lang="en-US" sz="2200" dirty="0" smtClean="0"/>
              <a:t>” data</a:t>
            </a:r>
          </a:p>
          <a:p>
            <a:r>
              <a:rPr lang="en-US" sz="2200" dirty="0" smtClean="0"/>
              <a:t>Some inconsistencies between data and some descriptions in the documents</a:t>
            </a:r>
          </a:p>
          <a:p>
            <a:endParaRPr lang="en-US" sz="2200" dirty="0" smtClean="0"/>
          </a:p>
          <a:p>
            <a:r>
              <a:rPr lang="en-US" sz="2200" dirty="0" smtClean="0"/>
              <a:t>Can the archive be released? </a:t>
            </a:r>
          </a:p>
          <a:p>
            <a:pPr lvl="1"/>
            <a:r>
              <a:rPr lang="en-US" sz="2200" dirty="0" smtClean="0">
                <a:solidFill>
                  <a:schemeClr val="accent4"/>
                </a:solidFill>
              </a:rPr>
              <a:t>Yes, after fixing some minor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7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-36093"/>
            <a:ext cx="7886700" cy="926432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solidFill>
                  <a:srgbClr val="0432FF"/>
                </a:solidFill>
              </a:rPr>
              <a:t>Overview</a:t>
            </a:r>
            <a:endParaRPr lang="en-US" sz="3000" b="1" dirty="0">
              <a:solidFill>
                <a:srgbClr val="0432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49" y="842215"/>
            <a:ext cx="8111833" cy="54076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L2 data: raw data, counts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L3 data: calibrated, differential fluxes (cm</a:t>
            </a:r>
            <a:r>
              <a:rPr lang="en-US" sz="2000" baseline="30000" dirty="0" smtClean="0">
                <a:latin typeface="Calibri" charset="0"/>
                <a:ea typeface="Calibri" charset="0"/>
                <a:cs typeface="Calibri" charset="0"/>
              </a:rPr>
              <a:t>-2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 s</a:t>
            </a:r>
            <a:r>
              <a:rPr lang="en-US" sz="2000" baseline="30000" dirty="0" smtClean="0">
                <a:latin typeface="Calibri" charset="0"/>
                <a:ea typeface="Calibri" charset="0"/>
                <a:cs typeface="Calibri" charset="0"/>
              </a:rPr>
              <a:t>-1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 sr</a:t>
            </a:r>
            <a:r>
              <a:rPr lang="en-US" sz="2000" baseline="30000" dirty="0" smtClean="0">
                <a:latin typeface="Calibri" charset="0"/>
                <a:ea typeface="Calibri" charset="0"/>
                <a:cs typeface="Calibri" charset="0"/>
              </a:rPr>
              <a:t>-1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 eV</a:t>
            </a:r>
            <a:r>
              <a:rPr lang="en-US" sz="2000" baseline="30000" dirty="0" smtClean="0">
                <a:latin typeface="Calibri" charset="0"/>
                <a:ea typeface="Calibri" charset="0"/>
                <a:cs typeface="Calibri" charset="0"/>
              </a:rPr>
              <a:t>-1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L4 data: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err="1" smtClean="0">
                <a:latin typeface="Calibri" charset="0"/>
                <a:ea typeface="Calibri" charset="0"/>
                <a:cs typeface="Calibri" charset="0"/>
              </a:rPr>
              <a:t>Corr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: differential fluxes, cross talk/background removed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err="1" smtClean="0">
                <a:latin typeface="Calibri" charset="0"/>
                <a:ea typeface="Calibri" charset="0"/>
                <a:cs typeface="Calibri" charset="0"/>
              </a:rPr>
              <a:t>Phys_mass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: mass separated differential fluxes: H</a:t>
            </a:r>
            <a:r>
              <a:rPr lang="en-US" sz="2000" baseline="30000" dirty="0" smtClean="0"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, He</a:t>
            </a:r>
            <a:r>
              <a:rPr lang="en-US" sz="2000" baseline="30000" dirty="0" smtClean="0"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, He</a:t>
            </a:r>
            <a:r>
              <a:rPr lang="en-US" sz="2000" baseline="30000" dirty="0" smtClean="0">
                <a:latin typeface="Calibri" charset="0"/>
                <a:ea typeface="Calibri" charset="0"/>
                <a:cs typeface="Calibri" charset="0"/>
              </a:rPr>
              <a:t>++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, and heavy 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ions</a:t>
            </a:r>
          </a:p>
          <a:p>
            <a:pPr marL="742950" lvl="1" indent="-285750">
              <a:buFont typeface="Arial" charset="0"/>
              <a:buChar char="•"/>
            </a:pPr>
            <a:endParaRPr lang="en-US" sz="2000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Data sets (~3.8TB)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Rosetta-Orbiter RPCICA Commissioning: L2, L3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Rosetta-Orbiter RPCICA Earth Swing-by 1, 2, 3: L2, L3 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Rosetta-Orbiter RPCICA Cruise 2, 4: L2, L3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Rosetta-Orbiter RPCICA Mars Swing-by 1, 2, 3: L2, L3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Rosetta-Orbiter RPCICA Lutetia: L2, L3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Rosetta-Orbiter RPCICA </a:t>
            </a:r>
            <a:r>
              <a:rPr lang="en-US" sz="2000" dirty="0" err="1" smtClean="0">
                <a:latin typeface="Calibri" charset="0"/>
                <a:ea typeface="Calibri" charset="0"/>
                <a:cs typeface="Calibri" charset="0"/>
              </a:rPr>
              <a:t>Prelanding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 67P: L2, L3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/>
              <a:t>Rosetta-Orbiter RPCICA Escort 1, 2, 3 67P: L2, L3</a:t>
            </a:r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Rosetta-Orbiter RPCICA Extension 67P 1: L2, L3, L4 (</a:t>
            </a:r>
            <a:r>
              <a:rPr lang="en-US" sz="2000" dirty="0" err="1" smtClean="0">
                <a:latin typeface="Calibri" charset="0"/>
                <a:ea typeface="Calibri" charset="0"/>
                <a:cs typeface="Calibri" charset="0"/>
              </a:rPr>
              <a:t>corr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), L4 (</a:t>
            </a:r>
            <a:r>
              <a:rPr lang="en-US" sz="2000" dirty="0" err="1" smtClean="0">
                <a:latin typeface="Calibri" charset="0"/>
                <a:ea typeface="Calibri" charset="0"/>
                <a:cs typeface="Calibri" charset="0"/>
              </a:rPr>
              <a:t>phys_mass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Rosetta-Orbiter RPCICA Extension 67P 2, 3: L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2, L3</a:t>
            </a:r>
          </a:p>
          <a:p>
            <a:pPr marL="742950" lvl="1" indent="-285750">
              <a:buFont typeface="Arial" charset="0"/>
              <a:buChar char="•"/>
            </a:pPr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  <a:p>
            <a:pPr marL="742950" lvl="1" indent="-285750">
              <a:buFont typeface="Arial" charset="0"/>
              <a:buChar char="•"/>
            </a:pP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6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3702" y="762168"/>
            <a:ext cx="3365834" cy="477085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432FF"/>
                </a:solidFill>
              </a:rPr>
              <a:t>Read the data</a:t>
            </a:r>
            <a:endParaRPr lang="en-US" sz="3000" b="1" dirty="0">
              <a:solidFill>
                <a:srgbClr val="0432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1018" y="1597026"/>
            <a:ext cx="6686550" cy="435133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Tools:</a:t>
            </a:r>
            <a:endParaRPr lang="en-US" sz="2200" dirty="0"/>
          </a:p>
          <a:p>
            <a:pPr lvl="1"/>
            <a:r>
              <a:rPr lang="en-US" sz="2200" dirty="0" smtClean="0"/>
              <a:t>PDS3 IDL software</a:t>
            </a:r>
            <a:endParaRPr lang="en-US" sz="2200" dirty="0"/>
          </a:p>
          <a:p>
            <a:pPr lvl="1"/>
            <a:r>
              <a:rPr lang="en-US" sz="2200" dirty="0" smtClean="0"/>
              <a:t>MATLAB software in the data archive (/document/software/)</a:t>
            </a:r>
          </a:p>
          <a:p>
            <a:endParaRPr lang="en-US" sz="2200" dirty="0"/>
          </a:p>
          <a:p>
            <a:r>
              <a:rPr lang="en-US" sz="2200" dirty="0" smtClean="0"/>
              <a:t>My operating </a:t>
            </a:r>
            <a:r>
              <a:rPr lang="en-US" sz="2200" dirty="0"/>
              <a:t>system and software:</a:t>
            </a:r>
          </a:p>
          <a:p>
            <a:pPr lvl="1"/>
            <a:r>
              <a:rPr lang="en-US" sz="2200" dirty="0" err="1"/>
              <a:t>MacOS</a:t>
            </a:r>
            <a:r>
              <a:rPr lang="en-US" sz="2200" dirty="0"/>
              <a:t> </a:t>
            </a:r>
            <a:r>
              <a:rPr lang="en-US" sz="2200" dirty="0" err="1"/>
              <a:t>Seirra</a:t>
            </a:r>
            <a:r>
              <a:rPr lang="en-US" sz="2200" dirty="0"/>
              <a:t> Version 10.12.2</a:t>
            </a:r>
          </a:p>
          <a:p>
            <a:pPr lvl="1"/>
            <a:r>
              <a:rPr lang="en-US" sz="2200" dirty="0"/>
              <a:t>IDL 8.3.0</a:t>
            </a:r>
          </a:p>
          <a:p>
            <a:pPr lvl="1"/>
            <a:r>
              <a:rPr lang="en-US" sz="2200" dirty="0" smtClean="0"/>
              <a:t>MATLAB 2016b</a:t>
            </a:r>
            <a:endParaRPr lang="en-US" sz="22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197" y="846389"/>
            <a:ext cx="6361697" cy="801937"/>
          </a:xfrm>
        </p:spPr>
        <p:txBody>
          <a:bodyPr>
            <a:noAutofit/>
          </a:bodyPr>
          <a:lstStyle/>
          <a:p>
            <a:pPr lvl="1"/>
            <a:r>
              <a:rPr lang="en-US" sz="3000" dirty="0" smtClean="0">
                <a:solidFill>
                  <a:srgbClr val="0432FF"/>
                </a:solidFill>
              </a:rPr>
              <a:t>Use PDS3 IDL tool to read the data</a:t>
            </a:r>
            <a:endParaRPr lang="en-US" sz="3000" dirty="0">
              <a:solidFill>
                <a:srgbClr val="0432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197" y="2511425"/>
            <a:ext cx="6903118" cy="280653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L2 and L3 data (including house keeping, geometry, and calibration data) can be read correctly</a:t>
            </a:r>
          </a:p>
          <a:p>
            <a:endParaRPr lang="en-US" sz="2400" dirty="0"/>
          </a:p>
          <a:p>
            <a:r>
              <a:rPr lang="en-US" sz="2400" dirty="0" smtClean="0"/>
              <a:t>Some issues with L4 data</a:t>
            </a:r>
            <a:endParaRPr lang="en-US" sz="2400" dirty="0"/>
          </a:p>
          <a:p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9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3767" y="1068473"/>
            <a:ext cx="73031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/>
              <a:t>L4 </a:t>
            </a:r>
            <a:r>
              <a:rPr lang="en-US" sz="2000" dirty="0" err="1"/>
              <a:t>Corr</a:t>
            </a:r>
            <a:r>
              <a:rPr lang="en-US" sz="2000" dirty="0"/>
              <a:t> data ”ZERO” </a:t>
            </a:r>
            <a:r>
              <a:rPr lang="en-US" sz="2000" dirty="0" smtClean="0"/>
              <a:t>files </a:t>
            </a:r>
            <a:r>
              <a:rPr lang="en-US" sz="2000" dirty="0"/>
              <a:t>cannot be read correctly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rpcica*l4_zero.lbl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88" y="2310063"/>
            <a:ext cx="7910768" cy="257990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460456" y="3296652"/>
            <a:ext cx="67376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34224" y="3015734"/>
            <a:ext cx="1503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It should be 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1472" y="5168674"/>
            <a:ext cx="73031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Works after changing 11 to 9.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48" y="2799207"/>
            <a:ext cx="7856848" cy="23611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3767" y="1068473"/>
            <a:ext cx="73031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/>
              <a:t>L4 </a:t>
            </a:r>
            <a:r>
              <a:rPr lang="en-US" sz="2000" dirty="0" err="1" smtClean="0"/>
              <a:t>Phys_mass</a:t>
            </a:r>
            <a:r>
              <a:rPr lang="en-US" sz="2000" dirty="0" smtClean="0"/>
              <a:t> </a:t>
            </a:r>
            <a:r>
              <a:rPr lang="en-US" sz="2000" dirty="0"/>
              <a:t>data </a:t>
            </a:r>
            <a:r>
              <a:rPr lang="en-US" sz="2000" dirty="0" smtClean="0"/>
              <a:t>files </a:t>
            </a:r>
            <a:r>
              <a:rPr lang="en-US" sz="2000" dirty="0"/>
              <a:t>cannot be read correctly</a:t>
            </a:r>
          </a:p>
          <a:p>
            <a:pPr lvl="1"/>
            <a:r>
              <a:rPr lang="en-US" sz="2000" dirty="0" smtClean="0"/>
              <a:t>rpcica*l4_h.lbl</a:t>
            </a:r>
          </a:p>
          <a:p>
            <a:pPr lvl="1"/>
            <a:r>
              <a:rPr lang="en-US" sz="2000" dirty="0" smtClean="0"/>
              <a:t>rpcica*l4_he.lbl</a:t>
            </a:r>
            <a:endParaRPr lang="en-US" sz="2000" dirty="0"/>
          </a:p>
          <a:p>
            <a:pPr lvl="1"/>
            <a:r>
              <a:rPr lang="en-US" sz="2000" dirty="0" smtClean="0"/>
              <a:t>rpcica*l4_he2.lbl</a:t>
            </a:r>
            <a:endParaRPr lang="en-US" sz="2000" dirty="0"/>
          </a:p>
          <a:p>
            <a:pPr lvl="1"/>
            <a:r>
              <a:rPr lang="en-US" sz="2000" dirty="0" smtClean="0"/>
              <a:t>rpcica*l4_hvy.lbl</a:t>
            </a:r>
            <a:endParaRPr lang="en-US" sz="2000" dirty="0"/>
          </a:p>
          <a:p>
            <a:pPr lvl="1"/>
            <a:endParaRPr lang="en-US" sz="20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92803" y="3826042"/>
            <a:ext cx="67376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12427" y="3529506"/>
            <a:ext cx="1503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It should be 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3572" y="5456940"/>
            <a:ext cx="73031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Works after changing 11 to 9.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0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852" y="569664"/>
            <a:ext cx="7211463" cy="1331327"/>
          </a:xfrm>
        </p:spPr>
        <p:txBody>
          <a:bodyPr>
            <a:normAutofit/>
          </a:bodyPr>
          <a:lstStyle/>
          <a:p>
            <a:pPr lvl="1" algn="ctr"/>
            <a:r>
              <a:rPr lang="en-US" sz="3000" dirty="0" smtClean="0">
                <a:solidFill>
                  <a:srgbClr val="0432FF"/>
                </a:solidFill>
              </a:rPr>
              <a:t>Use MATLAB codes in the archive to read the data</a:t>
            </a:r>
            <a:endParaRPr lang="en-US" sz="3000" dirty="0">
              <a:solidFill>
                <a:srgbClr val="0432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852" y="2054225"/>
            <a:ext cx="7897264" cy="3997659"/>
          </a:xfrm>
        </p:spPr>
        <p:txBody>
          <a:bodyPr>
            <a:noAutofit/>
          </a:bodyPr>
          <a:lstStyle/>
          <a:p>
            <a:r>
              <a:rPr lang="en-US" sz="2200" dirty="0" err="1"/>
              <a:t>r</a:t>
            </a:r>
            <a:r>
              <a:rPr lang="en-US" sz="2200" dirty="0" err="1" smtClean="0"/>
              <a:t>eadica</a:t>
            </a:r>
            <a:r>
              <a:rPr lang="en-US" sz="2200" dirty="0" smtClean="0"/>
              <a:t>*.m and </a:t>
            </a:r>
            <a:r>
              <a:rPr lang="en-US" sz="2200" dirty="0" err="1" smtClean="0"/>
              <a:t>plot_ica.m</a:t>
            </a:r>
            <a:r>
              <a:rPr lang="en-US" sz="2200" dirty="0" smtClean="0"/>
              <a:t> don’t work.</a:t>
            </a:r>
          </a:p>
          <a:p>
            <a:pPr lvl="1"/>
            <a:r>
              <a:rPr lang="en-US" sz="2200" dirty="0" smtClean="0"/>
              <a:t>MATLAB (the 2016b version on Mac) cannot recognize the path with “../../”</a:t>
            </a:r>
          </a:p>
          <a:p>
            <a:pPr lvl="1"/>
            <a:r>
              <a:rPr lang="en-US" sz="2200" dirty="0" smtClean="0"/>
              <a:t>Problems with upper or lower case of file names</a:t>
            </a:r>
          </a:p>
          <a:p>
            <a:endParaRPr lang="en-US" sz="2200" dirty="0" smtClean="0"/>
          </a:p>
          <a:p>
            <a:r>
              <a:rPr lang="en-US" sz="2200" dirty="0" smtClean="0"/>
              <a:t>Import_l2.m works if manually set the data file path</a:t>
            </a:r>
          </a:p>
          <a:p>
            <a:endParaRPr lang="en-US" sz="2200" dirty="0"/>
          </a:p>
          <a:p>
            <a:r>
              <a:rPr lang="en-US" sz="2200" dirty="0" smtClean="0"/>
              <a:t>Not able to read and plot data using the provided MATLAB codes, probably due to different MATLAB versions?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1088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906" y="144379"/>
            <a:ext cx="2935705" cy="709863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432FF"/>
                </a:solidFill>
              </a:rPr>
              <a:t>Plot the data</a:t>
            </a:r>
            <a:endParaRPr lang="en-US" sz="3000" b="1" dirty="0">
              <a:solidFill>
                <a:srgbClr val="0432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90" y="1949115"/>
            <a:ext cx="4559968" cy="36022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8620" y="1304484"/>
            <a:ext cx="3647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 </a:t>
            </a:r>
            <a:r>
              <a:rPr lang="en-US" smtClean="0"/>
              <a:t>browse images from </a:t>
            </a:r>
            <a:r>
              <a:rPr lang="en-US" dirty="0" smtClean="0"/>
              <a:t>the archive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23973" y="1217012"/>
            <a:ext cx="316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plot (L2 data, all masses) using IDL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7013" y="2082495"/>
            <a:ext cx="4090737" cy="175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65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269" y="2900848"/>
            <a:ext cx="6472188" cy="27153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269" y="203586"/>
            <a:ext cx="6431547" cy="25312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03957" y="18920"/>
            <a:ext cx="2442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L2 data,  all masses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03957" y="2675702"/>
            <a:ext cx="2442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L3 data,  all masses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6799698" y="4303300"/>
            <a:ext cx="2743201" cy="923330"/>
            <a:chOff x="6641431" y="5533693"/>
            <a:chExt cx="2743201" cy="923330"/>
          </a:xfrm>
        </p:grpSpPr>
        <p:cxnSp>
          <p:nvCxnSpPr>
            <p:cNvPr id="11" name="Straight Arrow Connector 10"/>
            <p:cNvCxnSpPr>
              <a:endCxn id="13" idx="1"/>
            </p:cNvCxnSpPr>
            <p:nvPr/>
          </p:nvCxnSpPr>
          <p:spPr>
            <a:xfrm flipV="1">
              <a:off x="6641431" y="5995358"/>
              <a:ext cx="1203159" cy="19348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844590" y="5533693"/>
              <a:ext cx="154004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99e99</a:t>
              </a:r>
            </a:p>
            <a:p>
              <a:r>
                <a:rPr lang="en-US" dirty="0"/>
                <a:t>m</a:t>
              </a:r>
              <a:r>
                <a:rPr lang="en-US" dirty="0" smtClean="0"/>
                <a:t>issing constant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545657" y="512116"/>
            <a:ext cx="1251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White pixels: </a:t>
            </a:r>
          </a:p>
          <a:p>
            <a:r>
              <a:rPr lang="en-US" dirty="0" smtClean="0"/>
              <a:t>0 values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69580" y="5782247"/>
            <a:ext cx="6911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S/C distance from the comet is &gt;500 km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These data should be taken in </a:t>
            </a:r>
            <a:r>
              <a:rPr lang="en-US" dirty="0" smtClean="0"/>
              <a:t>mostly </a:t>
            </a:r>
            <a:r>
              <a:rPr lang="en-US" dirty="0" smtClean="0"/>
              <a:t>undisturbed solar wind, which looks reasonable.</a:t>
            </a:r>
          </a:p>
        </p:txBody>
      </p:sp>
    </p:spTree>
    <p:extLst>
      <p:ext uri="{BB962C8B-B14F-4D97-AF65-F5344CB8AC3E}">
        <p14:creationId xmlns:p14="http://schemas.microsoft.com/office/powerpoint/2010/main" val="84022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1031</TotalTime>
  <Words>528</Words>
  <Application>Microsoft Macintosh PowerPoint</Application>
  <PresentationFormat>On-screen Show (4:3)</PresentationFormat>
  <Paragraphs>123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等线</vt:lpstr>
      <vt:lpstr>Arial</vt:lpstr>
      <vt:lpstr>Office Theme</vt:lpstr>
      <vt:lpstr>PDS Review Rosetta RPC-ICA</vt:lpstr>
      <vt:lpstr>Overview</vt:lpstr>
      <vt:lpstr>Read the data</vt:lpstr>
      <vt:lpstr>Use PDS3 IDL tool to read the data</vt:lpstr>
      <vt:lpstr>PowerPoint Presentation</vt:lpstr>
      <vt:lpstr>PowerPoint Presentation</vt:lpstr>
      <vt:lpstr>Use MATLAB codes in the archive to read the data</vt:lpstr>
      <vt:lpstr>Plot the data</vt:lpstr>
      <vt:lpstr>PowerPoint Presentation</vt:lpstr>
      <vt:lpstr>PowerPoint Presentation</vt:lpstr>
      <vt:lpstr>PowerPoint Presentation</vt:lpstr>
      <vt:lpstr>Other inconsistencies/issues in data and documents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58</cp:revision>
  <dcterms:created xsi:type="dcterms:W3CDTF">2018-07-08T01:21:40Z</dcterms:created>
  <dcterms:modified xsi:type="dcterms:W3CDTF">2018-07-09T20:29:38Z</dcterms:modified>
</cp:coreProperties>
</file>