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8" r:id="rId5"/>
    <p:sldId id="282" r:id="rId6"/>
    <p:sldId id="283"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22" d="100"/>
          <a:sy n="122" d="100"/>
        </p:scale>
        <p:origin x="69" y="3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205848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48973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412219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7154"/>
            <a:ext cx="7886700" cy="479532"/>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628650" y="728420"/>
            <a:ext cx="7886700" cy="5448543"/>
          </a:xfrm>
        </p:spPr>
        <p:txBody>
          <a:bodyPr/>
          <a:lstStyle>
            <a:lvl1pPr>
              <a:defRPr sz="20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130081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25224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34501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88000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162402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67634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164941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B37DA-30AB-4B14-8DF4-331F792F6580}"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1DE21-7E3B-4D41-B12B-914BC417C60E}" type="slidenum">
              <a:rPr lang="en-US" smtClean="0"/>
              <a:t>‹#›</a:t>
            </a:fld>
            <a:endParaRPr lang="en-US" dirty="0"/>
          </a:p>
        </p:txBody>
      </p:sp>
    </p:spTree>
    <p:extLst>
      <p:ext uri="{BB962C8B-B14F-4D97-AF65-F5344CB8AC3E}">
        <p14:creationId xmlns:p14="http://schemas.microsoft.com/office/powerpoint/2010/main" val="325081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B37DA-30AB-4B14-8DF4-331F792F6580}" type="datetimeFigureOut">
              <a:rPr lang="en-US" smtClean="0"/>
              <a:t>7/5/2018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1DE21-7E3B-4D41-B12B-914BC417C60E}" type="slidenum">
              <a:rPr lang="en-US" smtClean="0"/>
              <a:t>‹#›</a:t>
            </a:fld>
            <a:endParaRPr lang="en-US" dirty="0"/>
          </a:p>
        </p:txBody>
      </p:sp>
    </p:spTree>
    <p:extLst>
      <p:ext uri="{BB962C8B-B14F-4D97-AF65-F5344CB8AC3E}">
        <p14:creationId xmlns:p14="http://schemas.microsoft.com/office/powerpoint/2010/main" val="2009246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Rosetta Orbiter RPCIES  Archive Comments</a:t>
            </a:r>
            <a:br>
              <a:rPr lang="en-US" dirty="0" smtClean="0"/>
            </a:br>
            <a:r>
              <a:rPr lang="en-US" dirty="0"/>
              <a:t/>
            </a:r>
            <a:br>
              <a:rPr lang="en-US" dirty="0"/>
            </a:br>
            <a:r>
              <a:rPr lang="en-US" dirty="0"/>
              <a:t>ro-c-rpcies-4-esc1-v1.0</a:t>
            </a:r>
            <a:br>
              <a:rPr lang="en-US" dirty="0"/>
            </a:br>
            <a:r>
              <a:rPr lang="en-US" dirty="0" smtClean="0"/>
              <a:t>samples only</a:t>
            </a:r>
            <a:endParaRPr lang="en-US" dirty="0"/>
          </a:p>
        </p:txBody>
      </p:sp>
      <p:sp>
        <p:nvSpPr>
          <p:cNvPr id="3" name="Subtitle 2"/>
          <p:cNvSpPr>
            <a:spLocks noGrp="1"/>
          </p:cNvSpPr>
          <p:nvPr>
            <p:ph type="subTitle" idx="1"/>
          </p:nvPr>
        </p:nvSpPr>
        <p:spPr/>
        <p:txBody>
          <a:bodyPr/>
          <a:lstStyle/>
          <a:p>
            <a:r>
              <a:rPr lang="en-US" dirty="0" smtClean="0"/>
              <a:t>S. Joy</a:t>
            </a:r>
            <a:endParaRPr lang="en-US" dirty="0"/>
          </a:p>
        </p:txBody>
      </p:sp>
    </p:spTree>
    <p:extLst>
      <p:ext uri="{BB962C8B-B14F-4D97-AF65-F5344CB8AC3E}">
        <p14:creationId xmlns:p14="http://schemas.microsoft.com/office/powerpoint/2010/main" val="346938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This review includes only a few sample data files and their labels. It is not a fully developed archive so the comments provided here are those that I’d like to see implemented in the archive later on</a:t>
            </a:r>
          </a:p>
          <a:p>
            <a:endParaRPr lang="en-US" dirty="0"/>
          </a:p>
          <a:p>
            <a:r>
              <a:rPr lang="en-US" dirty="0" smtClean="0"/>
              <a:t>Root Directory Files – none</a:t>
            </a:r>
          </a:p>
          <a:p>
            <a:r>
              <a:rPr lang="en-US" dirty="0" smtClean="0"/>
              <a:t>Index </a:t>
            </a:r>
            <a:r>
              <a:rPr lang="en-US" dirty="0"/>
              <a:t>Directory Files – </a:t>
            </a:r>
            <a:r>
              <a:rPr lang="en-US" dirty="0" smtClean="0"/>
              <a:t>only checksums provided</a:t>
            </a:r>
            <a:endParaRPr lang="en-US" dirty="0"/>
          </a:p>
          <a:p>
            <a:endParaRPr lang="en-US" dirty="0"/>
          </a:p>
          <a:p>
            <a:r>
              <a:rPr lang="en-US" dirty="0" smtClean="0"/>
              <a:t>Catalog Directory Files – none</a:t>
            </a:r>
          </a:p>
          <a:p>
            <a:pPr marL="457200" lvl="1" indent="0">
              <a:buNone/>
            </a:pPr>
            <a:r>
              <a:rPr lang="en-US" dirty="0" smtClean="0"/>
              <a:t>Please make sure that the most recent versions of the catalogs that are common to other volumes (mission, insthost, inst, ref, etc.) are included on the volume</a:t>
            </a:r>
          </a:p>
          <a:p>
            <a:pPr marL="457200" lvl="1" indent="0">
              <a:buNone/>
            </a:pPr>
            <a:endParaRPr lang="en-US" dirty="0" smtClean="0"/>
          </a:p>
          <a:p>
            <a:pPr marL="457200" lvl="1" indent="0">
              <a:buNone/>
            </a:pPr>
            <a:r>
              <a:rPr lang="en-US" dirty="0" smtClean="0"/>
              <a:t>dataset.cat – Make sure that the description field describes at least briefly how the moments were generated including any data that were excluded from the calculation and why. Also make sure that there is a brief description of the coordinate system used from the velocity vector. </a:t>
            </a:r>
            <a:endParaRPr lang="en-US" dirty="0"/>
          </a:p>
        </p:txBody>
      </p:sp>
    </p:spTree>
    <p:extLst>
      <p:ext uri="{BB962C8B-B14F-4D97-AF65-F5344CB8AC3E}">
        <p14:creationId xmlns:p14="http://schemas.microsoft.com/office/powerpoint/2010/main" val="69442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a:t>
            </a:r>
            <a:endParaRPr lang="en-US" dirty="0"/>
          </a:p>
        </p:txBody>
      </p:sp>
      <p:sp>
        <p:nvSpPr>
          <p:cNvPr id="3" name="Content Placeholder 2"/>
          <p:cNvSpPr>
            <a:spLocks noGrp="1"/>
          </p:cNvSpPr>
          <p:nvPr>
            <p:ph idx="1"/>
          </p:nvPr>
        </p:nvSpPr>
        <p:spPr>
          <a:xfrm>
            <a:off x="628649" y="728420"/>
            <a:ext cx="8375747" cy="6016846"/>
          </a:xfrm>
        </p:spPr>
        <p:txBody>
          <a:bodyPr>
            <a:normAutofit/>
          </a:bodyPr>
          <a:lstStyle/>
          <a:p>
            <a:pPr marL="0" indent="0">
              <a:buClr>
                <a:srgbClr val="00B050"/>
              </a:buClr>
              <a:buNone/>
            </a:pPr>
            <a:r>
              <a:rPr lang="en-US" dirty="0" smtClean="0"/>
              <a:t>This directory contains two documents without PDS labels:</a:t>
            </a:r>
          </a:p>
          <a:p>
            <a:pPr marL="0" indent="0">
              <a:buClr>
                <a:srgbClr val="00B050"/>
              </a:buClr>
              <a:buNone/>
            </a:pPr>
            <a:r>
              <a:rPr lang="en-US" dirty="0" smtClean="0"/>
              <a:t>flux_calculation.pdf (v2) – This document describes how the -L3- data are generated from the -L2- data. The document is in good shape and should be included on this volume (set) as well as the various -L3- data volumes.</a:t>
            </a:r>
          </a:p>
          <a:p>
            <a:pPr marL="0" indent="0">
              <a:buClr>
                <a:srgbClr val="00B050"/>
              </a:buClr>
              <a:buNone/>
            </a:pPr>
            <a:r>
              <a:rPr lang="en-US" dirty="0" smtClean="0"/>
              <a:t>rpc_user_guide.pdf (draft) – This is a useful overview of the complete RPC package and its component instruments. The document is currently in draft form with missing sections and various comments in red. Once complete, this document should be included on at least the higher order data volumes for all of the RPC instruments if possible.</a:t>
            </a:r>
          </a:p>
          <a:p>
            <a:pPr marL="0" indent="0">
              <a:buClr>
                <a:srgbClr val="00B050"/>
              </a:buClr>
              <a:buNone/>
            </a:pPr>
            <a:r>
              <a:rPr lang="en-US" dirty="0" smtClean="0"/>
              <a:t>However, this is not a IES user’s guide like the one provided on the ICA volumes. This does not provide that level of detail regarding the IES data processing which would be very helpful.</a:t>
            </a:r>
          </a:p>
          <a:p>
            <a:pPr marL="0" indent="0">
              <a:buClr>
                <a:srgbClr val="00B050"/>
              </a:buClr>
              <a:buNone/>
            </a:pPr>
            <a:r>
              <a:rPr lang="en-US" dirty="0" smtClean="0"/>
              <a:t>Some level of documentation regarding the data processing of the moment data should be provided. A small amount of this information should be included in the dataset catalog file while the </a:t>
            </a:r>
            <a:r>
              <a:rPr lang="en-US" dirty="0" smtClean="0"/>
              <a:t>bulk </a:t>
            </a:r>
            <a:r>
              <a:rPr lang="en-US" dirty="0" smtClean="0"/>
              <a:t>of it should probably be contained in the document that would go in this directory.</a:t>
            </a:r>
          </a:p>
          <a:p>
            <a:pPr marL="0" indent="0">
              <a:buClr>
                <a:srgbClr val="00B050"/>
              </a:buClr>
              <a:buNone/>
            </a:pPr>
            <a:endParaRPr lang="en-US" dirty="0" smtClean="0"/>
          </a:p>
          <a:p>
            <a:pPr marL="457200" lvl="1" indent="0">
              <a:buClr>
                <a:srgbClr val="00B050"/>
              </a:buClr>
              <a:buNone/>
            </a:pPr>
            <a:endParaRPr lang="en-US" dirty="0" smtClean="0"/>
          </a:p>
          <a:p>
            <a:pPr>
              <a:buClr>
                <a:srgbClr val="00B050"/>
              </a:buClr>
              <a:buFont typeface="Wingdings" panose="05000000000000000000" pitchFamily="2" charset="2"/>
              <a:buChar char="ü"/>
            </a:pPr>
            <a:endParaRPr lang="en-US" dirty="0" smtClean="0"/>
          </a:p>
          <a:p>
            <a:pPr>
              <a:buClr>
                <a:srgbClr val="00B050"/>
              </a:buClr>
              <a:buFont typeface="Wingdings" panose="05000000000000000000" pitchFamily="2" charset="2"/>
              <a:buChar char="ü"/>
            </a:pPr>
            <a:endParaRPr lang="en-US" dirty="0" smtClean="0"/>
          </a:p>
          <a:p>
            <a:pPr>
              <a:buClr>
                <a:srgbClr val="00B050"/>
              </a:buClr>
              <a:buFont typeface="Wingdings" panose="05000000000000000000" pitchFamily="2" charset="2"/>
              <a:buChar char="ü"/>
            </a:pPr>
            <a:endParaRPr lang="en-US" dirty="0" smtClean="0"/>
          </a:p>
          <a:p>
            <a:pPr>
              <a:buClr>
                <a:srgbClr val="00B050"/>
              </a:buClr>
              <a:buFont typeface="Wingdings" panose="05000000000000000000" pitchFamily="2" charset="2"/>
              <a:buChar char="ü"/>
            </a:pPr>
            <a:endParaRPr lang="en-US" dirty="0"/>
          </a:p>
        </p:txBody>
      </p:sp>
    </p:spTree>
    <p:extLst>
      <p:ext uri="{BB962C8B-B14F-4D97-AF65-F5344CB8AC3E}">
        <p14:creationId xmlns:p14="http://schemas.microsoft.com/office/powerpoint/2010/main" val="87204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ro-c-rpcies-4-esc1-v1.0</a:t>
            </a:r>
            <a:endParaRPr lang="en-US" dirty="0"/>
          </a:p>
        </p:txBody>
      </p:sp>
      <p:sp>
        <p:nvSpPr>
          <p:cNvPr id="3" name="Content Placeholder 2"/>
          <p:cNvSpPr>
            <a:spLocks noGrp="1"/>
          </p:cNvSpPr>
          <p:nvPr>
            <p:ph idx="1"/>
          </p:nvPr>
        </p:nvSpPr>
        <p:spPr>
          <a:xfrm>
            <a:off x="628650" y="728420"/>
            <a:ext cx="7886700" cy="5905038"/>
          </a:xfrm>
        </p:spPr>
        <p:txBody>
          <a:bodyPr>
            <a:normAutofit/>
          </a:bodyPr>
          <a:lstStyle/>
          <a:p>
            <a:endParaRPr lang="en-US" dirty="0" smtClean="0"/>
          </a:p>
          <a:p>
            <a:r>
              <a:rPr lang="en-US" dirty="0" smtClean="0"/>
              <a:t>The dataset is organized date and species into two files per day (plus labels), one for ions and one for electrons</a:t>
            </a:r>
          </a:p>
          <a:p>
            <a:pPr lvl="1"/>
            <a:r>
              <a:rPr lang="en-US" dirty="0" smtClean="0"/>
              <a:t>I might suggest moving to either one file or three files. </a:t>
            </a:r>
          </a:p>
          <a:p>
            <a:pPr lvl="1"/>
            <a:r>
              <a:rPr lang="en-US" dirty="0" smtClean="0"/>
              <a:t>The two files currently have the same structure (columns, column bytes) including columns for mass and charge. In the electrons files, the mass column is set to 0 and the charge to -1. In the ions file, these same columns either have 1 and 1 for H</a:t>
            </a:r>
            <a:r>
              <a:rPr lang="en-US" baseline="30000" dirty="0" smtClean="0"/>
              <a:t>+</a:t>
            </a:r>
            <a:r>
              <a:rPr lang="en-US" dirty="0" smtClean="0"/>
              <a:t> or 4 and 2 for He</a:t>
            </a:r>
            <a:r>
              <a:rPr lang="en-US" baseline="30000" dirty="0" smtClean="0"/>
              <a:t>++</a:t>
            </a:r>
            <a:r>
              <a:rPr lang="en-US" dirty="0" smtClean="0"/>
              <a:t>. </a:t>
            </a:r>
          </a:p>
          <a:p>
            <a:pPr lvl="2"/>
            <a:r>
              <a:rPr lang="en-US" dirty="0" smtClean="0"/>
              <a:t>The electrons could easily be folded into the same file with the ions</a:t>
            </a:r>
          </a:p>
          <a:p>
            <a:pPr marL="914400" lvl="2" indent="0">
              <a:buNone/>
            </a:pPr>
            <a:r>
              <a:rPr lang="en-US" dirty="0" smtClean="0"/>
              <a:t>	-OR-</a:t>
            </a:r>
          </a:p>
          <a:p>
            <a:pPr lvl="2"/>
            <a:r>
              <a:rPr lang="en-US" dirty="0" smtClean="0"/>
              <a:t>The ions could be separated into H</a:t>
            </a:r>
            <a:r>
              <a:rPr lang="en-US" baseline="30000" dirty="0" smtClean="0"/>
              <a:t>+</a:t>
            </a:r>
            <a:r>
              <a:rPr lang="en-US" dirty="0" smtClean="0"/>
              <a:t> and He</a:t>
            </a:r>
            <a:r>
              <a:rPr lang="en-US" baseline="30000" dirty="0" smtClean="0"/>
              <a:t>++</a:t>
            </a:r>
            <a:r>
              <a:rPr lang="en-US" dirty="0" smtClean="0"/>
              <a:t> files. My preference would be the latter (or no change)</a:t>
            </a:r>
          </a:p>
          <a:p>
            <a:r>
              <a:rPr lang="en-US" dirty="0" smtClean="0"/>
              <a:t>All of the files are fixed length ASCII tables, with one line of column headings, </a:t>
            </a:r>
            <a:r>
              <a:rPr lang="en-US" dirty="0"/>
              <a:t>c</a:t>
            </a:r>
            <a:r>
              <a:rPr lang="en-US" dirty="0" smtClean="0"/>
              <a:t>omma delimiters between columns, and detached PDS labels.</a:t>
            </a:r>
          </a:p>
          <a:p>
            <a:pPr lvl="1"/>
            <a:r>
              <a:rPr lang="en-US" dirty="0" smtClean="0"/>
              <a:t>The data are easy to use and understand</a:t>
            </a:r>
          </a:p>
          <a:p>
            <a:pPr lvl="1"/>
            <a:endParaRPr lang="en-US" dirty="0" smtClean="0"/>
          </a:p>
          <a:p>
            <a:endParaRPr lang="en-US" dirty="0"/>
          </a:p>
        </p:txBody>
      </p:sp>
    </p:spTree>
    <p:extLst>
      <p:ext uri="{BB962C8B-B14F-4D97-AF65-F5344CB8AC3E}">
        <p14:creationId xmlns:p14="http://schemas.microsoft.com/office/powerpoint/2010/main" val="162825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ro-c-rpcies-4-esc1-v1.0 (Jan 3, 2015)</a:t>
            </a:r>
            <a:endParaRPr lang="en-US" dirty="0"/>
          </a:p>
        </p:txBody>
      </p:sp>
      <p:sp>
        <p:nvSpPr>
          <p:cNvPr id="3" name="Content Placeholder 2"/>
          <p:cNvSpPr>
            <a:spLocks noGrp="1"/>
          </p:cNvSpPr>
          <p:nvPr>
            <p:ph idx="1"/>
          </p:nvPr>
        </p:nvSpPr>
        <p:spPr>
          <a:xfrm>
            <a:off x="628650" y="728419"/>
            <a:ext cx="7886700" cy="2106761"/>
          </a:xfrm>
        </p:spPr>
        <p:txBody>
          <a:bodyPr>
            <a:normAutofit fontScale="92500" lnSpcReduction="20000"/>
          </a:bodyPr>
          <a:lstStyle/>
          <a:p>
            <a:r>
              <a:rPr lang="en-US" dirty="0"/>
              <a:t>The electrons are faster (x3) and colder (1/5) than the ions. Typically </a:t>
            </a:r>
            <a:r>
              <a:rPr lang="en-US" dirty="0" smtClean="0"/>
              <a:t>solar wind (SW)</a:t>
            </a:r>
            <a:r>
              <a:rPr lang="en-US" dirty="0" smtClean="0"/>
              <a:t> </a:t>
            </a:r>
            <a:r>
              <a:rPr lang="en-US" dirty="0"/>
              <a:t>values are closer with electrons being slightly hotter than </a:t>
            </a:r>
            <a:r>
              <a:rPr lang="en-US" dirty="0" smtClean="0"/>
              <a:t>ions</a:t>
            </a:r>
            <a:r>
              <a:rPr lang="en-US" dirty="0" smtClean="0"/>
              <a:t>.</a:t>
            </a:r>
          </a:p>
          <a:p>
            <a:pPr marL="457200" lvl="1" indent="0">
              <a:buNone/>
            </a:pPr>
            <a:r>
              <a:rPr lang="en-US" dirty="0" smtClean="0"/>
              <a:t>These data are from the comet escort phase and are not normal SW data</a:t>
            </a:r>
            <a:endParaRPr lang="en-US" dirty="0"/>
          </a:p>
          <a:p>
            <a:r>
              <a:rPr lang="en-US" dirty="0" smtClean="0"/>
              <a:t>The </a:t>
            </a:r>
            <a:r>
              <a:rPr lang="en-US" dirty="0" smtClean="0"/>
              <a:t>plasma</a:t>
            </a:r>
            <a:r>
              <a:rPr lang="en-US" dirty="0" smtClean="0"/>
              <a:t> </a:t>
            </a:r>
            <a:r>
              <a:rPr lang="en-US" dirty="0" smtClean="0"/>
              <a:t>should be charge </a:t>
            </a:r>
            <a:r>
              <a:rPr lang="en-US" dirty="0" smtClean="0"/>
              <a:t>neutral (or close) </a:t>
            </a:r>
            <a:r>
              <a:rPr lang="en-US" dirty="0" smtClean="0"/>
              <a:t>but the density of electrons is orders of magnitude larger then the sum of protons and twice the helium.</a:t>
            </a:r>
          </a:p>
          <a:p>
            <a:r>
              <a:rPr lang="en-US" dirty="0" smtClean="0"/>
              <a:t>It may be that ions are being shielded or otherwise excluded from the moment calculations. This will need to either be explained in the documentation or corrected in the data.</a:t>
            </a:r>
          </a:p>
        </p:txBody>
      </p:sp>
      <p:pic>
        <p:nvPicPr>
          <p:cNvPr id="4" name="Picture 3"/>
          <p:cNvPicPr>
            <a:picLocks noChangeAspect="1"/>
          </p:cNvPicPr>
          <p:nvPr/>
        </p:nvPicPr>
        <p:blipFill rotWithShape="1">
          <a:blip r:embed="rId2"/>
          <a:srcRect l="1647" t="12509" r="1795" b="4447"/>
          <a:stretch/>
        </p:blipFill>
        <p:spPr>
          <a:xfrm>
            <a:off x="211015" y="2781077"/>
            <a:ext cx="8229600" cy="3855272"/>
          </a:xfrm>
          <a:prstGeom prst="rect">
            <a:avLst/>
          </a:prstGeom>
        </p:spPr>
      </p:pic>
    </p:spTree>
    <p:extLst>
      <p:ext uri="{BB962C8B-B14F-4D97-AF65-F5344CB8AC3E}">
        <p14:creationId xmlns:p14="http://schemas.microsoft.com/office/powerpoint/2010/main" val="58473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ro-c-rpcies-4-esc1-v1.0 (Jan 6, 2015)</a:t>
            </a:r>
            <a:endParaRPr lang="en-US" dirty="0"/>
          </a:p>
        </p:txBody>
      </p:sp>
      <p:sp>
        <p:nvSpPr>
          <p:cNvPr id="3" name="Content Placeholder 2"/>
          <p:cNvSpPr>
            <a:spLocks noGrp="1"/>
          </p:cNvSpPr>
          <p:nvPr>
            <p:ph idx="1"/>
          </p:nvPr>
        </p:nvSpPr>
        <p:spPr>
          <a:xfrm>
            <a:off x="628650" y="728419"/>
            <a:ext cx="7886700" cy="2106761"/>
          </a:xfrm>
        </p:spPr>
        <p:txBody>
          <a:bodyPr>
            <a:normAutofit/>
          </a:bodyPr>
          <a:lstStyle/>
          <a:p>
            <a:r>
              <a:rPr lang="en-US" dirty="0" smtClean="0"/>
              <a:t>This slide shows another day of data just to be sure that the problems described on the last slide weren’t restricted to that single day. They weren’t. </a:t>
            </a:r>
            <a:r>
              <a:rPr lang="en-US" dirty="0" smtClean="0"/>
              <a:t>The issues with density and temperature are also observed here.</a:t>
            </a:r>
            <a:endParaRPr lang="en-US" dirty="0" smtClean="0"/>
          </a:p>
        </p:txBody>
      </p:sp>
      <p:pic>
        <p:nvPicPr>
          <p:cNvPr id="5" name="Picture 4"/>
          <p:cNvPicPr>
            <a:picLocks noChangeAspect="1"/>
          </p:cNvPicPr>
          <p:nvPr/>
        </p:nvPicPr>
        <p:blipFill rotWithShape="1">
          <a:blip r:embed="rId2"/>
          <a:srcRect l="635" t="12988" r="1599" b="5900"/>
          <a:stretch/>
        </p:blipFill>
        <p:spPr>
          <a:xfrm>
            <a:off x="367924" y="2786485"/>
            <a:ext cx="8229600" cy="3719093"/>
          </a:xfrm>
          <a:prstGeom prst="rect">
            <a:avLst/>
          </a:prstGeom>
        </p:spPr>
      </p:pic>
    </p:spTree>
    <p:extLst>
      <p:ext uri="{BB962C8B-B14F-4D97-AF65-F5344CB8AC3E}">
        <p14:creationId xmlns:p14="http://schemas.microsoft.com/office/powerpoint/2010/main" val="226768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Level </a:t>
            </a:r>
            <a:r>
              <a:rPr lang="en-US" dirty="0"/>
              <a:t>4</a:t>
            </a:r>
            <a:r>
              <a:rPr lang="en-US" dirty="0" smtClean="0"/>
              <a:t> data</a:t>
            </a:r>
          </a:p>
          <a:p>
            <a:pPr lvl="1"/>
            <a:r>
              <a:rPr lang="en-US" dirty="0" smtClean="0"/>
              <a:t>This is a sample data set that has issues that will either need to be corrected or thoroughly explained in the documentation.</a:t>
            </a:r>
          </a:p>
          <a:p>
            <a:pPr lvl="1"/>
            <a:r>
              <a:rPr lang="en-US" dirty="0" smtClean="0"/>
              <a:t>Currently there is no explanation of the moment data provided.</a:t>
            </a:r>
          </a:p>
          <a:p>
            <a:pPr lvl="2"/>
            <a:r>
              <a:rPr lang="en-US" dirty="0" smtClean="0"/>
              <a:t>There will need to be a dataset.cat file and should be either a IES specific  user’s guide or moments document that describes this particular dataset in detail, including caveats and limitations in its usage</a:t>
            </a:r>
            <a:r>
              <a:rPr lang="en-US" dirty="0" smtClean="0"/>
              <a:t>.</a:t>
            </a:r>
          </a:p>
          <a:p>
            <a:pPr lvl="1"/>
            <a:r>
              <a:rPr lang="en-US" dirty="0" smtClean="0"/>
              <a:t>I have looked for published plots of plasma moments from the escort phase but have been unsuccessful in finding anything that would help me to understand the observed discrepancies between the ion and electron moments.</a:t>
            </a:r>
          </a:p>
          <a:p>
            <a:pPr lvl="2"/>
            <a:r>
              <a:rPr lang="en-US" dirty="0" smtClean="0"/>
              <a:t>References in the draft user’s guide show energy spectra and some distribution functions but nothing that allows the ions and electrons to be easily compared to the sample values provided.</a:t>
            </a:r>
            <a:endParaRPr lang="en-US" dirty="0" smtClean="0"/>
          </a:p>
          <a:p>
            <a:pPr marL="457200" lvl="1" indent="0">
              <a:buClr>
                <a:srgbClr val="FF0000"/>
              </a:buClr>
              <a:buNone/>
            </a:pPr>
            <a:endParaRPr lang="en-US" dirty="0"/>
          </a:p>
          <a:p>
            <a:pPr marL="457200" lvl="1" indent="0">
              <a:buClr>
                <a:srgbClr val="FF0000"/>
              </a:buClr>
              <a:buNone/>
            </a:pPr>
            <a:endParaRPr lang="en-US" dirty="0">
              <a:solidFill>
                <a:srgbClr val="FF0000"/>
              </a:solidFill>
            </a:endParaRPr>
          </a:p>
          <a:p>
            <a:pPr marL="457200" lvl="1" indent="0">
              <a:buClr>
                <a:srgbClr val="FF0000"/>
              </a:buClr>
              <a:buNone/>
            </a:pPr>
            <a:endParaRPr lang="en-US" dirty="0">
              <a:solidFill>
                <a:srgbClr val="FF0000"/>
              </a:solidFill>
            </a:endParaRPr>
          </a:p>
          <a:p>
            <a:pPr marL="457200" lvl="1" indent="0">
              <a:buNone/>
            </a:pPr>
            <a:endParaRPr lang="en-US" dirty="0" smtClean="0"/>
          </a:p>
          <a:p>
            <a:pPr lvl="1"/>
            <a:endParaRPr lang="en-US" dirty="0"/>
          </a:p>
        </p:txBody>
      </p:sp>
    </p:spTree>
    <p:extLst>
      <p:ext uri="{BB962C8B-B14F-4D97-AF65-F5344CB8AC3E}">
        <p14:creationId xmlns:p14="http://schemas.microsoft.com/office/powerpoint/2010/main" val="1498168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4055</TotalTime>
  <Words>771</Words>
  <Application>Microsoft Office PowerPoint</Application>
  <PresentationFormat>On-screen Show (4:3)</PresentationFormat>
  <Paragraphs>49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Rosetta Orbiter RPCIES  Archive Comments  ro-c-rpcies-4-esc1-v1.0 samples only</vt:lpstr>
      <vt:lpstr>Overview</vt:lpstr>
      <vt:lpstr>Document</vt:lpstr>
      <vt:lpstr>Data: ro-c-rpcies-4-esc1-v1.0</vt:lpstr>
      <vt:lpstr>Data: ro-c-rpcies-4-esc1-v1.0 (Jan 3, 2015)</vt:lpstr>
      <vt:lpstr>Data: ro-c-rpcies-4-esc1-v1.0 (Jan 6, 2015)</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Rosetta rl-cal-romap-2-XXX-mag-v1.0 review comments</dc:title>
  <dc:creator>sjoy</dc:creator>
  <cp:lastModifiedBy>Steven Joy</cp:lastModifiedBy>
  <cp:revision>185</cp:revision>
  <dcterms:created xsi:type="dcterms:W3CDTF">2016-02-06T19:43:57Z</dcterms:created>
  <dcterms:modified xsi:type="dcterms:W3CDTF">2018-07-06T14:02:28Z</dcterms:modified>
</cp:coreProperties>
</file>