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84" r:id="rId6"/>
    <p:sldId id="264" r:id="rId7"/>
    <p:sldId id="278" r:id="rId8"/>
    <p:sldId id="279" r:id="rId9"/>
    <p:sldId id="280" r:id="rId10"/>
    <p:sldId id="281" r:id="rId11"/>
    <p:sldId id="283" r:id="rId12"/>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94673" autoAdjust="0"/>
  </p:normalViewPr>
  <p:slideViewPr>
    <p:cSldViewPr>
      <p:cViewPr varScale="1">
        <p:scale>
          <a:sx n="110" d="100"/>
          <a:sy n="110" d="100"/>
        </p:scale>
        <p:origin x="-164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7F49D355-16BD-4E45-BD9A-5EA878CF7CBD}" type="datetimeFigureOut">
              <a:rPr lang="it-IT" smtClean="0"/>
              <a:t>10/10/2018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F49D355-16BD-4E45-BD9A-5EA878CF7CBD}" type="datetimeFigureOut">
              <a:rPr lang="it-IT" smtClean="0"/>
              <a:t>10/10/2018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F49D355-16BD-4E45-BD9A-5EA878CF7CBD}" type="datetimeFigureOut">
              <a:rPr lang="it-IT" smtClean="0"/>
              <a:t>10/10/2018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F49D355-16BD-4E45-BD9A-5EA878CF7CBD}" type="datetimeFigureOut">
              <a:rPr lang="it-IT" smtClean="0"/>
              <a:t>10/10/2018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7F49D355-16BD-4E45-BD9A-5EA878CF7CBD}" type="datetimeFigureOut">
              <a:rPr lang="it-IT" smtClean="0"/>
              <a:t>10/10/2018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7F49D355-16BD-4E45-BD9A-5EA878CF7CBD}" type="datetimeFigureOut">
              <a:rPr lang="it-IT" smtClean="0"/>
              <a:t>10/10/2018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7F49D355-16BD-4E45-BD9A-5EA878CF7CBD}" type="datetimeFigureOut">
              <a:rPr lang="it-IT" smtClean="0"/>
              <a:t>10/10/2018</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7F49D355-16BD-4E45-BD9A-5EA878CF7CBD}" type="datetimeFigureOut">
              <a:rPr lang="it-IT" smtClean="0"/>
              <a:t>10/10/2018</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7F49D355-16BD-4E45-BD9A-5EA878CF7CBD}" type="datetimeFigureOut">
              <a:rPr lang="it-IT" smtClean="0"/>
              <a:t>10/10/2018</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7F49D355-16BD-4E45-BD9A-5EA878CF7CBD}" type="datetimeFigureOut">
              <a:rPr lang="it-IT" smtClean="0"/>
              <a:t>10/10/2018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7F49D355-16BD-4E45-BD9A-5EA878CF7CBD}" type="datetimeFigureOut">
              <a:rPr lang="it-IT" smtClean="0"/>
              <a:t>10/10/2018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0000"/>
            </a:gs>
            <a:gs pos="39999">
              <a:srgbClr val="0A128C"/>
            </a:gs>
            <a:gs pos="70000">
              <a:srgbClr val="181CC7"/>
            </a:gs>
            <a:gs pos="88000">
              <a:srgbClr val="7005D4"/>
            </a:gs>
            <a:gs pos="100000">
              <a:srgbClr val="8C3D91"/>
            </a:gs>
          </a:gsLst>
          <a:lin ang="5400000" scaled="0"/>
          <a:tileRect/>
        </a:gra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dirty="0" smtClean="0"/>
              <a:t>Fare clic per modificare lo stile del titolo</a:t>
            </a:r>
            <a:endParaRPr lang="it-IT" dirty="0"/>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dirty="0" smtClean="0"/>
              <a:t>Fare clic per modificare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49D355-16BD-4E45-BD9A-5EA878CF7CBD}" type="datetimeFigureOut">
              <a:rPr lang="it-IT" smtClean="0"/>
              <a:t>10/10/2018</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A41E1B-4F70-4964-A407-84C68BE8251C}" type="slidenum">
              <a:rPr lang="it-IT" smtClean="0"/>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rgbClr val="FFFF00"/>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rgbClr val="FFFF00"/>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rgbClr val="FFFF0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rgbClr val="FFFF0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rgbClr val="FFFF0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rgbClr val="FFFF0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a:t>Rosetta/CONSERT Science Archive </a:t>
            </a:r>
            <a:r>
              <a:rPr lang="it-IT" dirty="0" err="1"/>
              <a:t>Review</a:t>
            </a:r>
            <a:endParaRPr lang="it-IT" dirty="0"/>
          </a:p>
        </p:txBody>
      </p:sp>
      <p:sp>
        <p:nvSpPr>
          <p:cNvPr id="3" name="Sottotitolo 2"/>
          <p:cNvSpPr>
            <a:spLocks noGrp="1"/>
          </p:cNvSpPr>
          <p:nvPr>
            <p:ph type="subTitle" idx="1"/>
          </p:nvPr>
        </p:nvSpPr>
        <p:spPr/>
        <p:txBody>
          <a:bodyPr/>
          <a:lstStyle/>
          <a:p>
            <a:r>
              <a:rPr lang="it-IT" dirty="0"/>
              <a:t>R. Orosei</a:t>
            </a:r>
          </a:p>
        </p:txBody>
      </p:sp>
    </p:spTree>
    <p:extLst>
      <p:ext uri="{BB962C8B-B14F-4D97-AF65-F5344CB8AC3E}">
        <p14:creationId xmlns:p14="http://schemas.microsoft.com/office/powerpoint/2010/main" val="8787569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en-US" smtClean="0"/>
              <a:t>4. Confirm the usefulness of the provided data sets for analysis</a:t>
            </a:r>
            <a:endParaRPr lang="it-IT" dirty="0"/>
          </a:p>
        </p:txBody>
      </p:sp>
      <p:sp>
        <p:nvSpPr>
          <p:cNvPr id="5" name="Segnaposto contenuto 4"/>
          <p:cNvSpPr>
            <a:spLocks noGrp="1"/>
          </p:cNvSpPr>
          <p:nvPr>
            <p:ph sz="half" idx="1"/>
          </p:nvPr>
        </p:nvSpPr>
        <p:spPr>
          <a:xfrm>
            <a:off x="457200" y="1772816"/>
            <a:ext cx="2818656" cy="4525963"/>
          </a:xfrm>
        </p:spPr>
        <p:txBody>
          <a:bodyPr>
            <a:normAutofit fontScale="85000" lnSpcReduction="10000"/>
          </a:bodyPr>
          <a:lstStyle/>
          <a:p>
            <a:pPr marL="0" indent="0">
              <a:buNone/>
            </a:pPr>
            <a:r>
              <a:rPr lang="en-US" dirty="0" smtClean="0"/>
              <a:t>L4 data have been used in a sophisticated analysis to determine the effect of internal structure of the </a:t>
            </a:r>
            <a:r>
              <a:rPr lang="en-US" dirty="0"/>
              <a:t>comet nucleus on </a:t>
            </a:r>
            <a:r>
              <a:rPr lang="en-US" dirty="0" smtClean="0"/>
              <a:t>pulse shape.</a:t>
            </a:r>
          </a:p>
          <a:p>
            <a:pPr marL="0" indent="0">
              <a:buNone/>
            </a:pPr>
            <a:endParaRPr lang="en-US" dirty="0" smtClean="0"/>
          </a:p>
          <a:p>
            <a:pPr marL="0" indent="0">
              <a:buNone/>
            </a:pPr>
            <a:r>
              <a:rPr lang="en-US" dirty="0" smtClean="0"/>
              <a:t>Results have been published in </a:t>
            </a:r>
            <a:r>
              <a:rPr lang="nl-NL" dirty="0"/>
              <a:t>Ciarletti et al., MNRAS 469, S805-S817 (2018</a:t>
            </a:r>
            <a:r>
              <a:rPr lang="nl-NL" dirty="0" smtClean="0"/>
              <a:t>).</a:t>
            </a:r>
            <a:endParaRPr lang="it-IT"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16974" y="1648737"/>
            <a:ext cx="5275506" cy="25922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3" descr="C:\Users\rorosei\Desktop\DeltaT_East.png"/>
          <p:cNvPicPr>
            <a:picLocks noChangeAspect="1" noChangeArrowheads="1"/>
          </p:cNvPicPr>
          <p:nvPr/>
        </p:nvPicPr>
        <p:blipFill rotWithShape="1">
          <a:blip r:embed="rId3">
            <a:extLst>
              <a:ext uri="{28A0092B-C50C-407E-A947-70E740481C1C}">
                <a14:useLocalDpi xmlns:a14="http://schemas.microsoft.com/office/drawing/2010/main" val="0"/>
              </a:ext>
            </a:extLst>
          </a:blip>
          <a:srcRect l="10543" r="14580"/>
          <a:stretch/>
        </p:blipFill>
        <p:spPr bwMode="auto">
          <a:xfrm>
            <a:off x="6324335" y="4025001"/>
            <a:ext cx="2568145" cy="257235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rorosei\Desktop\DeltaT_West.png"/>
          <p:cNvPicPr>
            <a:picLocks noChangeAspect="1" noChangeArrowheads="1"/>
          </p:cNvPicPr>
          <p:nvPr/>
        </p:nvPicPr>
        <p:blipFill rotWithShape="1">
          <a:blip r:embed="rId4">
            <a:extLst>
              <a:ext uri="{28A0092B-C50C-407E-A947-70E740481C1C}">
                <a14:useLocalDpi xmlns:a14="http://schemas.microsoft.com/office/drawing/2010/main" val="0"/>
              </a:ext>
            </a:extLst>
          </a:blip>
          <a:srcRect l="10275" r="10789"/>
          <a:stretch/>
        </p:blipFill>
        <p:spPr bwMode="auto">
          <a:xfrm>
            <a:off x="3616973" y="4025001"/>
            <a:ext cx="2707361" cy="25723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845262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en-US" dirty="0"/>
              <a:t>5</a:t>
            </a:r>
            <a:r>
              <a:rPr lang="en-US" dirty="0" smtClean="0"/>
              <a:t>. </a:t>
            </a:r>
            <a:r>
              <a:rPr lang="en-US" dirty="0"/>
              <a:t>Shortcomings </a:t>
            </a:r>
            <a:r>
              <a:rPr lang="en-US" dirty="0" smtClean="0"/>
              <a:t>shall </a:t>
            </a:r>
            <a:r>
              <a:rPr lang="en-US" dirty="0"/>
              <a:t>be given for each major </a:t>
            </a:r>
            <a:r>
              <a:rPr lang="en-US" dirty="0" smtClean="0"/>
              <a:t>finding</a:t>
            </a:r>
            <a:endParaRPr lang="it-IT" dirty="0"/>
          </a:p>
        </p:txBody>
      </p:sp>
      <p:sp>
        <p:nvSpPr>
          <p:cNvPr id="3" name="Segnaposto contenuto 2"/>
          <p:cNvSpPr>
            <a:spLocks noGrp="1"/>
          </p:cNvSpPr>
          <p:nvPr>
            <p:ph idx="1"/>
          </p:nvPr>
        </p:nvSpPr>
        <p:spPr/>
        <p:txBody>
          <a:bodyPr>
            <a:normAutofit fontScale="92500" lnSpcReduction="10000"/>
          </a:bodyPr>
          <a:lstStyle/>
          <a:p>
            <a:endParaRPr lang="en-GB" dirty="0" smtClean="0"/>
          </a:p>
          <a:p>
            <a:r>
              <a:rPr lang="en-GB" dirty="0" smtClean="0"/>
              <a:t>No </a:t>
            </a:r>
            <a:r>
              <a:rPr lang="en-GB" dirty="0" smtClean="0"/>
              <a:t>major issues found</a:t>
            </a:r>
            <a:r>
              <a:rPr lang="en-GB" dirty="0" smtClean="0"/>
              <a:t>.</a:t>
            </a:r>
          </a:p>
          <a:p>
            <a:endParaRPr lang="en-GB" dirty="0" smtClean="0"/>
          </a:p>
          <a:p>
            <a:r>
              <a:rPr lang="en-GB" dirty="0" smtClean="0"/>
              <a:t>The </a:t>
            </a:r>
            <a:r>
              <a:rPr lang="en-GB" dirty="0" smtClean="0"/>
              <a:t>CONSERT_COMPRESSION_CODE.TAB, which should be in the DOCUMENT folder according to the EAICD, is </a:t>
            </a:r>
            <a:r>
              <a:rPr lang="en-GB" dirty="0" smtClean="0"/>
              <a:t>still missing.</a:t>
            </a:r>
          </a:p>
          <a:p>
            <a:endParaRPr lang="en-GB" dirty="0"/>
          </a:p>
          <a:p>
            <a:r>
              <a:rPr lang="it-IT" dirty="0"/>
              <a:t>Level 3 </a:t>
            </a:r>
            <a:r>
              <a:rPr lang="it-IT" dirty="0" err="1"/>
              <a:t>datasets</a:t>
            </a:r>
            <a:r>
              <a:rPr lang="it-IT" dirty="0"/>
              <a:t> </a:t>
            </a:r>
            <a:r>
              <a:rPr lang="it-IT" dirty="0" err="1"/>
              <a:t>contain</a:t>
            </a:r>
            <a:r>
              <a:rPr lang="it-IT" dirty="0"/>
              <a:t> an </a:t>
            </a:r>
            <a:r>
              <a:rPr lang="it-IT" dirty="0" err="1"/>
              <a:t>older</a:t>
            </a:r>
            <a:r>
              <a:rPr lang="it-IT" dirty="0"/>
              <a:t> </a:t>
            </a:r>
            <a:r>
              <a:rPr lang="it-IT" dirty="0" err="1"/>
              <a:t>version</a:t>
            </a:r>
            <a:r>
              <a:rPr lang="it-IT" dirty="0"/>
              <a:t> of the EAICD</a:t>
            </a:r>
            <a:r>
              <a:rPr lang="it-IT" dirty="0" smtClean="0"/>
              <a:t>.</a:t>
            </a:r>
            <a:endParaRPr lang="it-IT" dirty="0"/>
          </a:p>
        </p:txBody>
      </p:sp>
    </p:spTree>
    <p:extLst>
      <p:ext uri="{BB962C8B-B14F-4D97-AF65-F5344CB8AC3E}">
        <p14:creationId xmlns:p14="http://schemas.microsoft.com/office/powerpoint/2010/main" val="37521330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en-US" dirty="0" smtClean="0"/>
              <a:t>CONSERT: hardware</a:t>
            </a:r>
            <a:endParaRPr lang="it-IT" dirty="0"/>
          </a:p>
        </p:txBody>
      </p:sp>
      <p:sp>
        <p:nvSpPr>
          <p:cNvPr id="4" name="Segnaposto contenuto 3"/>
          <p:cNvSpPr>
            <a:spLocks noGrp="1"/>
          </p:cNvSpPr>
          <p:nvPr>
            <p:ph sz="half" idx="1"/>
          </p:nvPr>
        </p:nvSpPr>
        <p:spPr/>
        <p:txBody>
          <a:bodyPr>
            <a:normAutofit fontScale="85000" lnSpcReduction="10000"/>
          </a:bodyPr>
          <a:lstStyle/>
          <a:p>
            <a:r>
              <a:rPr lang="en-US" dirty="0"/>
              <a:t>The complete </a:t>
            </a:r>
            <a:r>
              <a:rPr lang="en-US" dirty="0" smtClean="0"/>
              <a:t>CONSERT </a:t>
            </a:r>
            <a:r>
              <a:rPr lang="en-US" dirty="0"/>
              <a:t>experiment is composed of:</a:t>
            </a:r>
          </a:p>
          <a:p>
            <a:pPr lvl="1"/>
            <a:r>
              <a:rPr lang="en-US" dirty="0" smtClean="0"/>
              <a:t>One </a:t>
            </a:r>
            <a:r>
              <a:rPr lang="en-US" dirty="0"/>
              <a:t>Orbiter part (Electronics, antenna, harness)</a:t>
            </a:r>
          </a:p>
          <a:p>
            <a:pPr lvl="1"/>
            <a:r>
              <a:rPr lang="en-US" dirty="0" smtClean="0"/>
              <a:t>One </a:t>
            </a:r>
            <a:r>
              <a:rPr lang="en-US" dirty="0"/>
              <a:t>Lander part (Electronics, antennas, harness)</a:t>
            </a:r>
          </a:p>
          <a:p>
            <a:r>
              <a:rPr lang="en-US" dirty="0"/>
              <a:t>Each scientific measurement sequence (called scanning sequence) involves the orbiter and the lander parts, by transmitting radio waves through the comet nucleus.</a:t>
            </a:r>
            <a:endParaRPr lang="it-IT" dirty="0"/>
          </a:p>
        </p:txBody>
      </p:sp>
      <p:pic>
        <p:nvPicPr>
          <p:cNvPr id="1026"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648200" y="2031388"/>
            <a:ext cx="4038600" cy="36635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639386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en-US" dirty="0" smtClean="0"/>
              <a:t>CONSERT: scientific objectives</a:t>
            </a:r>
            <a:endParaRPr lang="it-IT" dirty="0"/>
          </a:p>
        </p:txBody>
      </p:sp>
      <p:sp>
        <p:nvSpPr>
          <p:cNvPr id="3" name="Segnaposto contenuto 2"/>
          <p:cNvSpPr>
            <a:spLocks noGrp="1"/>
          </p:cNvSpPr>
          <p:nvPr>
            <p:ph sz="half" idx="1"/>
          </p:nvPr>
        </p:nvSpPr>
        <p:spPr/>
        <p:txBody>
          <a:bodyPr>
            <a:normAutofit fontScale="85000" lnSpcReduction="20000"/>
          </a:bodyPr>
          <a:lstStyle/>
          <a:p>
            <a:pPr lvl="0"/>
            <a:r>
              <a:rPr lang="en-US" dirty="0" smtClean="0"/>
              <a:t>“The </a:t>
            </a:r>
            <a:r>
              <a:rPr lang="en-US" dirty="0"/>
              <a:t>purpose of the experiment is to determine the main dielectric properties from the propagation delay and, through modelling, to set constraints on the cometary composition (materials, porosity, ...) to detect large-size structures (several tens of meters) and stratification, to detect and characterize small-scale irregularities within the nucleus</a:t>
            </a:r>
            <a:r>
              <a:rPr lang="en-US" dirty="0" smtClean="0"/>
              <a:t>.”</a:t>
            </a:r>
            <a:endParaRPr lang="it-IT" dirty="0"/>
          </a:p>
        </p:txBody>
      </p:sp>
      <p:pic>
        <p:nvPicPr>
          <p:cNvPr id="2050"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651603" y="1600200"/>
            <a:ext cx="4031793" cy="45259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294998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US" dirty="0" smtClean="0"/>
              <a:t>The CONSERT datasets</a:t>
            </a:r>
            <a:endParaRPr lang="it-IT" dirty="0"/>
          </a:p>
        </p:txBody>
      </p:sp>
      <p:sp>
        <p:nvSpPr>
          <p:cNvPr id="3" name="Segnaposto contenuto 2"/>
          <p:cNvSpPr>
            <a:spLocks noGrp="1"/>
          </p:cNvSpPr>
          <p:nvPr>
            <p:ph sz="half" idx="1"/>
          </p:nvPr>
        </p:nvSpPr>
        <p:spPr/>
        <p:txBody>
          <a:bodyPr>
            <a:noAutofit/>
          </a:bodyPr>
          <a:lstStyle/>
          <a:p>
            <a:pPr marL="0" indent="0">
              <a:buNone/>
            </a:pPr>
            <a:r>
              <a:rPr lang="it-IT" sz="1400" dirty="0"/>
              <a:t>RORL-CAL-CONSERT-3-CR2-V2.0</a:t>
            </a:r>
          </a:p>
          <a:p>
            <a:pPr marL="0" indent="0">
              <a:buNone/>
            </a:pPr>
            <a:r>
              <a:rPr lang="it-IT" sz="1400" dirty="0"/>
              <a:t>RORL-CAL-CONSERT-3-CR4A-V2.0</a:t>
            </a:r>
          </a:p>
          <a:p>
            <a:pPr marL="0" indent="0">
              <a:buNone/>
            </a:pPr>
            <a:r>
              <a:rPr lang="it-IT" sz="1400" dirty="0"/>
              <a:t>RORL-CAL-CONSERT-3-CR5-V2.0</a:t>
            </a:r>
          </a:p>
          <a:p>
            <a:pPr marL="0" indent="0">
              <a:buNone/>
            </a:pPr>
            <a:r>
              <a:rPr lang="it-IT" sz="1400" dirty="0"/>
              <a:t>RORL-CAL-CONSERT-3-EAR2-V2.0</a:t>
            </a:r>
          </a:p>
          <a:p>
            <a:pPr marL="0" indent="0">
              <a:buNone/>
            </a:pPr>
            <a:r>
              <a:rPr lang="it-IT" sz="1400" dirty="0"/>
              <a:t>RORL-CAL-CONSERT-3-EAR3-V2.0</a:t>
            </a:r>
          </a:p>
          <a:p>
            <a:pPr marL="0" indent="0">
              <a:buNone/>
            </a:pPr>
            <a:r>
              <a:rPr lang="it-IT" sz="1400" dirty="0"/>
              <a:t>RORL-CAL-CONSERT-3-MARS-V2.0</a:t>
            </a:r>
          </a:p>
          <a:p>
            <a:pPr marL="0" indent="0">
              <a:buNone/>
            </a:pPr>
            <a:r>
              <a:rPr lang="it-IT" sz="1400" dirty="0"/>
              <a:t>RORL-CAL-CONSERT-3-PHC-V2.0</a:t>
            </a:r>
          </a:p>
          <a:p>
            <a:pPr marL="0" indent="0">
              <a:buNone/>
            </a:pPr>
            <a:r>
              <a:rPr lang="it-IT" sz="1400" dirty="0"/>
              <a:t>RORL-CAL-CONSERT-4-CR2-V1.0</a:t>
            </a:r>
          </a:p>
          <a:p>
            <a:pPr marL="0" indent="0">
              <a:buNone/>
            </a:pPr>
            <a:r>
              <a:rPr lang="it-IT" sz="1400" dirty="0"/>
              <a:t>RORL-CAL-CONSERT-4-CR4A-V1.0</a:t>
            </a:r>
          </a:p>
          <a:p>
            <a:pPr marL="0" indent="0">
              <a:buNone/>
            </a:pPr>
            <a:r>
              <a:rPr lang="it-IT" sz="1400" dirty="0"/>
              <a:t>RORL-CAL-CONSERT-4-CR5-V1.0</a:t>
            </a:r>
          </a:p>
          <a:p>
            <a:pPr marL="0" indent="0">
              <a:buNone/>
            </a:pPr>
            <a:r>
              <a:rPr lang="it-IT" sz="1400" dirty="0"/>
              <a:t>RORL-CAL-CONSERT-4-EAR2-V1.0</a:t>
            </a:r>
          </a:p>
          <a:p>
            <a:pPr marL="0" indent="0">
              <a:buNone/>
            </a:pPr>
            <a:r>
              <a:rPr lang="it-IT" sz="1400" dirty="0"/>
              <a:t>RORL-CAL-CONSERT-4-EAR3-V1.0</a:t>
            </a:r>
          </a:p>
          <a:p>
            <a:pPr marL="0" indent="0">
              <a:buNone/>
            </a:pPr>
            <a:r>
              <a:rPr lang="it-IT" sz="1400" dirty="0"/>
              <a:t>RORL-CAL-CONSERT-4-GRND-V1.0</a:t>
            </a:r>
          </a:p>
          <a:p>
            <a:pPr marL="0" indent="0">
              <a:buNone/>
            </a:pPr>
            <a:r>
              <a:rPr lang="it-IT" sz="1400" dirty="0"/>
              <a:t>RORL-CAL-CONSERT-4-MARS-V1.0</a:t>
            </a:r>
          </a:p>
          <a:p>
            <a:pPr marL="0" indent="0">
              <a:buNone/>
            </a:pPr>
            <a:r>
              <a:rPr lang="it-IT" sz="1400" dirty="0"/>
              <a:t>RORL-CAL-CONSERT-4-PDCS-V1.0</a:t>
            </a:r>
          </a:p>
          <a:p>
            <a:pPr marL="0" indent="0">
              <a:buNone/>
            </a:pPr>
            <a:r>
              <a:rPr lang="it-IT" sz="1400" dirty="0"/>
              <a:t>RORL-CAL-CONSERT-4-PHC-V1.0</a:t>
            </a:r>
          </a:p>
          <a:p>
            <a:pPr marL="0" indent="0">
              <a:buNone/>
            </a:pPr>
            <a:r>
              <a:rPr lang="it-IT" sz="1400" dirty="0"/>
              <a:t>RORL-C-CONSERT-4-FSS-V1.0</a:t>
            </a:r>
          </a:p>
          <a:p>
            <a:pPr marL="0" indent="0">
              <a:buNone/>
            </a:pPr>
            <a:r>
              <a:rPr lang="it-IT" sz="1400" dirty="0"/>
              <a:t>RORL-C-CONSERT-4-SDL-V1.0</a:t>
            </a:r>
          </a:p>
        </p:txBody>
      </p:sp>
      <p:sp>
        <p:nvSpPr>
          <p:cNvPr id="4" name="Segnaposto contenuto 3"/>
          <p:cNvSpPr>
            <a:spLocks noGrp="1"/>
          </p:cNvSpPr>
          <p:nvPr>
            <p:ph sz="half" idx="2"/>
          </p:nvPr>
        </p:nvSpPr>
        <p:spPr/>
        <p:txBody>
          <a:bodyPr>
            <a:normAutofit lnSpcReduction="10000"/>
          </a:bodyPr>
          <a:lstStyle/>
          <a:p>
            <a:pPr marL="0" indent="0">
              <a:buNone/>
            </a:pPr>
            <a:r>
              <a:rPr lang="en-US" dirty="0" smtClean="0"/>
              <a:t>Two types of datasets:</a:t>
            </a:r>
          </a:p>
          <a:p>
            <a:r>
              <a:rPr lang="en-US" dirty="0" smtClean="0"/>
              <a:t>Revised versions of Level 3 datasets reviewed in 2017;</a:t>
            </a:r>
          </a:p>
          <a:p>
            <a:r>
              <a:rPr lang="en-US" dirty="0" smtClean="0"/>
              <a:t>The new Level 4 datasets that had been produced in the last year (both test/calibration data and actual measurements).</a:t>
            </a:r>
            <a:endParaRPr lang="en-US" dirty="0" smtClean="0"/>
          </a:p>
        </p:txBody>
      </p:sp>
    </p:spTree>
    <p:extLst>
      <p:ext uri="{BB962C8B-B14F-4D97-AF65-F5344CB8AC3E}">
        <p14:creationId xmlns:p14="http://schemas.microsoft.com/office/powerpoint/2010/main" val="40700503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Level 4 data</a:t>
            </a:r>
            <a:endParaRPr lang="it-IT" dirty="0"/>
          </a:p>
        </p:txBody>
      </p:sp>
      <p:sp>
        <p:nvSpPr>
          <p:cNvPr id="3" name="Segnaposto contenuto 2"/>
          <p:cNvSpPr>
            <a:spLocks noGrp="1"/>
          </p:cNvSpPr>
          <p:nvPr>
            <p:ph sz="half" idx="1"/>
          </p:nvPr>
        </p:nvSpPr>
        <p:spPr/>
        <p:txBody>
          <a:bodyPr>
            <a:normAutofit fontScale="85000" lnSpcReduction="20000"/>
          </a:bodyPr>
          <a:lstStyle/>
          <a:p>
            <a:r>
              <a:rPr lang="en-US" dirty="0"/>
              <a:t>Level 4 CONSERT data provide over-interpolated signal data. As seen in Level 3 description, the measured CONSERT signal on OCN is composed of 255 complex samples (I and Q components) for each sounding. This signal is compressed by the CONSERT BPSK code. The L4 signal is composed of 5100 complex samples, obtained by interpolation of the L3 compressed signal.</a:t>
            </a:r>
            <a:endParaRPr lang="it-IT" dirty="0"/>
          </a:p>
        </p:txBody>
      </p:sp>
      <p:pic>
        <p:nvPicPr>
          <p:cNvPr id="2050" name="Picture 2"/>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bwMode="auto">
          <a:xfrm>
            <a:off x="4648200" y="2286621"/>
            <a:ext cx="4038600" cy="31531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622341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en-US" dirty="0"/>
              <a:t>List of Objectives for Archive Review</a:t>
            </a:r>
            <a:endParaRPr lang="it-IT" dirty="0"/>
          </a:p>
        </p:txBody>
      </p:sp>
      <p:sp>
        <p:nvSpPr>
          <p:cNvPr id="3" name="Segnaposto contenuto 2"/>
          <p:cNvSpPr>
            <a:spLocks noGrp="1"/>
          </p:cNvSpPr>
          <p:nvPr>
            <p:ph idx="1"/>
          </p:nvPr>
        </p:nvSpPr>
        <p:spPr/>
        <p:txBody>
          <a:bodyPr>
            <a:normAutofit fontScale="47500" lnSpcReduction="20000"/>
          </a:bodyPr>
          <a:lstStyle/>
          <a:p>
            <a:pPr marL="0" lvl="0" indent="0">
              <a:buNone/>
            </a:pPr>
            <a:r>
              <a:rPr lang="en-US" dirty="0"/>
              <a:t>1. Confirm the completeness and scientific integrity of the Rosetta data sets in the PSA, including:</a:t>
            </a:r>
          </a:p>
          <a:p>
            <a:pPr marL="400050" lvl="1" indent="0">
              <a:buNone/>
            </a:pPr>
            <a:r>
              <a:rPr lang="en-US" dirty="0"/>
              <a:t>1.1. Data quality (e.g. signal-to-noise ratio, radiance level, instrument artifacts).</a:t>
            </a:r>
          </a:p>
          <a:p>
            <a:pPr marL="400050" lvl="1" indent="0">
              <a:buNone/>
            </a:pPr>
            <a:r>
              <a:rPr lang="en-US" dirty="0"/>
              <a:t>1.2. Data processing levels.</a:t>
            </a:r>
          </a:p>
          <a:p>
            <a:pPr marL="400050" lvl="1" indent="0">
              <a:buNone/>
            </a:pPr>
            <a:r>
              <a:rPr lang="en-US" dirty="0"/>
              <a:t>1.3. Usage of proper units.</a:t>
            </a:r>
          </a:p>
          <a:p>
            <a:pPr marL="400050" lvl="1" indent="0">
              <a:buNone/>
            </a:pPr>
            <a:r>
              <a:rPr lang="en-US" dirty="0"/>
              <a:t>1.4. Whether the needs of the scientific community are met.</a:t>
            </a:r>
          </a:p>
          <a:p>
            <a:pPr marL="0" lvl="0" indent="0">
              <a:buNone/>
            </a:pPr>
            <a:endParaRPr lang="en-US" dirty="0" smtClean="0"/>
          </a:p>
          <a:p>
            <a:pPr marL="0" lvl="0" indent="0">
              <a:buNone/>
            </a:pPr>
            <a:r>
              <a:rPr lang="en-US" dirty="0" smtClean="0"/>
              <a:t>2</a:t>
            </a:r>
            <a:r>
              <a:rPr lang="en-US" dirty="0"/>
              <a:t>. Confirm that the datasets contain the necessary instrument science, instrument housekeeping, spacecraft housekeeping and science operations information necessary to execute instrument, cross-instrument and cross-mission data analysis.</a:t>
            </a:r>
          </a:p>
          <a:p>
            <a:pPr marL="400050" lvl="1" indent="0">
              <a:buNone/>
            </a:pPr>
            <a:r>
              <a:rPr lang="en-US" dirty="0"/>
              <a:t>2.1. Verify that the set of documentation is complete and sufficient for data processing and analysis.</a:t>
            </a:r>
          </a:p>
          <a:p>
            <a:pPr marL="400050" lvl="1" indent="0">
              <a:buNone/>
            </a:pPr>
            <a:r>
              <a:rPr lang="en-US" dirty="0"/>
              <a:t>2.2. Confirm that calibration information provided is complete, that the reviewer can obtain the same results as in the data set if he/she follows the described procedure, and for the case of level 3 that the calibration is reversible (if applicable).</a:t>
            </a:r>
          </a:p>
          <a:p>
            <a:pPr marL="0" lvl="0" indent="0">
              <a:buNone/>
            </a:pPr>
            <a:endParaRPr lang="en-US" dirty="0" smtClean="0"/>
          </a:p>
          <a:p>
            <a:pPr marL="0" lvl="0" indent="0">
              <a:buNone/>
            </a:pPr>
            <a:r>
              <a:rPr lang="en-US" dirty="0" smtClean="0"/>
              <a:t>3</a:t>
            </a:r>
            <a:r>
              <a:rPr lang="en-US" dirty="0"/>
              <a:t>. Confirm the long-term scientific usability of the data, e.g. against already existing planetary archives.</a:t>
            </a:r>
          </a:p>
          <a:p>
            <a:pPr marL="0" lvl="0" indent="0">
              <a:buNone/>
            </a:pPr>
            <a:endParaRPr lang="en-US" dirty="0" smtClean="0"/>
          </a:p>
          <a:p>
            <a:pPr marL="0" lvl="0" indent="0">
              <a:buNone/>
            </a:pPr>
            <a:r>
              <a:rPr lang="en-US" dirty="0" smtClean="0"/>
              <a:t>4</a:t>
            </a:r>
            <a:r>
              <a:rPr lang="en-US" dirty="0"/>
              <a:t>. Confirm the usefulness of the provided data sets for analysis by the science community e.g. by attempting to read/manipulate the data (without team-provided software) to produce or reproduce scientifically published results (if feasible)</a:t>
            </a:r>
          </a:p>
          <a:p>
            <a:pPr marL="0" lvl="0" indent="0">
              <a:buNone/>
            </a:pPr>
            <a:endParaRPr lang="en-US" dirty="0" smtClean="0"/>
          </a:p>
          <a:p>
            <a:pPr marL="0" lvl="0" indent="0">
              <a:buNone/>
            </a:pPr>
            <a:r>
              <a:rPr lang="en-US" dirty="0" smtClean="0"/>
              <a:t>6</a:t>
            </a:r>
            <a:r>
              <a:rPr lang="en-US" dirty="0"/>
              <a:t>. Shortcomings - including detailed recommendations and their implementation period - shall be given for each major finding.</a:t>
            </a:r>
            <a:endParaRPr lang="it-IT" dirty="0" smtClean="0"/>
          </a:p>
        </p:txBody>
      </p:sp>
    </p:spTree>
    <p:extLst>
      <p:ext uri="{BB962C8B-B14F-4D97-AF65-F5344CB8AC3E}">
        <p14:creationId xmlns:p14="http://schemas.microsoft.com/office/powerpoint/2010/main" val="10556619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en-US" dirty="0"/>
              <a:t>1. Confirm the completeness and scientific integrity</a:t>
            </a:r>
            <a:endParaRPr lang="it-IT" dirty="0"/>
          </a:p>
        </p:txBody>
      </p:sp>
      <p:sp>
        <p:nvSpPr>
          <p:cNvPr id="3" name="Segnaposto contenuto 2"/>
          <p:cNvSpPr>
            <a:spLocks noGrp="1"/>
          </p:cNvSpPr>
          <p:nvPr>
            <p:ph idx="1"/>
          </p:nvPr>
        </p:nvSpPr>
        <p:spPr/>
        <p:txBody>
          <a:bodyPr>
            <a:normAutofit fontScale="92500" lnSpcReduction="20000"/>
          </a:bodyPr>
          <a:lstStyle/>
          <a:p>
            <a:endParaRPr lang="it-IT" dirty="0" smtClean="0"/>
          </a:p>
          <a:p>
            <a:r>
              <a:rPr lang="it-IT" dirty="0" err="1" smtClean="0"/>
              <a:t>All</a:t>
            </a:r>
            <a:r>
              <a:rPr lang="it-IT" dirty="0" smtClean="0"/>
              <a:t> data sets </a:t>
            </a:r>
            <a:r>
              <a:rPr lang="it-IT" dirty="0" err="1" smtClean="0"/>
              <a:t>have</a:t>
            </a:r>
            <a:r>
              <a:rPr lang="it-IT" dirty="0" smtClean="0"/>
              <a:t> </a:t>
            </a:r>
            <a:r>
              <a:rPr lang="it-IT" dirty="0" err="1" smtClean="0"/>
              <a:t>been</a:t>
            </a:r>
            <a:r>
              <a:rPr lang="it-IT" dirty="0" smtClean="0"/>
              <a:t> </a:t>
            </a:r>
            <a:r>
              <a:rPr lang="it-IT" dirty="0" err="1" smtClean="0"/>
              <a:t>augmented</a:t>
            </a:r>
            <a:r>
              <a:rPr lang="it-IT" dirty="0" smtClean="0"/>
              <a:t> with information on the </a:t>
            </a:r>
            <a:r>
              <a:rPr lang="it-IT" dirty="0" err="1" smtClean="0"/>
              <a:t>acquisition</a:t>
            </a:r>
            <a:r>
              <a:rPr lang="it-IT" dirty="0" smtClean="0"/>
              <a:t> of </a:t>
            </a:r>
            <a:r>
              <a:rPr lang="it-IT" dirty="0" err="1" smtClean="0"/>
              <a:t>ground</a:t>
            </a:r>
            <a:r>
              <a:rPr lang="it-IT" dirty="0" smtClean="0"/>
              <a:t> test and </a:t>
            </a:r>
            <a:r>
              <a:rPr lang="it-IT" dirty="0" err="1" smtClean="0"/>
              <a:t>calibration</a:t>
            </a:r>
            <a:r>
              <a:rPr lang="it-IT" dirty="0" smtClean="0"/>
              <a:t> data.</a:t>
            </a:r>
          </a:p>
          <a:p>
            <a:endParaRPr lang="it-IT" dirty="0" smtClean="0"/>
          </a:p>
          <a:p>
            <a:r>
              <a:rPr lang="it-IT" dirty="0" err="1" smtClean="0"/>
              <a:t>All</a:t>
            </a:r>
            <a:r>
              <a:rPr lang="it-IT" dirty="0" smtClean="0"/>
              <a:t> </a:t>
            </a:r>
            <a:r>
              <a:rPr lang="it-IT" dirty="0" err="1" smtClean="0"/>
              <a:t>documentation</a:t>
            </a:r>
            <a:r>
              <a:rPr lang="it-IT" dirty="0" smtClean="0"/>
              <a:t> </a:t>
            </a:r>
            <a:r>
              <a:rPr lang="it-IT" dirty="0" err="1" smtClean="0"/>
              <a:t>describing</a:t>
            </a:r>
            <a:r>
              <a:rPr lang="it-IT" dirty="0" smtClean="0"/>
              <a:t> </a:t>
            </a:r>
            <a:r>
              <a:rPr lang="it-IT" dirty="0" err="1" smtClean="0"/>
              <a:t>testing</a:t>
            </a:r>
            <a:r>
              <a:rPr lang="it-IT" dirty="0" smtClean="0"/>
              <a:t> and </a:t>
            </a:r>
            <a:r>
              <a:rPr lang="it-IT" dirty="0" err="1" smtClean="0"/>
              <a:t>operations</a:t>
            </a:r>
            <a:r>
              <a:rPr lang="it-IT" dirty="0" smtClean="0"/>
              <a:t> </a:t>
            </a:r>
            <a:r>
              <a:rPr lang="it-IT" dirty="0" err="1" smtClean="0"/>
              <a:t>has</a:t>
            </a:r>
            <a:r>
              <a:rPr lang="it-IT" dirty="0" smtClean="0"/>
              <a:t> </a:t>
            </a:r>
            <a:r>
              <a:rPr lang="it-IT" dirty="0" err="1" smtClean="0"/>
              <a:t>been</a:t>
            </a:r>
            <a:r>
              <a:rPr lang="it-IT" dirty="0" smtClean="0"/>
              <a:t> </a:t>
            </a:r>
            <a:r>
              <a:rPr lang="it-IT" dirty="0" err="1" smtClean="0"/>
              <a:t>revised</a:t>
            </a:r>
            <a:r>
              <a:rPr lang="it-IT" dirty="0" smtClean="0"/>
              <a:t>.</a:t>
            </a:r>
          </a:p>
          <a:p>
            <a:endParaRPr lang="it-IT" dirty="0"/>
          </a:p>
          <a:p>
            <a:r>
              <a:rPr lang="it-IT" dirty="0" smtClean="0"/>
              <a:t>Level 3 </a:t>
            </a:r>
            <a:r>
              <a:rPr lang="it-IT" dirty="0" err="1" smtClean="0"/>
              <a:t>datasets</a:t>
            </a:r>
            <a:r>
              <a:rPr lang="it-IT" dirty="0" smtClean="0"/>
              <a:t> </a:t>
            </a:r>
            <a:r>
              <a:rPr lang="it-IT" dirty="0" err="1" smtClean="0"/>
              <a:t>contain</a:t>
            </a:r>
            <a:r>
              <a:rPr lang="it-IT" dirty="0" smtClean="0"/>
              <a:t> an </a:t>
            </a:r>
            <a:r>
              <a:rPr lang="it-IT" dirty="0" err="1" smtClean="0"/>
              <a:t>older</a:t>
            </a:r>
            <a:r>
              <a:rPr lang="it-IT" dirty="0" smtClean="0"/>
              <a:t> </a:t>
            </a:r>
            <a:r>
              <a:rPr lang="it-IT" dirty="0" err="1" smtClean="0"/>
              <a:t>version</a:t>
            </a:r>
            <a:r>
              <a:rPr lang="it-IT" dirty="0" smtClean="0"/>
              <a:t> of the EAICD.</a:t>
            </a:r>
            <a:endParaRPr lang="it-IT" dirty="0" smtClean="0"/>
          </a:p>
        </p:txBody>
      </p:sp>
    </p:spTree>
    <p:extLst>
      <p:ext uri="{BB962C8B-B14F-4D97-AF65-F5344CB8AC3E}">
        <p14:creationId xmlns:p14="http://schemas.microsoft.com/office/powerpoint/2010/main" val="28448989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en-US" dirty="0"/>
              <a:t>2. Confirm that the datasets contain the necessary </a:t>
            </a:r>
            <a:r>
              <a:rPr lang="en-US" dirty="0" smtClean="0"/>
              <a:t>information</a:t>
            </a:r>
            <a:endParaRPr lang="it-IT" dirty="0"/>
          </a:p>
        </p:txBody>
      </p:sp>
      <p:sp>
        <p:nvSpPr>
          <p:cNvPr id="3" name="Segnaposto contenuto 2"/>
          <p:cNvSpPr>
            <a:spLocks noGrp="1"/>
          </p:cNvSpPr>
          <p:nvPr>
            <p:ph idx="1"/>
          </p:nvPr>
        </p:nvSpPr>
        <p:spPr/>
        <p:txBody>
          <a:bodyPr>
            <a:normAutofit lnSpcReduction="10000"/>
          </a:bodyPr>
          <a:lstStyle/>
          <a:p>
            <a:endParaRPr lang="en-US" dirty="0" smtClean="0"/>
          </a:p>
          <a:p>
            <a:r>
              <a:rPr lang="en-US" dirty="0" smtClean="0"/>
              <a:t>Information on the </a:t>
            </a:r>
            <a:r>
              <a:rPr lang="en-US" dirty="0" smtClean="0"/>
              <a:t>fine </a:t>
            </a:r>
            <a:r>
              <a:rPr lang="en-US" dirty="0"/>
              <a:t>correction and most precise calculation of the signal travel time, mostly constituted by the peak detection and signal interpolation methods, </a:t>
            </a:r>
            <a:r>
              <a:rPr lang="en-US" dirty="0" smtClean="0"/>
              <a:t>has been included in Level 4 data.</a:t>
            </a:r>
          </a:p>
          <a:p>
            <a:endParaRPr lang="en-US" dirty="0" smtClean="0"/>
          </a:p>
          <a:p>
            <a:r>
              <a:rPr lang="en-US" dirty="0"/>
              <a:t>The </a:t>
            </a:r>
            <a:r>
              <a:rPr lang="en-US" dirty="0" smtClean="0"/>
              <a:t>CONSERT_COMPRESSION_CODE.TAB is still missing from the DOCUMENT directory.</a:t>
            </a:r>
            <a:endParaRPr lang="it-IT" dirty="0"/>
          </a:p>
        </p:txBody>
      </p:sp>
    </p:spTree>
    <p:extLst>
      <p:ext uri="{BB962C8B-B14F-4D97-AF65-F5344CB8AC3E}">
        <p14:creationId xmlns:p14="http://schemas.microsoft.com/office/powerpoint/2010/main" val="15340656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en-US" dirty="0"/>
              <a:t>3. Confirm the long-term scientific usability of the data</a:t>
            </a:r>
            <a:endParaRPr lang="it-IT" dirty="0"/>
          </a:p>
        </p:txBody>
      </p:sp>
      <p:sp>
        <p:nvSpPr>
          <p:cNvPr id="3" name="Segnaposto contenuto 2"/>
          <p:cNvSpPr>
            <a:spLocks noGrp="1"/>
          </p:cNvSpPr>
          <p:nvPr>
            <p:ph idx="1"/>
          </p:nvPr>
        </p:nvSpPr>
        <p:spPr/>
        <p:txBody>
          <a:bodyPr>
            <a:normAutofit/>
          </a:bodyPr>
          <a:lstStyle/>
          <a:p>
            <a:pPr marL="0" indent="0">
              <a:buNone/>
            </a:pPr>
            <a:endParaRPr lang="en-GB" dirty="0" smtClean="0"/>
          </a:p>
          <a:p>
            <a:r>
              <a:rPr lang="en-GB" dirty="0" smtClean="0"/>
              <a:t>This was considered adequate in previous reviews.</a:t>
            </a:r>
          </a:p>
          <a:p>
            <a:endParaRPr lang="en-GB" dirty="0" smtClean="0"/>
          </a:p>
          <a:p>
            <a:r>
              <a:rPr lang="en-GB" dirty="0" smtClean="0"/>
              <a:t>No further comments, as the archive structure remained unchanged in Level 3 data and is replicated in Level 4 data.</a:t>
            </a:r>
            <a:endParaRPr lang="en-GB" dirty="0"/>
          </a:p>
        </p:txBody>
      </p:sp>
    </p:spTree>
    <p:extLst>
      <p:ext uri="{BB962C8B-B14F-4D97-AF65-F5344CB8AC3E}">
        <p14:creationId xmlns:p14="http://schemas.microsoft.com/office/powerpoint/2010/main" val="61970586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366</TotalTime>
  <Words>732</Words>
  <Application>Microsoft Office PowerPoint</Application>
  <PresentationFormat>Presentazione su schermo (4:3)</PresentationFormat>
  <Paragraphs>77</Paragraphs>
  <Slides>11</Slides>
  <Notes>0</Notes>
  <HiddenSlides>0</HiddenSlides>
  <MMClips>0</MMClips>
  <ScaleCrop>false</ScaleCrop>
  <HeadingPairs>
    <vt:vector size="4" baseType="variant">
      <vt:variant>
        <vt:lpstr>Tema</vt:lpstr>
      </vt:variant>
      <vt:variant>
        <vt:i4>1</vt:i4>
      </vt:variant>
      <vt:variant>
        <vt:lpstr>Titoli diapositive</vt:lpstr>
      </vt:variant>
      <vt:variant>
        <vt:i4>11</vt:i4>
      </vt:variant>
    </vt:vector>
  </HeadingPairs>
  <TitlesOfParts>
    <vt:vector size="12" baseType="lpstr">
      <vt:lpstr>Tema di Office</vt:lpstr>
      <vt:lpstr>Rosetta/CONSERT Science Archive Review</vt:lpstr>
      <vt:lpstr>CONSERT: hardware</vt:lpstr>
      <vt:lpstr>CONSERT: scientific objectives</vt:lpstr>
      <vt:lpstr>The CONSERT datasets</vt:lpstr>
      <vt:lpstr>Level 4 data</vt:lpstr>
      <vt:lpstr>List of Objectives for Archive Review</vt:lpstr>
      <vt:lpstr>1. Confirm the completeness and scientific integrity</vt:lpstr>
      <vt:lpstr>2. Confirm that the datasets contain the necessary information</vt:lpstr>
      <vt:lpstr>3. Confirm the long-term scientific usability of the data</vt:lpstr>
      <vt:lpstr>4. Confirm the usefulness of the provided data sets for analysis</vt:lpstr>
      <vt:lpstr>5. Shortcomings shall be given for each major finding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Rosetta/CONSERT Science Archive Review</dc:title>
  <dc:creator>ROBERTO</dc:creator>
  <cp:lastModifiedBy>Roberto Orosei</cp:lastModifiedBy>
  <cp:revision>35</cp:revision>
  <dcterms:created xsi:type="dcterms:W3CDTF">2016-02-15T12:47:44Z</dcterms:created>
  <dcterms:modified xsi:type="dcterms:W3CDTF">2018-10-10T08:42:44Z</dcterms:modified>
</cp:coreProperties>
</file>