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94" r:id="rId4"/>
    <p:sldId id="277" r:id="rId5"/>
    <p:sldId id="293" r:id="rId6"/>
    <p:sldId id="285" r:id="rId7"/>
    <p:sldId id="299" r:id="rId8"/>
    <p:sldId id="300" r:id="rId9"/>
    <p:sldId id="308" r:id="rId10"/>
    <p:sldId id="301" r:id="rId11"/>
    <p:sldId id="309" r:id="rId12"/>
    <p:sldId id="297" r:id="rId13"/>
    <p:sldId id="302" r:id="rId14"/>
    <p:sldId id="310" r:id="rId15"/>
    <p:sldId id="303" r:id="rId16"/>
    <p:sldId id="304" r:id="rId17"/>
    <p:sldId id="306" r:id="rId18"/>
    <p:sldId id="305" r:id="rId19"/>
    <p:sldId id="295" r:id="rId20"/>
    <p:sldId id="311" r:id="rId21"/>
    <p:sldId id="307" r:id="rId22"/>
    <p:sldId id="266" r:id="rId23"/>
    <p:sldId id="280" r:id="rId24"/>
    <p:sldId id="276" r:id="rId25"/>
    <p:sldId id="279" r:id="rId26"/>
    <p:sldId id="275" r:id="rId27"/>
    <p:sldId id="278" r:id="rId28"/>
    <p:sldId id="274" r:id="rId29"/>
  </p:sldIdLst>
  <p:sldSz cx="9144000" cy="6858000" type="screen4x3"/>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2"/>
    <p:restoredTop sz="93636"/>
  </p:normalViewPr>
  <p:slideViewPr>
    <p:cSldViewPr snapToGrid="0" snapToObjects="1">
      <p:cViewPr varScale="1">
        <p:scale>
          <a:sx n="116" d="100"/>
          <a:sy n="116" d="100"/>
        </p:scale>
        <p:origin x="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1" name="Shape 6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6" name="Shape 6"/>
          <p:cNvSpPr/>
          <p:nvPr/>
        </p:nvSpPr>
        <p:spPr>
          <a:xfrm>
            <a:off x="1089817" y="6381750"/>
            <a:ext cx="8054183" cy="476250"/>
          </a:xfrm>
          <a:prstGeom prst="rect">
            <a:avLst/>
          </a:prstGeom>
          <a:gradFill>
            <a:gsLst>
              <a:gs pos="16000">
                <a:srgbClr val="16165D"/>
              </a:gs>
              <a:gs pos="48000">
                <a:srgbClr val="004D86"/>
              </a:gs>
              <a:gs pos="91000">
                <a:srgbClr val="FFFFFF"/>
              </a:gs>
            </a:gsLst>
            <a:lin ang="10800000"/>
          </a:gradFill>
          <a:ln w="12700">
            <a:miter lim="400000"/>
          </a:ln>
        </p:spPr>
        <p:txBody>
          <a:bodyPr lIns="0" tIns="0" rIns="0" bIns="0" anchor="ctr"/>
          <a:lstStyle/>
          <a:p>
            <a:pPr lvl="0" algn="ctr">
              <a:defRPr sz="2400">
                <a:solidFill>
                  <a:srgbClr val="FFFFFF"/>
                </a:solidFill>
                <a:latin typeface="Arial"/>
                <a:ea typeface="Arial"/>
                <a:cs typeface="Arial"/>
                <a:sym typeface="Arial"/>
              </a:defRPr>
            </a:pPr>
            <a:endParaRPr/>
          </a:p>
        </p:txBody>
      </p:sp>
      <p:sp>
        <p:nvSpPr>
          <p:cNvPr id="8" name="Shape 8"/>
          <p:cNvSpPr>
            <a:spLocks noGrp="1"/>
          </p:cNvSpPr>
          <p:nvPr>
            <p:ph type="body" idx="1"/>
          </p:nvPr>
        </p:nvSpPr>
        <p:spPr>
          <a:xfrm>
            <a:off x="470646" y="1537447"/>
            <a:ext cx="7987554" cy="2171701"/>
          </a:xfrm>
          <a:prstGeom prst="rect">
            <a:avLst/>
          </a:prstGeom>
        </p:spPr>
        <p:txBody>
          <a:bodyPr lIns="45719" tIns="45719" rIns="45719" bIns="45719"/>
          <a:lstStyle>
            <a:lvl1pPr marL="0" indent="0">
              <a:spcBef>
                <a:spcPts val="500"/>
              </a:spcBef>
              <a:buSzTx/>
              <a:buFontTx/>
              <a:buNone/>
              <a:defRPr sz="2400" b="1">
                <a:solidFill>
                  <a:srgbClr val="808080"/>
                </a:solidFill>
              </a:defRPr>
            </a:lvl1pPr>
            <a:lvl2pPr marL="702128" indent="-244928">
              <a:spcBef>
                <a:spcPts val="500"/>
              </a:spcBef>
              <a:buFontTx/>
              <a:defRPr sz="2400" b="1">
                <a:solidFill>
                  <a:srgbClr val="808080"/>
                </a:solidFill>
              </a:defRPr>
            </a:lvl2pPr>
            <a:lvl3pPr marL="1143000" indent="-228600">
              <a:spcBef>
                <a:spcPts val="500"/>
              </a:spcBef>
              <a:buFontTx/>
              <a:defRPr sz="2400" b="1">
                <a:solidFill>
                  <a:srgbClr val="808080"/>
                </a:solidFill>
              </a:defRPr>
            </a:lvl3pPr>
            <a:lvl4pPr marL="1645920" indent="-274320">
              <a:spcBef>
                <a:spcPts val="500"/>
              </a:spcBef>
              <a:buFontTx/>
              <a:defRPr sz="2400" b="1">
                <a:solidFill>
                  <a:srgbClr val="808080"/>
                </a:solidFill>
              </a:defRPr>
            </a:lvl4pPr>
            <a:lvl5pPr marL="2103120" indent="-274320">
              <a:spcBef>
                <a:spcPts val="500"/>
              </a:spcBef>
              <a:buFontTx/>
              <a:defRPr sz="2400" b="1">
                <a:solidFill>
                  <a:srgbClr val="808080"/>
                </a:solidFill>
              </a:defRPr>
            </a:lvl5pPr>
          </a:lstStyle>
          <a:p>
            <a:pPr lvl="0">
              <a:defRPr sz="1800" b="0">
                <a:solidFill>
                  <a:srgbClr val="000000"/>
                </a:solidFill>
              </a:defRPr>
            </a:pPr>
            <a:r>
              <a:rPr sz="2400" b="1">
                <a:solidFill>
                  <a:srgbClr val="808080"/>
                </a:solidFill>
              </a:rPr>
              <a:t>Body Level One</a:t>
            </a:r>
          </a:p>
          <a:p>
            <a:pPr lvl="1">
              <a:defRPr sz="1800" b="0">
                <a:solidFill>
                  <a:srgbClr val="000000"/>
                </a:solidFill>
              </a:defRPr>
            </a:pPr>
            <a:r>
              <a:rPr sz="2400" b="1">
                <a:solidFill>
                  <a:srgbClr val="808080"/>
                </a:solidFill>
              </a:rPr>
              <a:t>Body Level Two</a:t>
            </a:r>
          </a:p>
          <a:p>
            <a:pPr lvl="2">
              <a:defRPr sz="1800" b="0">
                <a:solidFill>
                  <a:srgbClr val="000000"/>
                </a:solidFill>
              </a:defRPr>
            </a:pPr>
            <a:r>
              <a:rPr sz="2400" b="1">
                <a:solidFill>
                  <a:srgbClr val="808080"/>
                </a:solidFill>
              </a:rPr>
              <a:t>Body Level Three</a:t>
            </a:r>
          </a:p>
          <a:p>
            <a:pPr lvl="3">
              <a:defRPr sz="1800" b="0">
                <a:solidFill>
                  <a:srgbClr val="000000"/>
                </a:solidFill>
              </a:defRPr>
            </a:pPr>
            <a:r>
              <a:rPr sz="2400" b="1">
                <a:solidFill>
                  <a:srgbClr val="808080"/>
                </a:solidFill>
              </a:rPr>
              <a:t>Body Level Four</a:t>
            </a:r>
          </a:p>
          <a:p>
            <a:pPr lvl="4">
              <a:defRPr sz="1800" b="0">
                <a:solidFill>
                  <a:srgbClr val="000000"/>
                </a:solidFill>
              </a:defRPr>
            </a:pPr>
            <a:r>
              <a:rPr sz="2400" b="1">
                <a:solidFill>
                  <a:srgbClr val="808080"/>
                </a:solidFill>
              </a:rPr>
              <a:t>Body Level Five</a:t>
            </a:r>
          </a:p>
        </p:txBody>
      </p:sp>
      <p:sp>
        <p:nvSpPr>
          <p:cNvPr id="9" name="Shape 9"/>
          <p:cNvSpPr/>
          <p:nvPr/>
        </p:nvSpPr>
        <p:spPr>
          <a:xfrm>
            <a:off x="3124200" y="6446579"/>
            <a:ext cx="2895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sz="1200" b="1">
                <a:solidFill>
                  <a:srgbClr val="EEECE1"/>
                </a:solidFill>
              </a:defRPr>
            </a:lvl1pPr>
          </a:lstStyle>
          <a:p>
            <a:pPr lvl="0">
              <a:defRPr sz="1800" b="0">
                <a:solidFill>
                  <a:srgbClr val="000000"/>
                </a:solidFill>
              </a:defRPr>
            </a:pPr>
            <a:r>
              <a:rPr sz="1200" b="1" dirty="0">
                <a:solidFill>
                  <a:srgbClr val="EEECE1"/>
                </a:solidFill>
              </a:rPr>
              <a:t>Subject to </a:t>
            </a:r>
            <a:r>
              <a:rPr lang="en-US" sz="1200" b="1" dirty="0">
                <a:solidFill>
                  <a:srgbClr val="EEECE1"/>
                </a:solidFill>
              </a:rPr>
              <a:t>ESA data</a:t>
            </a:r>
            <a:r>
              <a:rPr lang="en-US" sz="1200" b="1" baseline="0" dirty="0">
                <a:solidFill>
                  <a:srgbClr val="EEECE1"/>
                </a:solidFill>
              </a:rPr>
              <a:t> sharing rules</a:t>
            </a:r>
            <a:endParaRPr sz="1200" b="1" dirty="0">
              <a:solidFill>
                <a:srgbClr val="EEECE1"/>
              </a:solidFill>
            </a:endParaRPr>
          </a:p>
        </p:txBody>
      </p:sp>
      <p:sp>
        <p:nvSpPr>
          <p:cNvPr id="10" name="Shape 10"/>
          <p:cNvSpPr>
            <a:spLocks noGrp="1"/>
          </p:cNvSpPr>
          <p:nvPr>
            <p:ph type="sldNum" sz="quarter" idx="2"/>
          </p:nvPr>
        </p:nvSpPr>
        <p:spPr>
          <a:xfrm>
            <a:off x="6553200" y="6353492"/>
            <a:ext cx="2133600" cy="370841"/>
          </a:xfrm>
          <a:prstGeom prst="rect">
            <a:avLst/>
          </a:prstGeom>
        </p:spPr>
        <p:txBody>
          <a:bodyPr lIns="45719" tIns="45719" rIns="45719" bIns="45719"/>
          <a:lstStyle>
            <a:lvl1pPr>
              <a:defRPr sz="1800">
                <a:solidFill>
                  <a:srgbClr val="FFFFFF"/>
                </a:solidFill>
              </a:defRPr>
            </a:lvl1pPr>
          </a:lstStyle>
          <a:p>
            <a:pPr lvl="0"/>
            <a:fld id="{86CB4B4D-7CA3-9044-876B-883B54F8677D}" type="slidenum">
              <a:t>‹#›</a:t>
            </a:fld>
            <a:endParaRPr/>
          </a:p>
        </p:txBody>
      </p:sp>
      <p:sp>
        <p:nvSpPr>
          <p:cNvPr id="11" name="Shape 11"/>
          <p:cNvSpPr/>
          <p:nvPr/>
        </p:nvSpPr>
        <p:spPr>
          <a:xfrm>
            <a:off x="457200" y="6446579"/>
            <a:ext cx="2133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r>
              <a:rPr lang="en-US" sz="1200" baseline="0" dirty="0">
                <a:solidFill>
                  <a:srgbClr val="888888"/>
                </a:solidFill>
              </a:rPr>
              <a:t>10 Oct</a:t>
            </a:r>
            <a:r>
              <a:rPr sz="1200" dirty="0">
                <a:solidFill>
                  <a:srgbClr val="888888"/>
                </a:solidFill>
              </a:rPr>
              <a:t> 201</a:t>
            </a:r>
            <a:r>
              <a:rPr lang="en-US" sz="1200" dirty="0">
                <a:solidFill>
                  <a:srgbClr val="888888"/>
                </a:solidFill>
              </a:rPr>
              <a:t>8</a:t>
            </a:r>
            <a:endParaRPr sz="1200" dirty="0">
              <a:solidFill>
                <a:srgbClr val="888888"/>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7686" y="0"/>
            <a:ext cx="1396314" cy="899625"/>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7686" y="0"/>
            <a:ext cx="1396314" cy="899625"/>
          </a:xfrm>
          <a:prstGeom prst="rect">
            <a:avLst/>
          </a:prstGeom>
        </p:spPr>
      </p:pic>
      <p:sp>
        <p:nvSpPr>
          <p:cNvPr id="14" name="Shape 14"/>
          <p:cNvSpPr/>
          <p:nvPr/>
        </p:nvSpPr>
        <p:spPr>
          <a:xfrm rot="10800000">
            <a:off x="0" y="0"/>
            <a:ext cx="3492500" cy="546102"/>
          </a:xfrm>
          <a:prstGeom prst="rect">
            <a:avLst/>
          </a:prstGeom>
          <a:gradFill>
            <a:gsLst>
              <a:gs pos="16000">
                <a:srgbClr val="16165D"/>
              </a:gs>
              <a:gs pos="48000">
                <a:srgbClr val="004D86"/>
              </a:gs>
              <a:gs pos="91000">
                <a:srgbClr val="FFFFFF"/>
              </a:gs>
            </a:gsLst>
            <a:lin ang="10800000"/>
          </a:gradFill>
          <a:ln w="12700">
            <a:miter lim="400000"/>
          </a:ln>
        </p:spPr>
        <p:txBody>
          <a:bodyPr lIns="0" tIns="0" rIns="0" bIns="0" anchor="ctr"/>
          <a:lstStyle/>
          <a:p>
            <a:pPr lvl="0" algn="ctr">
              <a:defRPr sz="2400">
                <a:solidFill>
                  <a:srgbClr val="FFFFFF"/>
                </a:solidFill>
                <a:latin typeface="Arial"/>
                <a:ea typeface="Arial"/>
                <a:cs typeface="Arial"/>
                <a:sym typeface="Arial"/>
              </a:defRPr>
            </a:pPr>
            <a:endParaRPr/>
          </a:p>
        </p:txBody>
      </p:sp>
      <p:sp>
        <p:nvSpPr>
          <p:cNvPr id="15" name="Shape 15"/>
          <p:cNvSpPr>
            <a:spLocks noGrp="1"/>
          </p:cNvSpPr>
          <p:nvPr>
            <p:ph type="title"/>
          </p:nvPr>
        </p:nvSpPr>
        <p:spPr>
          <a:xfrm>
            <a:off x="457200" y="88901"/>
            <a:ext cx="8229600" cy="1358900"/>
          </a:xfrm>
          <a:prstGeom prst="rect">
            <a:avLst/>
          </a:prstGeom>
        </p:spPr>
        <p:txBody>
          <a:bodyPr lIns="45719" tIns="45719" rIns="45719" bIns="45719"/>
          <a:lstStyle>
            <a:lvl1pPr algn="l">
              <a:defRPr sz="2400" b="1"/>
            </a:lvl1pPr>
          </a:lstStyle>
          <a:p>
            <a:pPr lvl="0">
              <a:defRPr sz="1800" b="0"/>
            </a:pPr>
            <a:r>
              <a:rPr sz="2400" b="1"/>
              <a:t>Title Text</a:t>
            </a:r>
          </a:p>
        </p:txBody>
      </p:sp>
      <p:sp>
        <p:nvSpPr>
          <p:cNvPr id="16" name="Shape 16"/>
          <p:cNvSpPr>
            <a:spLocks noGrp="1"/>
          </p:cNvSpPr>
          <p:nvPr>
            <p:ph type="body" idx="1"/>
          </p:nvPr>
        </p:nvSpPr>
        <p:spPr>
          <a:xfrm>
            <a:off x="444500" y="863600"/>
            <a:ext cx="4114800" cy="5410200"/>
          </a:xfrm>
          <a:prstGeom prst="rect">
            <a:avLst/>
          </a:prstGeom>
        </p:spPr>
        <p:txBody>
          <a:bodyPr lIns="45719" tIns="45719" rIns="45719" bIns="45719"/>
          <a:lstStyle>
            <a:lvl1pPr marL="174625" indent="-174625">
              <a:spcBef>
                <a:spcPts val="400"/>
              </a:spcBef>
              <a:defRPr sz="1800"/>
            </a:lvl1pPr>
            <a:lvl2pPr marL="714375" indent="-257175">
              <a:spcBef>
                <a:spcPts val="400"/>
              </a:spcBef>
              <a:defRPr sz="1800"/>
            </a:lvl2pPr>
            <a:lvl3pPr marL="1069521" indent="-155121">
              <a:spcBef>
                <a:spcPts val="400"/>
              </a:spcBef>
              <a:defRPr sz="1800"/>
            </a:lvl3pPr>
            <a:lvl4pPr marL="1552575" indent="-180975">
              <a:spcBef>
                <a:spcPts val="400"/>
              </a:spcBef>
              <a:defRPr sz="1800"/>
            </a:lvl4pPr>
            <a:lvl5pPr marL="2009775" indent="-180975">
              <a:spcBef>
                <a:spcPts val="400"/>
              </a:spcBef>
              <a:defRPr sz="1800"/>
            </a:lvl5pPr>
          </a:lstStyle>
          <a:p>
            <a:pPr lvl="0"/>
            <a:r>
              <a:t>Body Level One</a:t>
            </a:r>
          </a:p>
          <a:p>
            <a:pPr lvl="1"/>
            <a:r>
              <a:t>Body Level Two</a:t>
            </a:r>
          </a:p>
          <a:p>
            <a:pPr lvl="2"/>
            <a:r>
              <a:t>Body Level Three</a:t>
            </a:r>
          </a:p>
          <a:p>
            <a:pPr lvl="3"/>
            <a:r>
              <a:t>Body Level Four</a:t>
            </a:r>
          </a:p>
          <a:p>
            <a:pPr lvl="4"/>
            <a:r>
              <a:t>Body Level Five</a:t>
            </a:r>
          </a:p>
        </p:txBody>
      </p:sp>
      <p:sp>
        <p:nvSpPr>
          <p:cNvPr id="17" name="Shape 17"/>
          <p:cNvSpPr/>
          <p:nvPr/>
        </p:nvSpPr>
        <p:spPr>
          <a:xfrm>
            <a:off x="45229" y="103980"/>
            <a:ext cx="3447272" cy="33855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600">
                <a:solidFill>
                  <a:srgbClr val="FFFFFF"/>
                </a:solidFill>
              </a:defRPr>
            </a:lvl1pPr>
          </a:lstStyle>
          <a:p>
            <a:pPr lvl="0">
              <a:defRPr sz="1800">
                <a:solidFill>
                  <a:srgbClr val="000000"/>
                </a:solidFill>
              </a:defRPr>
            </a:pPr>
            <a:r>
              <a:rPr lang="en-US" sz="1600" dirty="0">
                <a:solidFill>
                  <a:srgbClr val="FFFFFF"/>
                </a:solidFill>
              </a:rPr>
              <a:t>Rosetta</a:t>
            </a:r>
            <a:r>
              <a:rPr lang="en-US" sz="1600" baseline="0" dirty="0">
                <a:solidFill>
                  <a:srgbClr val="FFFFFF"/>
                </a:solidFill>
              </a:rPr>
              <a:t> EOM Science data</a:t>
            </a:r>
            <a:endParaRPr sz="1600" dirty="0">
              <a:solidFill>
                <a:srgbClr val="FFFFFF"/>
              </a:solidFill>
            </a:endParaRPr>
          </a:p>
        </p:txBody>
      </p:sp>
      <p:sp>
        <p:nvSpPr>
          <p:cNvPr id="18" name="Shape 18"/>
          <p:cNvSpPr/>
          <p:nvPr/>
        </p:nvSpPr>
        <p:spPr>
          <a:xfrm>
            <a:off x="1089817" y="6381750"/>
            <a:ext cx="8054183" cy="476250"/>
          </a:xfrm>
          <a:prstGeom prst="rect">
            <a:avLst/>
          </a:prstGeom>
          <a:gradFill>
            <a:gsLst>
              <a:gs pos="16000">
                <a:srgbClr val="16165D"/>
              </a:gs>
              <a:gs pos="48000">
                <a:srgbClr val="004D86"/>
              </a:gs>
              <a:gs pos="91000">
                <a:srgbClr val="FFFFFF"/>
              </a:gs>
            </a:gsLst>
            <a:lin ang="10800000"/>
          </a:gradFill>
          <a:ln w="12700">
            <a:miter lim="400000"/>
          </a:ln>
        </p:spPr>
        <p:txBody>
          <a:bodyPr lIns="0" tIns="0" rIns="0" bIns="0" anchor="ctr"/>
          <a:lstStyle/>
          <a:p>
            <a:pPr lvl="0" algn="ctr">
              <a:defRPr sz="2400">
                <a:solidFill>
                  <a:srgbClr val="FFFFFF"/>
                </a:solidFill>
                <a:latin typeface="Arial"/>
                <a:ea typeface="Arial"/>
                <a:cs typeface="Arial"/>
                <a:sym typeface="Arial"/>
              </a:defRPr>
            </a:pPr>
            <a:endParaRPr/>
          </a:p>
        </p:txBody>
      </p:sp>
      <p:sp>
        <p:nvSpPr>
          <p:cNvPr id="19" name="Shape 19"/>
          <p:cNvSpPr/>
          <p:nvPr/>
        </p:nvSpPr>
        <p:spPr>
          <a:xfrm>
            <a:off x="3124200" y="6446579"/>
            <a:ext cx="2895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sz="1200" b="1">
                <a:solidFill>
                  <a:srgbClr val="EEECE1"/>
                </a:solidFill>
              </a:defRPr>
            </a:lvl1pPr>
          </a:lstStyle>
          <a:p>
            <a:pPr lvl="0">
              <a:defRPr sz="1800" b="0">
                <a:solidFill>
                  <a:srgbClr val="000000"/>
                </a:solidFill>
              </a:defRPr>
            </a:pPr>
            <a:r>
              <a:rPr lang="en-US" sz="1200" b="1" dirty="0">
                <a:solidFill>
                  <a:srgbClr val="EEECE1"/>
                </a:solidFill>
              </a:rPr>
              <a:t>Subject to ESA data</a:t>
            </a:r>
            <a:r>
              <a:rPr lang="en-US" sz="1200" b="1" baseline="0" dirty="0">
                <a:solidFill>
                  <a:srgbClr val="EEECE1"/>
                </a:solidFill>
              </a:rPr>
              <a:t> sharing rules</a:t>
            </a:r>
            <a:endParaRPr lang="en-US" sz="1200" b="1" dirty="0">
              <a:solidFill>
                <a:srgbClr val="EEECE1"/>
              </a:solidFill>
            </a:endParaRPr>
          </a:p>
        </p:txBody>
      </p:sp>
      <p:sp>
        <p:nvSpPr>
          <p:cNvPr id="20" name="Shape 20"/>
          <p:cNvSpPr>
            <a:spLocks noGrp="1"/>
          </p:cNvSpPr>
          <p:nvPr>
            <p:ph type="sldNum" sz="quarter" idx="2"/>
          </p:nvPr>
        </p:nvSpPr>
        <p:spPr>
          <a:xfrm>
            <a:off x="6553200" y="6303335"/>
            <a:ext cx="2133600" cy="370841"/>
          </a:xfrm>
          <a:prstGeom prst="rect">
            <a:avLst/>
          </a:prstGeom>
          <a:extLst>
            <a:ext uri="{C572A759-6A51-4108-AA02-DFA0A04FC94B}">
              <ma14:wrappingTextBoxFlag xmlns:ma14="http://schemas.microsoft.com/office/mac/drawingml/2011/main" xmlns="" val="1"/>
            </a:ext>
          </a:extLst>
        </p:spPr>
        <p:txBody>
          <a:bodyPr>
            <a:normAutofit/>
          </a:bodyPr>
          <a:lstStyle>
            <a:lvl1pPr>
              <a:defRPr sz="1800">
                <a:solidFill>
                  <a:srgbClr val="FFFFFF"/>
                </a:solidFill>
              </a:defRPr>
            </a:lvl1pPr>
          </a:lstStyle>
          <a:p>
            <a:pPr lvl="0">
              <a:defRPr>
                <a:solidFill>
                  <a:srgbClr val="000000"/>
                </a:solidFill>
              </a:defRPr>
            </a:pPr>
            <a:fld id="{86CB4B4D-7CA3-9044-876B-883B54F8677D}" type="slidenum">
              <a:rPr>
                <a:solidFill>
                  <a:srgbClr val="FFFFFF"/>
                </a:solidFill>
              </a:rPr>
              <a:t>‹#›</a:t>
            </a:fld>
            <a:endParaRPr>
              <a:solidFill>
                <a:srgbClr val="FFFFFF"/>
              </a:solidFill>
            </a:endParaRPr>
          </a:p>
        </p:txBody>
      </p:sp>
      <p:sp>
        <p:nvSpPr>
          <p:cNvPr id="11" name="Shape 11"/>
          <p:cNvSpPr/>
          <p:nvPr userDrawn="1"/>
        </p:nvSpPr>
        <p:spPr>
          <a:xfrm>
            <a:off x="457200" y="6446579"/>
            <a:ext cx="2133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r>
              <a:rPr lang="en-US" sz="1200" baseline="0" dirty="0">
                <a:solidFill>
                  <a:srgbClr val="888888"/>
                </a:solidFill>
              </a:rPr>
              <a:t>10 Oct</a:t>
            </a:r>
            <a:r>
              <a:rPr sz="1200" dirty="0">
                <a:solidFill>
                  <a:srgbClr val="888888"/>
                </a:solidFill>
              </a:rPr>
              <a:t> 201</a:t>
            </a:r>
            <a:r>
              <a:rPr lang="en-US" sz="1200" dirty="0">
                <a:solidFill>
                  <a:srgbClr val="888888"/>
                </a:solidFill>
              </a:rPr>
              <a:t>8</a:t>
            </a:r>
            <a:endParaRPr sz="1200" dirty="0">
              <a:solidFill>
                <a:srgbClr val="888888"/>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23" name="Shape 23"/>
          <p:cNvSpPr/>
          <p:nvPr userDrawn="1"/>
        </p:nvSpPr>
        <p:spPr>
          <a:xfrm>
            <a:off x="1089817" y="6381750"/>
            <a:ext cx="8054183" cy="476250"/>
          </a:xfrm>
          <a:prstGeom prst="rect">
            <a:avLst/>
          </a:prstGeom>
          <a:gradFill>
            <a:gsLst>
              <a:gs pos="16000">
                <a:srgbClr val="16165D"/>
              </a:gs>
              <a:gs pos="48000">
                <a:srgbClr val="004D86"/>
              </a:gs>
              <a:gs pos="91000">
                <a:srgbClr val="FFFFFF"/>
              </a:gs>
            </a:gsLst>
            <a:lin ang="10800000"/>
          </a:gradFill>
          <a:ln w="12700">
            <a:miter lim="400000"/>
          </a:ln>
        </p:spPr>
        <p:txBody>
          <a:bodyPr lIns="0" tIns="0" rIns="0" bIns="0" anchor="ctr"/>
          <a:lstStyle/>
          <a:p>
            <a:pPr lvl="0" algn="ctr">
              <a:defRPr sz="2400">
                <a:solidFill>
                  <a:srgbClr val="FFFFFF"/>
                </a:solidFill>
                <a:latin typeface="Arial"/>
                <a:ea typeface="Arial"/>
                <a:cs typeface="Arial"/>
                <a:sym typeface="Arial"/>
              </a:defRPr>
            </a:pPr>
            <a:endParaRPr/>
          </a:p>
        </p:txBody>
      </p:sp>
      <p:sp>
        <p:nvSpPr>
          <p:cNvPr id="24" name="Shape 24"/>
          <p:cNvSpPr/>
          <p:nvPr/>
        </p:nvSpPr>
        <p:spPr>
          <a:xfrm>
            <a:off x="3124200" y="6446580"/>
            <a:ext cx="2895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sz="1200" b="1">
                <a:solidFill>
                  <a:srgbClr val="EEECE1"/>
                </a:solidFill>
              </a:defRPr>
            </a:lvl1pPr>
          </a:lstStyle>
          <a:p>
            <a:pPr lvl="0">
              <a:defRPr sz="1800" b="0">
                <a:solidFill>
                  <a:srgbClr val="000000"/>
                </a:solidFill>
              </a:defRPr>
            </a:pPr>
            <a:r>
              <a:rPr lang="en-US" sz="1200" b="1" dirty="0">
                <a:solidFill>
                  <a:srgbClr val="EEECE1"/>
                </a:solidFill>
              </a:rPr>
              <a:t>Subject to ESA data</a:t>
            </a:r>
            <a:r>
              <a:rPr lang="en-US" sz="1200" b="1" baseline="0" dirty="0">
                <a:solidFill>
                  <a:srgbClr val="EEECE1"/>
                </a:solidFill>
              </a:rPr>
              <a:t> sharing rules</a:t>
            </a:r>
            <a:endParaRPr lang="en-US" sz="1200" b="1" dirty="0">
              <a:solidFill>
                <a:srgbClr val="EEECE1"/>
              </a:solidFill>
            </a:endParaRPr>
          </a:p>
        </p:txBody>
      </p:sp>
      <p:sp>
        <p:nvSpPr>
          <p:cNvPr id="25" name="Shape 25"/>
          <p:cNvSpPr>
            <a:spLocks noGrp="1"/>
          </p:cNvSpPr>
          <p:nvPr>
            <p:ph type="sldNum" sz="quarter" idx="2"/>
          </p:nvPr>
        </p:nvSpPr>
        <p:spPr>
          <a:xfrm>
            <a:off x="6553200" y="6353492"/>
            <a:ext cx="2133600" cy="370841"/>
          </a:xfrm>
          <a:prstGeom prst="rect">
            <a:avLst/>
          </a:prstGeom>
        </p:spPr>
        <p:txBody>
          <a:bodyPr lIns="45719" tIns="45719" rIns="45719" bIns="45719"/>
          <a:lstStyle>
            <a:lvl1pPr>
              <a:defRPr sz="1800">
                <a:solidFill>
                  <a:srgbClr val="FFFFFF"/>
                </a:solidFill>
              </a:defRPr>
            </a:lvl1pPr>
          </a:lstStyle>
          <a:p>
            <a:pPr lvl="0"/>
            <a:fld id="{86CB4B4D-7CA3-9044-876B-883B54F8677D}" type="slidenum">
              <a:t>‹#›</a:t>
            </a:fld>
            <a:endParaRPr/>
          </a:p>
        </p:txBody>
      </p:sp>
      <p:sp>
        <p:nvSpPr>
          <p:cNvPr id="6" name="Shape 11"/>
          <p:cNvSpPr/>
          <p:nvPr userDrawn="1"/>
        </p:nvSpPr>
        <p:spPr>
          <a:xfrm>
            <a:off x="457200" y="6446579"/>
            <a:ext cx="2133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r>
              <a:rPr lang="en-US" sz="1200" baseline="0" dirty="0">
                <a:solidFill>
                  <a:srgbClr val="888888"/>
                </a:solidFill>
              </a:rPr>
              <a:t>10 Oct</a:t>
            </a:r>
            <a:r>
              <a:rPr sz="1200" dirty="0">
                <a:solidFill>
                  <a:srgbClr val="888888"/>
                </a:solidFill>
              </a:rPr>
              <a:t> 201</a:t>
            </a:r>
            <a:r>
              <a:rPr lang="en-US" sz="1200" dirty="0">
                <a:solidFill>
                  <a:srgbClr val="888888"/>
                </a:solidFill>
              </a:rPr>
              <a:t>8</a:t>
            </a:r>
            <a:endParaRPr sz="1200" dirty="0">
              <a:solidFill>
                <a:srgbClr val="888888"/>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7686" y="0"/>
            <a:ext cx="1396314" cy="899625"/>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7686" y="0"/>
            <a:ext cx="1396314" cy="899625"/>
          </a:xfrm>
          <a:prstGeom prst="rect">
            <a:avLst/>
          </a:prstGeom>
        </p:spPr>
      </p:pic>
      <p:sp>
        <p:nvSpPr>
          <p:cNvPr id="29" name="Shape 29"/>
          <p:cNvSpPr/>
          <p:nvPr/>
        </p:nvSpPr>
        <p:spPr>
          <a:xfrm rot="10800000">
            <a:off x="0" y="0"/>
            <a:ext cx="3492500" cy="546102"/>
          </a:xfrm>
          <a:prstGeom prst="rect">
            <a:avLst/>
          </a:prstGeom>
          <a:gradFill>
            <a:gsLst>
              <a:gs pos="16000">
                <a:srgbClr val="16165D"/>
              </a:gs>
              <a:gs pos="48000">
                <a:srgbClr val="004D86"/>
              </a:gs>
              <a:gs pos="91000">
                <a:srgbClr val="FFFFFF"/>
              </a:gs>
            </a:gsLst>
            <a:lin ang="10800000"/>
          </a:gradFill>
          <a:ln w="12700">
            <a:miter lim="400000"/>
          </a:ln>
        </p:spPr>
        <p:txBody>
          <a:bodyPr lIns="0" tIns="0" rIns="0" bIns="0" anchor="ctr"/>
          <a:lstStyle/>
          <a:p>
            <a:pPr lvl="0" algn="ctr">
              <a:defRPr sz="2400">
                <a:solidFill>
                  <a:srgbClr val="FFFFFF"/>
                </a:solidFill>
                <a:latin typeface="Arial"/>
                <a:ea typeface="Arial"/>
                <a:cs typeface="Arial"/>
                <a:sym typeface="Arial"/>
              </a:defRPr>
            </a:pPr>
            <a:endParaRPr/>
          </a:p>
        </p:txBody>
      </p:sp>
      <p:sp>
        <p:nvSpPr>
          <p:cNvPr id="30" name="Shape 30"/>
          <p:cNvSpPr>
            <a:spLocks noGrp="1"/>
          </p:cNvSpPr>
          <p:nvPr>
            <p:ph type="title"/>
          </p:nvPr>
        </p:nvSpPr>
        <p:spPr>
          <a:xfrm>
            <a:off x="457200" y="88901"/>
            <a:ext cx="8229600" cy="1358900"/>
          </a:xfrm>
          <a:prstGeom prst="rect">
            <a:avLst/>
          </a:prstGeom>
        </p:spPr>
        <p:txBody>
          <a:bodyPr lIns="45719" tIns="45719" rIns="45719" bIns="45719"/>
          <a:lstStyle>
            <a:lvl1pPr algn="l">
              <a:defRPr sz="2400" b="1"/>
            </a:lvl1pPr>
          </a:lstStyle>
          <a:p>
            <a:pPr lvl="0">
              <a:defRPr sz="1800" b="0"/>
            </a:pPr>
            <a:r>
              <a:rPr sz="2400" b="1"/>
              <a:t>Title Text</a:t>
            </a:r>
          </a:p>
        </p:txBody>
      </p:sp>
      <p:sp>
        <p:nvSpPr>
          <p:cNvPr id="31" name="Shape 31"/>
          <p:cNvSpPr/>
          <p:nvPr/>
        </p:nvSpPr>
        <p:spPr>
          <a:xfrm>
            <a:off x="45229" y="103980"/>
            <a:ext cx="3447272" cy="2462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600">
                <a:solidFill>
                  <a:srgbClr val="FFFFFF"/>
                </a:solidFill>
              </a:defRPr>
            </a:lvl1pPr>
          </a:lstStyle>
          <a:p>
            <a:pPr lvl="0">
              <a:defRPr sz="1800">
                <a:solidFill>
                  <a:srgbClr val="000000"/>
                </a:solidFill>
              </a:defRPr>
            </a:pPr>
            <a:r>
              <a:rPr lang="en-US" sz="1600" dirty="0">
                <a:solidFill>
                  <a:srgbClr val="FFFFFF"/>
                </a:solidFill>
              </a:rPr>
              <a:t>Rosetta</a:t>
            </a:r>
            <a:r>
              <a:rPr lang="en-US" sz="1600" baseline="0" dirty="0">
                <a:solidFill>
                  <a:srgbClr val="FFFFFF"/>
                </a:solidFill>
              </a:rPr>
              <a:t> EOM Science data</a:t>
            </a:r>
            <a:endParaRPr lang="en-US" sz="1600" dirty="0">
              <a:solidFill>
                <a:srgbClr val="FFFFFF"/>
              </a:solidFill>
            </a:endParaRPr>
          </a:p>
        </p:txBody>
      </p:sp>
      <p:sp>
        <p:nvSpPr>
          <p:cNvPr id="32" name="Shape 32"/>
          <p:cNvSpPr/>
          <p:nvPr/>
        </p:nvSpPr>
        <p:spPr>
          <a:xfrm>
            <a:off x="1089817" y="6381750"/>
            <a:ext cx="8054183" cy="476250"/>
          </a:xfrm>
          <a:prstGeom prst="rect">
            <a:avLst/>
          </a:prstGeom>
          <a:gradFill>
            <a:gsLst>
              <a:gs pos="16000">
                <a:srgbClr val="16165D"/>
              </a:gs>
              <a:gs pos="48000">
                <a:srgbClr val="004D86"/>
              </a:gs>
              <a:gs pos="91000">
                <a:srgbClr val="FFFFFF"/>
              </a:gs>
            </a:gsLst>
            <a:lin ang="10800000"/>
          </a:gradFill>
          <a:ln w="12700">
            <a:miter lim="400000"/>
          </a:ln>
        </p:spPr>
        <p:txBody>
          <a:bodyPr lIns="0" tIns="0" rIns="0" bIns="0" anchor="ctr"/>
          <a:lstStyle/>
          <a:p>
            <a:pPr lvl="0" algn="ctr">
              <a:defRPr sz="2400">
                <a:solidFill>
                  <a:srgbClr val="FFFFFF"/>
                </a:solidFill>
                <a:latin typeface="Arial"/>
                <a:ea typeface="Arial"/>
                <a:cs typeface="Arial"/>
                <a:sym typeface="Arial"/>
              </a:defRPr>
            </a:pPr>
            <a:endParaRPr/>
          </a:p>
        </p:txBody>
      </p:sp>
      <p:sp>
        <p:nvSpPr>
          <p:cNvPr id="33" name="Shape 33"/>
          <p:cNvSpPr/>
          <p:nvPr/>
        </p:nvSpPr>
        <p:spPr>
          <a:xfrm>
            <a:off x="3124200" y="6446579"/>
            <a:ext cx="2895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sz="1200" b="1">
                <a:solidFill>
                  <a:srgbClr val="EEECE1"/>
                </a:solidFill>
              </a:defRPr>
            </a:lvl1pPr>
          </a:lstStyle>
          <a:p>
            <a:pPr lvl="0">
              <a:defRPr sz="1800" b="0">
                <a:solidFill>
                  <a:srgbClr val="000000"/>
                </a:solidFill>
              </a:defRPr>
            </a:pPr>
            <a:r>
              <a:rPr lang="en-US" sz="1200" b="1" dirty="0">
                <a:solidFill>
                  <a:srgbClr val="EEECE1"/>
                </a:solidFill>
              </a:rPr>
              <a:t>Subject to ESA data</a:t>
            </a:r>
            <a:r>
              <a:rPr lang="en-US" sz="1200" b="1" baseline="0" dirty="0">
                <a:solidFill>
                  <a:srgbClr val="EEECE1"/>
                </a:solidFill>
              </a:rPr>
              <a:t> sharing rules</a:t>
            </a:r>
            <a:endParaRPr lang="en-US" sz="1200" b="1" dirty="0">
              <a:solidFill>
                <a:srgbClr val="EEECE1"/>
              </a:solidFill>
            </a:endParaRPr>
          </a:p>
        </p:txBody>
      </p:sp>
      <p:sp>
        <p:nvSpPr>
          <p:cNvPr id="34" name="Shape 34"/>
          <p:cNvSpPr>
            <a:spLocks noGrp="1"/>
          </p:cNvSpPr>
          <p:nvPr>
            <p:ph type="sldNum" sz="quarter" idx="2"/>
          </p:nvPr>
        </p:nvSpPr>
        <p:spPr>
          <a:xfrm>
            <a:off x="6553200" y="6353492"/>
            <a:ext cx="2133600" cy="370841"/>
          </a:xfrm>
          <a:prstGeom prst="rect">
            <a:avLst/>
          </a:prstGeom>
        </p:spPr>
        <p:txBody>
          <a:bodyPr lIns="45719" tIns="45719" rIns="45719" bIns="45719"/>
          <a:lstStyle>
            <a:lvl1pPr>
              <a:defRPr sz="1800">
                <a:solidFill>
                  <a:srgbClr val="FFFFFF"/>
                </a:solidFill>
              </a:defRPr>
            </a:lvl1pPr>
          </a:lstStyle>
          <a:p>
            <a:pPr lvl="0"/>
            <a:fld id="{86CB4B4D-7CA3-9044-876B-883B54F8677D}" type="slidenum">
              <a:t>‹#›</a:t>
            </a:fld>
            <a:endParaRPr/>
          </a:p>
        </p:txBody>
      </p:sp>
      <p:sp>
        <p:nvSpPr>
          <p:cNvPr id="10" name="Shape 11"/>
          <p:cNvSpPr/>
          <p:nvPr userDrawn="1"/>
        </p:nvSpPr>
        <p:spPr>
          <a:xfrm>
            <a:off x="457200" y="6446579"/>
            <a:ext cx="2133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r>
              <a:rPr lang="en-US" sz="1200" baseline="0" dirty="0">
                <a:solidFill>
                  <a:srgbClr val="888888"/>
                </a:solidFill>
              </a:rPr>
              <a:t>10 Oct</a:t>
            </a:r>
            <a:r>
              <a:rPr sz="1200" dirty="0">
                <a:solidFill>
                  <a:srgbClr val="888888"/>
                </a:solidFill>
              </a:rPr>
              <a:t> 201</a:t>
            </a:r>
            <a:r>
              <a:rPr lang="en-US" sz="1200" dirty="0">
                <a:solidFill>
                  <a:srgbClr val="888888"/>
                </a:solidFill>
              </a:rPr>
              <a:t>8</a:t>
            </a:r>
            <a:endParaRPr sz="1200" dirty="0">
              <a:solidFill>
                <a:srgbClr val="888888"/>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a:pPr>
            <a:r>
              <a:rPr sz="4400"/>
              <a:t>Title Text</a:t>
            </a:r>
          </a:p>
        </p:txBody>
      </p:sp>
      <p:sp>
        <p:nvSpPr>
          <p:cNvPr id="38" name="Shape 38"/>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7686" y="0"/>
            <a:ext cx="1396314" cy="899625"/>
          </a:xfrm>
          <a:prstGeom prst="rect">
            <a:avLst/>
          </a:prstGeom>
        </p:spPr>
      </p:pic>
      <p:sp>
        <p:nvSpPr>
          <p:cNvPr id="42" name="Shape 42"/>
          <p:cNvSpPr/>
          <p:nvPr/>
        </p:nvSpPr>
        <p:spPr>
          <a:xfrm rot="10800000">
            <a:off x="0" y="-1"/>
            <a:ext cx="3492500" cy="546103"/>
          </a:xfrm>
          <a:prstGeom prst="rect">
            <a:avLst/>
          </a:prstGeom>
          <a:gradFill>
            <a:gsLst>
              <a:gs pos="16000">
                <a:srgbClr val="16165D"/>
              </a:gs>
              <a:gs pos="48000">
                <a:srgbClr val="004D86"/>
              </a:gs>
              <a:gs pos="91000">
                <a:srgbClr val="FFFFFF"/>
              </a:gs>
            </a:gsLst>
            <a:lin ang="10800000"/>
          </a:gradFill>
          <a:ln w="12700">
            <a:miter lim="400000"/>
          </a:ln>
        </p:spPr>
        <p:txBody>
          <a:bodyPr lIns="0" tIns="0" rIns="0" bIns="0" anchor="ctr"/>
          <a:lstStyle/>
          <a:p>
            <a:pPr lvl="0" algn="ctr">
              <a:defRPr sz="2400">
                <a:solidFill>
                  <a:srgbClr val="FFFFFF"/>
                </a:solidFill>
                <a:latin typeface="Arial"/>
                <a:ea typeface="Arial"/>
                <a:cs typeface="Arial"/>
                <a:sym typeface="Arial"/>
              </a:defRPr>
            </a:pPr>
            <a:endParaRPr/>
          </a:p>
        </p:txBody>
      </p:sp>
      <p:sp>
        <p:nvSpPr>
          <p:cNvPr id="43" name="Shape 43"/>
          <p:cNvSpPr>
            <a:spLocks noGrp="1"/>
          </p:cNvSpPr>
          <p:nvPr>
            <p:ph type="title"/>
          </p:nvPr>
        </p:nvSpPr>
        <p:spPr>
          <a:xfrm>
            <a:off x="457200" y="88900"/>
            <a:ext cx="8229600" cy="1358901"/>
          </a:xfrm>
          <a:prstGeom prst="rect">
            <a:avLst/>
          </a:prstGeom>
        </p:spPr>
        <p:txBody>
          <a:bodyPr/>
          <a:lstStyle>
            <a:lvl1pPr algn="l">
              <a:defRPr sz="2400" b="1"/>
            </a:lvl1pPr>
          </a:lstStyle>
          <a:p>
            <a:pPr lvl="0">
              <a:defRPr sz="1800" b="0"/>
            </a:pPr>
            <a:r>
              <a:rPr sz="2400" b="1"/>
              <a:t>Title Text</a:t>
            </a:r>
          </a:p>
        </p:txBody>
      </p:sp>
      <p:sp>
        <p:nvSpPr>
          <p:cNvPr id="44" name="Shape 44"/>
          <p:cNvSpPr>
            <a:spLocks noGrp="1"/>
          </p:cNvSpPr>
          <p:nvPr>
            <p:ph type="body" idx="1"/>
          </p:nvPr>
        </p:nvSpPr>
        <p:spPr>
          <a:xfrm>
            <a:off x="444500" y="863600"/>
            <a:ext cx="4114800" cy="5410200"/>
          </a:xfrm>
          <a:prstGeom prst="rect">
            <a:avLst/>
          </a:prstGeom>
        </p:spPr>
        <p:txBody>
          <a:bodyPr/>
          <a:lstStyle>
            <a:lvl1pPr marL="174625" indent="-174625">
              <a:spcBef>
                <a:spcPts val="400"/>
              </a:spcBef>
              <a:defRPr sz="1800"/>
            </a:lvl1pPr>
            <a:lvl2pPr marL="714375" indent="-257175">
              <a:spcBef>
                <a:spcPts val="400"/>
              </a:spcBef>
              <a:defRPr sz="1800"/>
            </a:lvl2pPr>
            <a:lvl3pPr marL="1069520" indent="-155120">
              <a:spcBef>
                <a:spcPts val="400"/>
              </a:spcBef>
              <a:defRPr sz="1800"/>
            </a:lvl3pPr>
            <a:lvl4pPr marL="1552575" indent="-180975">
              <a:spcBef>
                <a:spcPts val="400"/>
              </a:spcBef>
              <a:defRPr sz="1800"/>
            </a:lvl4pPr>
            <a:lvl5pPr marL="2009775" indent="-180975">
              <a:spcBef>
                <a:spcPts val="400"/>
              </a:spcBef>
              <a:defRPr sz="1800"/>
            </a:lvl5pPr>
          </a:lstStyle>
          <a:p>
            <a:pPr lvl="0"/>
            <a:r>
              <a:t>Body Level One</a:t>
            </a:r>
          </a:p>
          <a:p>
            <a:pPr lvl="1"/>
            <a:r>
              <a:t>Body Level Two</a:t>
            </a:r>
          </a:p>
          <a:p>
            <a:pPr lvl="2"/>
            <a:r>
              <a:t>Body Level Three</a:t>
            </a:r>
          </a:p>
          <a:p>
            <a:pPr lvl="3"/>
            <a:r>
              <a:t>Body Level Four</a:t>
            </a:r>
          </a:p>
          <a:p>
            <a:pPr lvl="4"/>
            <a:r>
              <a:t>Body Level Five</a:t>
            </a:r>
          </a:p>
        </p:txBody>
      </p:sp>
      <p:sp>
        <p:nvSpPr>
          <p:cNvPr id="45" name="Shape 45"/>
          <p:cNvSpPr/>
          <p:nvPr/>
        </p:nvSpPr>
        <p:spPr>
          <a:xfrm>
            <a:off x="45229" y="103980"/>
            <a:ext cx="3447272" cy="2462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600">
                <a:solidFill>
                  <a:srgbClr val="FFFFFF"/>
                </a:solidFill>
              </a:defRPr>
            </a:lvl1pPr>
          </a:lstStyle>
          <a:p>
            <a:pPr lvl="0">
              <a:defRPr sz="1800">
                <a:solidFill>
                  <a:srgbClr val="000000"/>
                </a:solidFill>
              </a:defRPr>
            </a:pPr>
            <a:r>
              <a:rPr lang="en-US" sz="1600" dirty="0">
                <a:solidFill>
                  <a:srgbClr val="FFFFFF"/>
                </a:solidFill>
              </a:rPr>
              <a:t>Rosetta</a:t>
            </a:r>
            <a:r>
              <a:rPr lang="en-US" sz="1600" baseline="0" dirty="0">
                <a:solidFill>
                  <a:srgbClr val="FFFFFF"/>
                </a:solidFill>
              </a:rPr>
              <a:t> EOM Science data</a:t>
            </a:r>
            <a:endParaRPr lang="en-US" sz="1600" dirty="0">
              <a:solidFill>
                <a:srgbClr val="FFFFFF"/>
              </a:solidFill>
            </a:endParaRPr>
          </a:p>
        </p:txBody>
      </p:sp>
      <p:sp>
        <p:nvSpPr>
          <p:cNvPr id="46" name="Shape 46"/>
          <p:cNvSpPr/>
          <p:nvPr/>
        </p:nvSpPr>
        <p:spPr>
          <a:xfrm>
            <a:off x="1089817" y="6381750"/>
            <a:ext cx="8054183" cy="476250"/>
          </a:xfrm>
          <a:prstGeom prst="rect">
            <a:avLst/>
          </a:prstGeom>
          <a:gradFill>
            <a:gsLst>
              <a:gs pos="16000">
                <a:srgbClr val="16165D"/>
              </a:gs>
              <a:gs pos="48000">
                <a:srgbClr val="004D86"/>
              </a:gs>
              <a:gs pos="91000">
                <a:srgbClr val="FFFFFF"/>
              </a:gs>
            </a:gsLst>
            <a:lin ang="10800000"/>
          </a:gradFill>
          <a:ln w="12700">
            <a:miter lim="400000"/>
          </a:ln>
        </p:spPr>
        <p:txBody>
          <a:bodyPr lIns="0" tIns="0" rIns="0" bIns="0" anchor="ctr"/>
          <a:lstStyle/>
          <a:p>
            <a:pPr lvl="0" algn="ctr">
              <a:defRPr sz="2400">
                <a:solidFill>
                  <a:srgbClr val="FFFFFF"/>
                </a:solidFill>
                <a:latin typeface="Arial"/>
                <a:ea typeface="Arial"/>
                <a:cs typeface="Arial"/>
                <a:sym typeface="Arial"/>
              </a:defRPr>
            </a:pPr>
            <a:endParaRPr/>
          </a:p>
        </p:txBody>
      </p:sp>
      <p:sp>
        <p:nvSpPr>
          <p:cNvPr id="47" name="Shape 47"/>
          <p:cNvSpPr/>
          <p:nvPr/>
        </p:nvSpPr>
        <p:spPr>
          <a:xfrm>
            <a:off x="3124200" y="6446580"/>
            <a:ext cx="2895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a:defRPr sz="1200" b="1">
                <a:solidFill>
                  <a:srgbClr val="EEECE1"/>
                </a:solidFill>
              </a:defRPr>
            </a:lvl1pPr>
          </a:lstStyle>
          <a:p>
            <a:pPr lvl="0">
              <a:defRPr sz="1800" b="0">
                <a:solidFill>
                  <a:srgbClr val="000000"/>
                </a:solidFill>
              </a:defRPr>
            </a:pPr>
            <a:r>
              <a:rPr lang="en-US" sz="1200" b="1" dirty="0">
                <a:solidFill>
                  <a:srgbClr val="EEECE1"/>
                </a:solidFill>
              </a:rPr>
              <a:t>Subject to ESA data</a:t>
            </a:r>
            <a:r>
              <a:rPr lang="en-US" sz="1200" b="1" baseline="0" dirty="0">
                <a:solidFill>
                  <a:srgbClr val="EEECE1"/>
                </a:solidFill>
              </a:rPr>
              <a:t> sharing rules</a:t>
            </a:r>
            <a:endParaRPr lang="en-US" sz="1200" b="1" dirty="0">
              <a:solidFill>
                <a:srgbClr val="EEECE1"/>
              </a:solidFill>
            </a:endParaRPr>
          </a:p>
        </p:txBody>
      </p:sp>
      <p:sp>
        <p:nvSpPr>
          <p:cNvPr id="48" name="Shape 48"/>
          <p:cNvSpPr>
            <a:spLocks noGrp="1"/>
          </p:cNvSpPr>
          <p:nvPr>
            <p:ph type="sldNum" sz="quarter" idx="2"/>
          </p:nvPr>
        </p:nvSpPr>
        <p:spPr>
          <a:xfrm>
            <a:off x="6553200" y="6163635"/>
            <a:ext cx="2133600" cy="279401"/>
          </a:xfrm>
          <a:prstGeom prst="rect">
            <a:avLst/>
          </a:prstGeom>
        </p:spPr>
        <p:txBody>
          <a:bodyPr>
            <a:normAutofit/>
          </a:bodyPr>
          <a:lstStyle>
            <a:lvl1pPr>
              <a:defRPr sz="1800">
                <a:solidFill>
                  <a:srgbClr val="FFFFFF"/>
                </a:solidFill>
              </a:defRPr>
            </a:lvl1pPr>
          </a:lstStyle>
          <a:p>
            <a:pPr lvl="0"/>
            <a:fld id="{86CB4B4D-7CA3-9044-876B-883B54F8677D}" type="slidenum">
              <a:t>‹#›</a:t>
            </a:fld>
            <a:endParaRPr/>
          </a:p>
        </p:txBody>
      </p:sp>
      <p:sp>
        <p:nvSpPr>
          <p:cNvPr id="11" name="Shape 11"/>
          <p:cNvSpPr/>
          <p:nvPr userDrawn="1"/>
        </p:nvSpPr>
        <p:spPr>
          <a:xfrm>
            <a:off x="457200" y="6446579"/>
            <a:ext cx="2133600" cy="1846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r>
              <a:rPr lang="en-US" sz="1200" dirty="0">
                <a:solidFill>
                  <a:srgbClr val="888888"/>
                </a:solidFill>
              </a:rPr>
              <a:t>10</a:t>
            </a:r>
            <a:r>
              <a:rPr lang="en-US" sz="1200" baseline="0" dirty="0">
                <a:solidFill>
                  <a:srgbClr val="888888"/>
                </a:solidFill>
              </a:rPr>
              <a:t> Oct</a:t>
            </a:r>
            <a:r>
              <a:rPr sz="1200" dirty="0">
                <a:solidFill>
                  <a:srgbClr val="888888"/>
                </a:solidFill>
              </a:rPr>
              <a:t> 201</a:t>
            </a:r>
            <a:r>
              <a:rPr lang="en-US" sz="1200" dirty="0">
                <a:solidFill>
                  <a:srgbClr val="888888"/>
                </a:solidFill>
              </a:rPr>
              <a:t>8</a:t>
            </a:r>
            <a:endParaRPr sz="1200" dirty="0">
              <a:solidFill>
                <a:srgbClr val="888888"/>
              </a:solidFill>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40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4292"/>
            <a:ext cx="2133600" cy="269241"/>
          </a:xfrm>
          <a:prstGeom prst="rect">
            <a:avLst/>
          </a:prstGeom>
          <a:ln w="12700">
            <a:miter lim="400000"/>
          </a:ln>
        </p:spPr>
        <p:txBody>
          <a:bodyPr lIns="0" tIns="0" rIns="0" bIns="0"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www.eso.org/UserPortal/pre-authenticationSecure/registration.eso"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tiff"/><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2.tiff"/><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body" idx="1"/>
          </p:nvPr>
        </p:nvSpPr>
        <p:spPr>
          <a:xfrm>
            <a:off x="463923" y="573742"/>
            <a:ext cx="7987554" cy="457201"/>
          </a:xfrm>
          <a:prstGeom prst="rect">
            <a:avLst/>
          </a:prstGeom>
        </p:spPr>
        <p:txBody>
          <a:bodyPr/>
          <a:lstStyle>
            <a:lvl1pPr defTabSz="896111">
              <a:defRPr sz="2352"/>
            </a:lvl1pPr>
          </a:lstStyle>
          <a:p>
            <a:pPr lvl="0">
              <a:defRPr sz="1800" b="0">
                <a:solidFill>
                  <a:srgbClr val="000000"/>
                </a:solidFill>
              </a:defRPr>
            </a:pPr>
            <a:r>
              <a:rPr lang="en-US" sz="2352" b="1" dirty="0">
                <a:solidFill>
                  <a:srgbClr val="808080"/>
                </a:solidFill>
              </a:rPr>
              <a:t>EOM Rosetta data Committee </a:t>
            </a:r>
            <a:r>
              <a:rPr sz="2352" b="1" dirty="0">
                <a:solidFill>
                  <a:srgbClr val="808080"/>
                </a:solidFill>
              </a:rPr>
              <a:t>Meeting</a:t>
            </a:r>
          </a:p>
        </p:txBody>
      </p:sp>
      <p:sp>
        <p:nvSpPr>
          <p:cNvPr id="64" name="Shape 64"/>
          <p:cNvSpPr>
            <a:spLocks noGrp="1"/>
          </p:cNvSpPr>
          <p:nvPr>
            <p:ph type="sldNum" sz="quarter" idx="2"/>
          </p:nvPr>
        </p:nvSpPr>
        <p:spPr>
          <a:xfrm>
            <a:off x="6553200" y="6310629"/>
            <a:ext cx="2133600" cy="370841"/>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a:solidFill>
                  <a:srgbClr val="000000"/>
                </a:solidFill>
              </a:defRPr>
            </a:pPr>
            <a:fld id="{86CB4B4D-7CA3-9044-876B-883B54F8677D}" type="slidenum">
              <a:rPr>
                <a:solidFill>
                  <a:srgbClr val="FFFFFF"/>
                </a:solidFill>
              </a:rPr>
              <a:t>1</a:t>
            </a:fld>
            <a:endParaRPr>
              <a:solidFill>
                <a:srgbClr val="FFFFFF"/>
              </a:solidFill>
            </a:endParaRPr>
          </a:p>
        </p:txBody>
      </p:sp>
      <p:sp>
        <p:nvSpPr>
          <p:cNvPr id="65" name="Shape 65"/>
          <p:cNvSpPr/>
          <p:nvPr/>
        </p:nvSpPr>
        <p:spPr>
          <a:xfrm>
            <a:off x="457200" y="1158239"/>
            <a:ext cx="8001000" cy="110665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85000" lnSpcReduction="10000"/>
          </a:bodyPr>
          <a:lstStyle>
            <a:lvl1pPr defTabSz="868680">
              <a:lnSpc>
                <a:spcPct val="90000"/>
              </a:lnSpc>
              <a:spcBef>
                <a:spcPts val="900"/>
              </a:spcBef>
              <a:defRPr sz="3800" b="1">
                <a:solidFill>
                  <a:srgbClr val="004D86"/>
                </a:solidFill>
              </a:defRPr>
            </a:lvl1pPr>
          </a:lstStyle>
          <a:p>
            <a:pPr lvl="0">
              <a:defRPr sz="1800" b="0">
                <a:solidFill>
                  <a:srgbClr val="000000"/>
                </a:solidFill>
              </a:defRPr>
            </a:pPr>
            <a:r>
              <a:rPr lang="en-US" sz="3800" b="1" dirty="0">
                <a:solidFill>
                  <a:srgbClr val="004D86"/>
                </a:solidFill>
              </a:rPr>
              <a:t>EOM Rosetta Ground-based campaign science data release level 2 and 3 assessment</a:t>
            </a:r>
          </a:p>
        </p:txBody>
      </p:sp>
      <p:sp>
        <p:nvSpPr>
          <p:cNvPr id="67" name="Shape 67"/>
          <p:cNvSpPr/>
          <p:nvPr/>
        </p:nvSpPr>
        <p:spPr>
          <a:xfrm>
            <a:off x="457200" y="2545715"/>
            <a:ext cx="8001000" cy="22501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spcBef>
                <a:spcPts val="400"/>
              </a:spcBef>
            </a:pPr>
            <a:r>
              <a:rPr sz="2800" b="1" dirty="0">
                <a:solidFill>
                  <a:srgbClr val="808080"/>
                </a:solidFill>
              </a:rPr>
              <a:t>J. </a:t>
            </a:r>
            <a:r>
              <a:rPr sz="2800" b="1" dirty="0" err="1">
                <a:solidFill>
                  <a:srgbClr val="808080"/>
                </a:solidFill>
              </a:rPr>
              <a:t>Lasue</a:t>
            </a:r>
            <a:r>
              <a:rPr lang="en-US" sz="2800" b="1" dirty="0">
                <a:solidFill>
                  <a:srgbClr val="808080"/>
                </a:solidFill>
              </a:rPr>
              <a:t>, A. </a:t>
            </a:r>
            <a:r>
              <a:rPr lang="en-US" sz="2800" b="1" dirty="0" err="1">
                <a:solidFill>
                  <a:srgbClr val="808080"/>
                </a:solidFill>
              </a:rPr>
              <a:t>Guilbert-Lepoutre</a:t>
            </a:r>
            <a:endParaRPr sz="2800" b="1" dirty="0">
              <a:solidFill>
                <a:srgbClr val="808080"/>
              </a:solidFill>
            </a:endParaRPr>
          </a:p>
        </p:txBody>
      </p:sp>
      <p:pic>
        <p:nvPicPr>
          <p:cNvPr id="2" name="Picture 1"/>
          <p:cNvPicPr>
            <a:picLocks noChangeAspect="1"/>
          </p:cNvPicPr>
          <p:nvPr/>
        </p:nvPicPr>
        <p:blipFill>
          <a:blip r:embed="rId2"/>
          <a:stretch>
            <a:fillRect/>
          </a:stretch>
        </p:blipFill>
        <p:spPr>
          <a:xfrm>
            <a:off x="198783" y="3267552"/>
            <a:ext cx="4858900" cy="27342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346" y="3267552"/>
            <a:ext cx="3866322" cy="273426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10</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General</a:t>
            </a:r>
            <a:endParaRPr sz="2700" b="1" dirty="0"/>
          </a:p>
        </p:txBody>
      </p:sp>
      <p:sp>
        <p:nvSpPr>
          <p:cNvPr id="7" name="Shape 71"/>
          <p:cNvSpPr/>
          <p:nvPr/>
        </p:nvSpPr>
        <p:spPr>
          <a:xfrm>
            <a:off x="269634" y="678430"/>
            <a:ext cx="8417166" cy="369331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b="1" dirty="0"/>
              <a:t>science-183-182-186-169-168-167-166: </a:t>
            </a:r>
            <a:r>
              <a:rPr lang="en-US" sz="2400" dirty="0"/>
              <a:t>Many </a:t>
            </a:r>
            <a:r>
              <a:rPr lang="en-US" sz="2400" dirty="0" err="1"/>
              <a:t>informations</a:t>
            </a:r>
            <a:r>
              <a:rPr lang="en-US" sz="2400" dirty="0"/>
              <a:t> are missing from the LBL files and in a number of cases they cannot be found in the FITS headers. This raises the questions: </a:t>
            </a:r>
          </a:p>
          <a:p>
            <a:pPr lvl="0">
              <a:buSzPct val="100000"/>
            </a:pPr>
            <a:r>
              <a:rPr lang="en-US" sz="2400" dirty="0"/>
              <a:t>Is the information important? Where do we find it ?</a:t>
            </a:r>
          </a:p>
          <a:p>
            <a:pPr lvl="0">
              <a:buSzPct val="100000"/>
            </a:pPr>
            <a:endParaRPr lang="en-US" sz="2400" dirty="0"/>
          </a:p>
          <a:p>
            <a:pPr lvl="0">
              <a:buSzPct val="100000"/>
            </a:pPr>
            <a:r>
              <a:rPr lang="en-US" sz="2400" dirty="0"/>
              <a:t>E.g.: </a:t>
            </a:r>
            <a:r>
              <a:rPr lang="en-US" dirty="0"/>
              <a:t>- CA MOSCA: missing system info</a:t>
            </a:r>
            <a:br>
              <a:rPr lang="en-US" dirty="0"/>
            </a:br>
            <a:r>
              <a:rPr lang="en-US" dirty="0"/>
              <a:t>- HCT HFOSC: missing </a:t>
            </a:r>
            <a:r>
              <a:rPr lang="en-US" dirty="0" err="1"/>
              <a:t>coord</a:t>
            </a:r>
            <a:r>
              <a:rPr lang="en-US" dirty="0"/>
              <a:t> system and airmass value</a:t>
            </a:r>
            <a:br>
              <a:rPr lang="en-US" dirty="0"/>
            </a:br>
            <a:r>
              <a:rPr lang="en-US" dirty="0"/>
              <a:t>- LIJIANG : issue with the RA and DEC format</a:t>
            </a:r>
            <a:br>
              <a:rPr lang="en-US" dirty="0"/>
            </a:br>
            <a:r>
              <a:rPr lang="en-US" dirty="0"/>
              <a:t>- LULIN: problem of RA, DEC and AIRMASS</a:t>
            </a:r>
            <a:br>
              <a:rPr lang="en-US" dirty="0"/>
            </a:br>
            <a:r>
              <a:rPr lang="en-US" dirty="0"/>
              <a:t>- SPITZER: many missing </a:t>
            </a:r>
            <a:r>
              <a:rPr lang="en-US" dirty="0" err="1"/>
              <a:t>informations</a:t>
            </a:r>
            <a:r>
              <a:rPr lang="en-US" dirty="0"/>
              <a:t>. Not found in FITS Header. </a:t>
            </a:r>
          </a:p>
          <a:p>
            <a:pPr lvl="0">
              <a:buSzPct val="100000"/>
            </a:pPr>
            <a:r>
              <a:rPr lang="en-US" dirty="0"/>
              <a:t>including EXP time, DEC and RA.</a:t>
            </a:r>
            <a:endParaRPr sz="2400" dirty="0">
              <a:solidFill>
                <a:srgbClr val="FF0000"/>
              </a:solidFill>
              <a:latin typeface="Arial"/>
              <a:ea typeface="Arial"/>
              <a:cs typeface="Arial"/>
              <a:sym typeface="Arial"/>
            </a:endParaRPr>
          </a:p>
        </p:txBody>
      </p:sp>
      <p:sp>
        <p:nvSpPr>
          <p:cNvPr id="5" name="Rectangle 4">
            <a:extLst>
              <a:ext uri="{FF2B5EF4-FFF2-40B4-BE49-F238E27FC236}">
                <a16:creationId xmlns:a16="http://schemas.microsoft.com/office/drawing/2014/main" id="{75B5BD67-B820-2741-B4C0-483882C660FA}"/>
              </a:ext>
            </a:extLst>
          </p:cNvPr>
          <p:cNvSpPr>
            <a:spLocks/>
          </p:cNvSpPr>
          <p:nvPr/>
        </p:nvSpPr>
        <p:spPr bwMode="auto">
          <a:xfrm>
            <a:off x="269634" y="5003762"/>
            <a:ext cx="8540766" cy="11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solidFill>
                  <a:srgbClr val="FF0000"/>
                </a:solidFill>
                <a:latin typeface="Calibri Bold" charset="0"/>
                <a:ea typeface="Calibri Bold" charset="0"/>
                <a:cs typeface="Calibri Bold" charset="0"/>
                <a:sym typeface="Calibri Bold" charset="0"/>
              </a:rPr>
              <a:t>=&gt; Need to contact the PI and provide the information as much as possible</a:t>
            </a:r>
          </a:p>
          <a:p>
            <a:r>
              <a:rPr lang="en-US" altLang="en-US" sz="2400" dirty="0">
                <a:solidFill>
                  <a:srgbClr val="FF0000"/>
                </a:solidFill>
                <a:latin typeface="Calibri Bold" charset="0"/>
                <a:ea typeface="Calibri Bold" charset="0"/>
                <a:cs typeface="Calibri Bold" charset="0"/>
                <a:sym typeface="Calibri Bold" charset="0"/>
              </a:rPr>
              <a:t>=&gt; Will need to be considered on a case-by-case basis.</a:t>
            </a:r>
          </a:p>
        </p:txBody>
      </p:sp>
    </p:spTree>
    <p:extLst>
      <p:ext uri="{BB962C8B-B14F-4D97-AF65-F5344CB8AC3E}">
        <p14:creationId xmlns:p14="http://schemas.microsoft.com/office/powerpoint/2010/main" val="33948612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11</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General</a:t>
            </a:r>
            <a:endParaRPr sz="2700" b="1" dirty="0"/>
          </a:p>
        </p:txBody>
      </p:sp>
      <p:pic>
        <p:nvPicPr>
          <p:cNvPr id="2" name="Picture 1">
            <a:extLst>
              <a:ext uri="{FF2B5EF4-FFF2-40B4-BE49-F238E27FC236}">
                <a16:creationId xmlns:a16="http://schemas.microsoft.com/office/drawing/2014/main" id="{43D5254C-7A49-C746-9EDB-380621A67FC2}"/>
              </a:ext>
            </a:extLst>
          </p:cNvPr>
          <p:cNvPicPr>
            <a:picLocks noChangeAspect="1"/>
          </p:cNvPicPr>
          <p:nvPr/>
        </p:nvPicPr>
        <p:blipFill>
          <a:blip r:embed="rId2"/>
          <a:stretch>
            <a:fillRect/>
          </a:stretch>
        </p:blipFill>
        <p:spPr>
          <a:xfrm>
            <a:off x="265958" y="544223"/>
            <a:ext cx="4005253" cy="5827087"/>
          </a:xfrm>
          <a:prstGeom prst="rect">
            <a:avLst/>
          </a:prstGeom>
        </p:spPr>
      </p:pic>
      <p:pic>
        <p:nvPicPr>
          <p:cNvPr id="3" name="Picture 2">
            <a:extLst>
              <a:ext uri="{FF2B5EF4-FFF2-40B4-BE49-F238E27FC236}">
                <a16:creationId xmlns:a16="http://schemas.microsoft.com/office/drawing/2014/main" id="{CDB773EA-B60B-4A4D-BF72-C80D6419801C}"/>
              </a:ext>
            </a:extLst>
          </p:cNvPr>
          <p:cNvPicPr>
            <a:picLocks noChangeAspect="1"/>
          </p:cNvPicPr>
          <p:nvPr/>
        </p:nvPicPr>
        <p:blipFill>
          <a:blip r:embed="rId3"/>
          <a:stretch>
            <a:fillRect/>
          </a:stretch>
        </p:blipFill>
        <p:spPr>
          <a:xfrm>
            <a:off x="4307307" y="544223"/>
            <a:ext cx="4557293" cy="3891882"/>
          </a:xfrm>
          <a:prstGeom prst="rect">
            <a:avLst/>
          </a:prstGeom>
        </p:spPr>
      </p:pic>
      <p:sp>
        <p:nvSpPr>
          <p:cNvPr id="4" name="Rectangle 3">
            <a:extLst>
              <a:ext uri="{FF2B5EF4-FFF2-40B4-BE49-F238E27FC236}">
                <a16:creationId xmlns:a16="http://schemas.microsoft.com/office/drawing/2014/main" id="{5DB5D88B-5CAD-A748-9303-B120081AE377}"/>
              </a:ext>
            </a:extLst>
          </p:cNvPr>
          <p:cNvSpPr/>
          <p:nvPr/>
        </p:nvSpPr>
        <p:spPr>
          <a:xfrm>
            <a:off x="229862" y="3152274"/>
            <a:ext cx="2681779" cy="305492"/>
          </a:xfrm>
          <a:prstGeom prst="rect">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Rectangle 7">
            <a:extLst>
              <a:ext uri="{FF2B5EF4-FFF2-40B4-BE49-F238E27FC236}">
                <a16:creationId xmlns:a16="http://schemas.microsoft.com/office/drawing/2014/main" id="{4EA5B23A-8AB6-2146-A510-AAE3E0F55A96}"/>
              </a:ext>
            </a:extLst>
          </p:cNvPr>
          <p:cNvSpPr/>
          <p:nvPr/>
        </p:nvSpPr>
        <p:spPr>
          <a:xfrm>
            <a:off x="228863" y="4086725"/>
            <a:ext cx="3452803" cy="1880937"/>
          </a:xfrm>
          <a:prstGeom prst="rect">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5" name="Picture 4">
            <a:extLst>
              <a:ext uri="{FF2B5EF4-FFF2-40B4-BE49-F238E27FC236}">
                <a16:creationId xmlns:a16="http://schemas.microsoft.com/office/drawing/2014/main" id="{0C46F16C-83D8-D149-AC54-ECF7F1E4CEEC}"/>
              </a:ext>
            </a:extLst>
          </p:cNvPr>
          <p:cNvPicPr>
            <a:picLocks noChangeAspect="1"/>
          </p:cNvPicPr>
          <p:nvPr/>
        </p:nvPicPr>
        <p:blipFill>
          <a:blip r:embed="rId4"/>
          <a:stretch>
            <a:fillRect/>
          </a:stretch>
        </p:blipFill>
        <p:spPr>
          <a:xfrm>
            <a:off x="5023685" y="3940820"/>
            <a:ext cx="3059029" cy="2551888"/>
          </a:xfrm>
          <a:prstGeom prst="rect">
            <a:avLst/>
          </a:prstGeom>
        </p:spPr>
      </p:pic>
      <p:sp>
        <p:nvSpPr>
          <p:cNvPr id="10" name="Rectangle 9">
            <a:extLst>
              <a:ext uri="{FF2B5EF4-FFF2-40B4-BE49-F238E27FC236}">
                <a16:creationId xmlns:a16="http://schemas.microsoft.com/office/drawing/2014/main" id="{2947833E-309F-444C-A4AA-8F0140F3D756}"/>
              </a:ext>
            </a:extLst>
          </p:cNvPr>
          <p:cNvSpPr/>
          <p:nvPr/>
        </p:nvSpPr>
        <p:spPr>
          <a:xfrm>
            <a:off x="4938221" y="5027193"/>
            <a:ext cx="2681779" cy="305492"/>
          </a:xfrm>
          <a:prstGeom prst="rect">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77996452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12</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IFS data</a:t>
            </a:r>
            <a:endParaRPr sz="2700" b="1" dirty="0"/>
          </a:p>
        </p:txBody>
      </p:sp>
      <p:sp>
        <p:nvSpPr>
          <p:cNvPr id="17" name="Shape 71">
            <a:extLst>
              <a:ext uri="{FF2B5EF4-FFF2-40B4-BE49-F238E27FC236}">
                <a16:creationId xmlns:a16="http://schemas.microsoft.com/office/drawing/2014/main" id="{A4F65781-F365-C44C-8E98-508DBB31FED2}"/>
              </a:ext>
            </a:extLst>
          </p:cNvPr>
          <p:cNvSpPr/>
          <p:nvPr/>
        </p:nvSpPr>
        <p:spPr>
          <a:xfrm>
            <a:off x="269634" y="639239"/>
            <a:ext cx="8417166" cy="9233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science-154 </a:t>
            </a:r>
            <a:r>
              <a:rPr lang="en-US" sz="2000" b="1" dirty="0">
                <a:latin typeface="Arial"/>
                <a:ea typeface="Arial"/>
                <a:cs typeface="Arial"/>
                <a:sym typeface="Arial"/>
              </a:rPr>
              <a:t>: </a:t>
            </a:r>
            <a:r>
              <a:rPr lang="en-US" sz="2000" dirty="0"/>
              <a:t>The IFS </a:t>
            </a:r>
            <a:r>
              <a:rPr lang="en-US" sz="2000" dirty="0" err="1"/>
              <a:t>datacubes</a:t>
            </a:r>
            <a:r>
              <a:rPr lang="en-US" sz="2000" dirty="0"/>
              <a:t> are not easily explored or visualized using regular fits viewers. </a:t>
            </a:r>
            <a:r>
              <a:rPr lang="en-US" sz="2000" dirty="0" err="1"/>
              <a:t>Qfitsview</a:t>
            </a:r>
            <a:r>
              <a:rPr lang="en-US" sz="2000" dirty="0"/>
              <a:t> is better adapted to the IFS dataset.</a:t>
            </a:r>
          </a:p>
          <a:p>
            <a:pPr lvl="0">
              <a:buSzPct val="100000"/>
            </a:pPr>
            <a:r>
              <a:rPr lang="en-US" sz="2000" dirty="0"/>
              <a:t>					</a:t>
            </a:r>
            <a:r>
              <a:rPr lang="en-US" sz="2000" dirty="0">
                <a:solidFill>
                  <a:srgbClr val="FF0000"/>
                </a:solidFill>
              </a:rPr>
              <a:t>=&gt; OK in EAICD</a:t>
            </a:r>
          </a:p>
        </p:txBody>
      </p:sp>
      <p:pic>
        <p:nvPicPr>
          <p:cNvPr id="3" name="Picture 2">
            <a:extLst>
              <a:ext uri="{FF2B5EF4-FFF2-40B4-BE49-F238E27FC236}">
                <a16:creationId xmlns:a16="http://schemas.microsoft.com/office/drawing/2014/main" id="{AA04690F-1866-9244-B428-486945DBCE25}"/>
              </a:ext>
            </a:extLst>
          </p:cNvPr>
          <p:cNvPicPr>
            <a:picLocks noChangeAspect="1"/>
          </p:cNvPicPr>
          <p:nvPr/>
        </p:nvPicPr>
        <p:blipFill rotWithShape="1">
          <a:blip r:embed="rId2">
            <a:extLst>
              <a:ext uri="{28A0092B-C50C-407E-A947-70E740481C1C}">
                <a14:useLocalDpi xmlns:a14="http://schemas.microsoft.com/office/drawing/2010/main" val="0"/>
              </a:ext>
            </a:extLst>
          </a:blip>
          <a:srcRect r="32703"/>
          <a:stretch/>
        </p:blipFill>
        <p:spPr>
          <a:xfrm>
            <a:off x="269634" y="1415123"/>
            <a:ext cx="3753726" cy="3204992"/>
          </a:xfrm>
          <a:prstGeom prst="rect">
            <a:avLst/>
          </a:prstGeom>
        </p:spPr>
      </p:pic>
      <p:sp>
        <p:nvSpPr>
          <p:cNvPr id="19" name="Shape 71">
            <a:extLst>
              <a:ext uri="{FF2B5EF4-FFF2-40B4-BE49-F238E27FC236}">
                <a16:creationId xmlns:a16="http://schemas.microsoft.com/office/drawing/2014/main" id="{D05C366A-6D76-F440-8DA0-B17B2A90C7CA}"/>
              </a:ext>
            </a:extLst>
          </p:cNvPr>
          <p:cNvSpPr/>
          <p:nvPr/>
        </p:nvSpPr>
        <p:spPr>
          <a:xfrm>
            <a:off x="4297679" y="1656160"/>
            <a:ext cx="4846321" cy="276998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science-155 </a:t>
            </a:r>
            <a:r>
              <a:rPr lang="en-US" sz="2000" b="1" dirty="0">
                <a:latin typeface="Arial"/>
                <a:ea typeface="Arial"/>
                <a:cs typeface="Arial"/>
                <a:sym typeface="Arial"/>
              </a:rPr>
              <a:t>: </a:t>
            </a:r>
            <a:r>
              <a:rPr lang="en-US" sz="2000" dirty="0"/>
              <a:t>In document : EAICD_C67PEARTH_IFS_V1_0.PDF</a:t>
            </a:r>
            <a:br>
              <a:rPr lang="en-US" sz="2000" dirty="0"/>
            </a:br>
            <a:r>
              <a:rPr lang="en-US" sz="2000" dirty="0"/>
              <a:t>- section 2.4.5 'Every MUSE product is an image of 4224×4240 pixels' =&gt; Needs to be corrected : Each Muse product contains 24 images of 4224x4240 pixels each ; with one more image of 1024x1024 and </a:t>
            </a:r>
            <a:r>
              <a:rPr lang="en-US" sz="2000" dirty="0" err="1"/>
              <a:t>SGS_cube</a:t>
            </a:r>
            <a:r>
              <a:rPr lang="en-US" sz="2000" dirty="0"/>
              <a:t> of 1024x1024x17 and additional data in the form of tables. </a:t>
            </a:r>
            <a:r>
              <a:rPr lang="en-US" sz="2000" dirty="0">
                <a:solidFill>
                  <a:srgbClr val="FF0000"/>
                </a:solidFill>
              </a:rPr>
              <a:t>=&gt; OK will be done</a:t>
            </a:r>
          </a:p>
        </p:txBody>
      </p:sp>
      <p:sp>
        <p:nvSpPr>
          <p:cNvPr id="20" name="Shape 71">
            <a:extLst>
              <a:ext uri="{FF2B5EF4-FFF2-40B4-BE49-F238E27FC236}">
                <a16:creationId xmlns:a16="http://schemas.microsoft.com/office/drawing/2014/main" id="{77C7B699-C060-7A47-8428-FBE76DA9A4F8}"/>
              </a:ext>
            </a:extLst>
          </p:cNvPr>
          <p:cNvSpPr/>
          <p:nvPr/>
        </p:nvSpPr>
        <p:spPr>
          <a:xfrm>
            <a:off x="465577" y="4827517"/>
            <a:ext cx="8417166" cy="123110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science-157 </a:t>
            </a:r>
            <a:r>
              <a:rPr lang="en-US" sz="2000" b="1" dirty="0">
                <a:latin typeface="Arial"/>
                <a:ea typeface="Arial"/>
                <a:cs typeface="Arial"/>
                <a:sym typeface="Arial"/>
              </a:rPr>
              <a:t>: </a:t>
            </a:r>
            <a:r>
              <a:rPr lang="en-US" sz="2000" dirty="0"/>
              <a:t>add a description of the account generation procedure.  </a:t>
            </a:r>
            <a:r>
              <a:rPr lang="en-US" sz="2000" dirty="0">
                <a:hlinkClick r:id="rId3"/>
              </a:rPr>
              <a:t>http://www.eso.org/UserPortal/pre-authenticationSecure/registration.eso</a:t>
            </a:r>
            <a:endParaRPr lang="en-US" sz="2000" dirty="0"/>
          </a:p>
          <a:p>
            <a:pPr lvl="0">
              <a:buSzPct val="100000"/>
            </a:pPr>
            <a:r>
              <a:rPr lang="en-US" sz="2000" dirty="0"/>
              <a:t>Only in the EAICD or also in the INFORMATION.TXT file ? </a:t>
            </a:r>
          </a:p>
          <a:p>
            <a:pPr lvl="0">
              <a:buSzPct val="100000"/>
            </a:pPr>
            <a:r>
              <a:rPr lang="en-US" sz="2000" dirty="0">
                <a:solidFill>
                  <a:srgbClr val="FF0000"/>
                </a:solidFill>
              </a:rPr>
              <a:t>=&gt; Information will be provided. </a:t>
            </a:r>
          </a:p>
        </p:txBody>
      </p:sp>
    </p:spTree>
    <p:extLst>
      <p:ext uri="{BB962C8B-B14F-4D97-AF65-F5344CB8AC3E}">
        <p14:creationId xmlns:p14="http://schemas.microsoft.com/office/powerpoint/2010/main" val="32485058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13</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POL - SPEC</a:t>
            </a:r>
            <a:endParaRPr sz="2700" b="1" dirty="0"/>
          </a:p>
        </p:txBody>
      </p:sp>
      <p:sp>
        <p:nvSpPr>
          <p:cNvPr id="17" name="Shape 71">
            <a:extLst>
              <a:ext uri="{FF2B5EF4-FFF2-40B4-BE49-F238E27FC236}">
                <a16:creationId xmlns:a16="http://schemas.microsoft.com/office/drawing/2014/main" id="{A4F65781-F365-C44C-8E98-508DBB31FED2}"/>
              </a:ext>
            </a:extLst>
          </p:cNvPr>
          <p:cNvSpPr/>
          <p:nvPr/>
        </p:nvSpPr>
        <p:spPr>
          <a:xfrm>
            <a:off x="269634" y="639239"/>
            <a:ext cx="8417166" cy="400109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science-163 </a:t>
            </a:r>
            <a:r>
              <a:rPr lang="en-US" sz="2000" b="1" dirty="0">
                <a:latin typeface="Arial"/>
                <a:ea typeface="Arial"/>
                <a:cs typeface="Arial"/>
                <a:sym typeface="Arial"/>
              </a:rPr>
              <a:t>: </a:t>
            </a:r>
            <a:r>
              <a:rPr lang="en-US" sz="2000" dirty="0"/>
              <a:t>geometric description of the POL observations (phase angle from the Sun) not available for BNAO FORERO2</a:t>
            </a:r>
          </a:p>
          <a:p>
            <a:pPr lvl="0">
              <a:buSzPct val="100000"/>
            </a:pPr>
            <a:r>
              <a:rPr lang="en-US" sz="2000" dirty="0"/>
              <a:t>In the end, maybe we just leave the user to find it with ephemeris ?</a:t>
            </a:r>
          </a:p>
          <a:p>
            <a:pPr lvl="0">
              <a:buSzPct val="100000"/>
            </a:pPr>
            <a:r>
              <a:rPr lang="en-US" sz="2000" dirty="0"/>
              <a:t>	</a:t>
            </a:r>
            <a:r>
              <a:rPr lang="en-US" sz="2000" dirty="0">
                <a:solidFill>
                  <a:srgbClr val="FF0000"/>
                </a:solidFill>
              </a:rPr>
              <a:t>=&gt; contact the PI for information</a:t>
            </a:r>
          </a:p>
          <a:p>
            <a:pPr lvl="0">
              <a:buSzPct val="100000"/>
            </a:pPr>
            <a:r>
              <a:rPr lang="en-US" sz="2000" b="1" dirty="0"/>
              <a:t>science-162 </a:t>
            </a:r>
            <a:r>
              <a:rPr lang="en-US" sz="2000" b="1" dirty="0">
                <a:latin typeface="Arial"/>
                <a:ea typeface="Arial"/>
                <a:cs typeface="Arial"/>
                <a:sym typeface="Arial"/>
              </a:rPr>
              <a:t>: </a:t>
            </a:r>
            <a:r>
              <a:rPr lang="en-US" sz="2000" dirty="0"/>
              <a:t>Calibration lamps are not correctly mentioned. The arc lamps used are not only Neon, but also </a:t>
            </a:r>
            <a:br>
              <a:rPr lang="en-US" sz="2000" dirty="0"/>
            </a:br>
            <a:r>
              <a:rPr lang="en-US" sz="2000" dirty="0"/>
              <a:t>for ISIS : Cu-</a:t>
            </a:r>
            <a:r>
              <a:rPr lang="en-US" sz="2000" dirty="0" err="1"/>
              <a:t>Ar</a:t>
            </a:r>
            <a:r>
              <a:rPr lang="en-US" sz="2000" dirty="0"/>
              <a:t> and Cu-Ne </a:t>
            </a:r>
            <a:br>
              <a:rPr lang="en-US" sz="2000" dirty="0"/>
            </a:br>
            <a:r>
              <a:rPr lang="en-US" sz="2000" dirty="0"/>
              <a:t>for FORS (VLT): Hg, He, </a:t>
            </a:r>
            <a:r>
              <a:rPr lang="en-US" sz="2000" dirty="0" err="1"/>
              <a:t>Ar</a:t>
            </a:r>
            <a:r>
              <a:rPr lang="en-US" sz="2000" dirty="0"/>
              <a:t>, Cd, Ne</a:t>
            </a:r>
            <a:br>
              <a:rPr lang="en-US" sz="2000" dirty="0"/>
            </a:br>
            <a:r>
              <a:rPr lang="en-US" sz="2000" dirty="0"/>
              <a:t>for SCORPIO-2 SAO NAS: He-Ne-</a:t>
            </a:r>
            <a:r>
              <a:rPr lang="en-US" sz="2000" dirty="0" err="1"/>
              <a:t>Ar</a:t>
            </a:r>
            <a:r>
              <a:rPr lang="en-US" sz="2000" dirty="0"/>
              <a:t> calibration lamp</a:t>
            </a:r>
            <a:br>
              <a:rPr lang="en-US" sz="2000" dirty="0"/>
            </a:br>
            <a:r>
              <a:rPr lang="en-US" sz="2000" dirty="0"/>
              <a:t>for FORERO2: not found.</a:t>
            </a:r>
            <a:br>
              <a:rPr lang="en-US" sz="2000" dirty="0"/>
            </a:br>
            <a:r>
              <a:rPr lang="en-US" sz="2000" dirty="0"/>
              <a:t>To the best of my knowledge, ACS uses standard stars for calibration. </a:t>
            </a:r>
          </a:p>
          <a:p>
            <a:pPr lvl="0">
              <a:buSzPct val="100000"/>
            </a:pPr>
            <a:r>
              <a:rPr lang="en-US" sz="2000" dirty="0"/>
              <a:t>	</a:t>
            </a:r>
            <a:r>
              <a:rPr lang="en-US" sz="2000" dirty="0">
                <a:solidFill>
                  <a:srgbClr val="FF0000"/>
                </a:solidFill>
              </a:rPr>
              <a:t>=&gt; correction done</a:t>
            </a:r>
          </a:p>
          <a:p>
            <a:pPr lvl="0">
              <a:buSzPct val="100000"/>
            </a:pPr>
            <a:endParaRPr lang="en-US" sz="2000" dirty="0"/>
          </a:p>
        </p:txBody>
      </p:sp>
    </p:spTree>
    <p:extLst>
      <p:ext uri="{BB962C8B-B14F-4D97-AF65-F5344CB8AC3E}">
        <p14:creationId xmlns:p14="http://schemas.microsoft.com/office/powerpoint/2010/main" val="33650876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14</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POL - SPEC</a:t>
            </a:r>
            <a:endParaRPr sz="2700" b="1" dirty="0"/>
          </a:p>
        </p:txBody>
      </p:sp>
      <p:sp>
        <p:nvSpPr>
          <p:cNvPr id="17" name="Shape 71">
            <a:extLst>
              <a:ext uri="{FF2B5EF4-FFF2-40B4-BE49-F238E27FC236}">
                <a16:creationId xmlns:a16="http://schemas.microsoft.com/office/drawing/2014/main" id="{A4F65781-F365-C44C-8E98-508DBB31FED2}"/>
              </a:ext>
            </a:extLst>
          </p:cNvPr>
          <p:cNvSpPr/>
          <p:nvPr/>
        </p:nvSpPr>
        <p:spPr>
          <a:xfrm>
            <a:off x="269634" y="639239"/>
            <a:ext cx="8417166" cy="338554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science-160 </a:t>
            </a:r>
            <a:r>
              <a:rPr lang="en-US" sz="2000" b="1" dirty="0">
                <a:latin typeface="Arial"/>
                <a:ea typeface="Arial"/>
                <a:cs typeface="Arial"/>
                <a:sym typeface="Arial"/>
              </a:rPr>
              <a:t>: </a:t>
            </a:r>
            <a:r>
              <a:rPr lang="en-US" sz="2000" dirty="0"/>
              <a:t>Attempted to do the processing of the data files for the SAO-RAS SCORPIO instrument using the IFPWID processing routines of the institute. But this is not working since we are missing the log files with the parameters for processing the files. </a:t>
            </a:r>
            <a:br>
              <a:rPr lang="en-US" sz="2000" dirty="0"/>
            </a:br>
            <a:r>
              <a:rPr lang="en-US" sz="2000" dirty="0"/>
              <a:t>In itself, this processing and the software associated are already public and do not take much space. Since currently this is hosted in a personal page, it is recommended that a copy is hosted with the database. </a:t>
            </a:r>
          </a:p>
          <a:p>
            <a:pPr>
              <a:buSzPct val="100000"/>
            </a:pPr>
            <a:r>
              <a:rPr lang="en-US" sz="2000" dirty="0"/>
              <a:t>	</a:t>
            </a:r>
            <a:r>
              <a:rPr lang="en-US" sz="2000" dirty="0">
                <a:solidFill>
                  <a:srgbClr val="FF0000"/>
                </a:solidFill>
              </a:rPr>
              <a:t>=&gt; Ask the PI for the log files</a:t>
            </a:r>
          </a:p>
          <a:p>
            <a:pPr>
              <a:buSzPct val="100000"/>
            </a:pPr>
            <a:r>
              <a:rPr lang="en-US" sz="2000" dirty="0">
                <a:solidFill>
                  <a:srgbClr val="FF0000"/>
                </a:solidFill>
              </a:rPr>
              <a:t>	=&gt; The IDL routines available online can be archived as is - .TXT files - in the DOCUMENT directory.</a:t>
            </a:r>
          </a:p>
          <a:p>
            <a:pPr lvl="0">
              <a:buSzPct val="100000"/>
            </a:pPr>
            <a:endParaRPr lang="en-US" sz="2000" dirty="0"/>
          </a:p>
        </p:txBody>
      </p:sp>
    </p:spTree>
    <p:extLst>
      <p:ext uri="{BB962C8B-B14F-4D97-AF65-F5344CB8AC3E}">
        <p14:creationId xmlns:p14="http://schemas.microsoft.com/office/powerpoint/2010/main" val="16582982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794DCF-4A5E-2248-9F95-0256AE7F4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937" y="2922604"/>
            <a:ext cx="5307875" cy="3392763"/>
          </a:xfrm>
          <a:prstGeom prst="rect">
            <a:avLst/>
          </a:prstGeom>
        </p:spPr>
      </p:pic>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15</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IMG</a:t>
            </a:r>
            <a:endParaRPr sz="2700" b="1" dirty="0"/>
          </a:p>
        </p:txBody>
      </p:sp>
      <p:pic>
        <p:nvPicPr>
          <p:cNvPr id="3" name="Picture 2">
            <a:extLst>
              <a:ext uri="{FF2B5EF4-FFF2-40B4-BE49-F238E27FC236}">
                <a16:creationId xmlns:a16="http://schemas.microsoft.com/office/drawing/2014/main" id="{58511BF1-A9AE-0445-A688-E118491A2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721" y="596563"/>
            <a:ext cx="3412958" cy="2445768"/>
          </a:xfrm>
          <a:prstGeom prst="rect">
            <a:avLst/>
          </a:prstGeom>
        </p:spPr>
      </p:pic>
      <p:pic>
        <p:nvPicPr>
          <p:cNvPr id="5" name="Picture 4">
            <a:extLst>
              <a:ext uri="{FF2B5EF4-FFF2-40B4-BE49-F238E27FC236}">
                <a16:creationId xmlns:a16="http://schemas.microsoft.com/office/drawing/2014/main" id="{B064D8C0-7E71-A64C-931B-788D4D11B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844" y="3103317"/>
            <a:ext cx="2560777" cy="3090903"/>
          </a:xfrm>
          <a:prstGeom prst="rect">
            <a:avLst/>
          </a:prstGeom>
        </p:spPr>
      </p:pic>
      <p:pic>
        <p:nvPicPr>
          <p:cNvPr id="7" name="Picture 6">
            <a:extLst>
              <a:ext uri="{FF2B5EF4-FFF2-40B4-BE49-F238E27FC236}">
                <a16:creationId xmlns:a16="http://schemas.microsoft.com/office/drawing/2014/main" id="{FCCB0F0A-FFC1-A842-9F5C-4697B390A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6" y="2909600"/>
            <a:ext cx="3302369" cy="3308684"/>
          </a:xfrm>
          <a:prstGeom prst="rect">
            <a:avLst/>
          </a:prstGeom>
        </p:spPr>
      </p:pic>
      <p:sp>
        <p:nvSpPr>
          <p:cNvPr id="13" name="Shape 71">
            <a:extLst>
              <a:ext uri="{FF2B5EF4-FFF2-40B4-BE49-F238E27FC236}">
                <a16:creationId xmlns:a16="http://schemas.microsoft.com/office/drawing/2014/main" id="{0ABD410D-5571-F040-B1CF-3527933155D2}"/>
              </a:ext>
            </a:extLst>
          </p:cNvPr>
          <p:cNvSpPr/>
          <p:nvPr/>
        </p:nvSpPr>
        <p:spPr>
          <a:xfrm>
            <a:off x="269634" y="943619"/>
            <a:ext cx="8417166" cy="153888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Using Lowell data on 18-08-2015</a:t>
            </a:r>
          </a:p>
          <a:p>
            <a:pPr lvl="0">
              <a:buSzPct val="100000"/>
            </a:pPr>
            <a:r>
              <a:rPr lang="en-US" sz="2000" b="1" dirty="0"/>
              <a:t>quick and dirty estimate of 67P mag</a:t>
            </a:r>
          </a:p>
          <a:p>
            <a:pPr lvl="0">
              <a:buSzPct val="100000"/>
            </a:pPr>
            <a:r>
              <a:rPr lang="en-US" sz="2000" b="1" dirty="0"/>
              <a:t>gives value of ~ 13.5 very close to 13.6  </a:t>
            </a:r>
          </a:p>
          <a:p>
            <a:pPr lvl="0">
              <a:buSzPct val="100000"/>
            </a:pPr>
            <a:r>
              <a:rPr lang="en-US" sz="2000" b="1" dirty="0">
                <a:solidFill>
                  <a:srgbClr val="00B050"/>
                </a:solidFill>
              </a:rPr>
              <a:t>OK</a:t>
            </a:r>
            <a:r>
              <a:rPr lang="en-US" sz="2000" b="1" dirty="0"/>
              <a:t> </a:t>
            </a:r>
            <a:endParaRPr lang="en-US" sz="2000" dirty="0"/>
          </a:p>
          <a:p>
            <a:pPr lvl="0">
              <a:buSzPct val="100000"/>
            </a:pPr>
            <a:endParaRPr lang="en-US" sz="2000" dirty="0"/>
          </a:p>
        </p:txBody>
      </p:sp>
      <p:sp>
        <p:nvSpPr>
          <p:cNvPr id="6" name="Oval 5">
            <a:extLst>
              <a:ext uri="{FF2B5EF4-FFF2-40B4-BE49-F238E27FC236}">
                <a16:creationId xmlns:a16="http://schemas.microsoft.com/office/drawing/2014/main" id="{10F22974-8FB7-5A43-806C-CACF2DB807C3}"/>
              </a:ext>
            </a:extLst>
          </p:cNvPr>
          <p:cNvSpPr/>
          <p:nvPr/>
        </p:nvSpPr>
        <p:spPr>
          <a:xfrm>
            <a:off x="1515979" y="4355432"/>
            <a:ext cx="565484" cy="541421"/>
          </a:xfrm>
          <a:prstGeom prst="ellipse">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a:extLst>
              <a:ext uri="{FF2B5EF4-FFF2-40B4-BE49-F238E27FC236}">
                <a16:creationId xmlns:a16="http://schemas.microsoft.com/office/drawing/2014/main" id="{69BE229D-9FB2-514D-B3AE-2C031949BAA2}"/>
              </a:ext>
            </a:extLst>
          </p:cNvPr>
          <p:cNvSpPr/>
          <p:nvPr/>
        </p:nvSpPr>
        <p:spPr>
          <a:xfrm>
            <a:off x="4377493" y="4372042"/>
            <a:ext cx="565484" cy="541421"/>
          </a:xfrm>
          <a:prstGeom prst="ellipse">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a:extLst>
              <a:ext uri="{FF2B5EF4-FFF2-40B4-BE49-F238E27FC236}">
                <a16:creationId xmlns:a16="http://schemas.microsoft.com/office/drawing/2014/main" id="{D48ABBC9-D9B6-0544-8293-316589C297E5}"/>
              </a:ext>
            </a:extLst>
          </p:cNvPr>
          <p:cNvSpPr/>
          <p:nvPr/>
        </p:nvSpPr>
        <p:spPr>
          <a:xfrm>
            <a:off x="7557059" y="4293231"/>
            <a:ext cx="565484" cy="541421"/>
          </a:xfrm>
          <a:prstGeom prst="ellipse">
            <a:avLst/>
          </a:prstGeom>
          <a:noFill/>
          <a:ln w="254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9563438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16</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IMG</a:t>
            </a:r>
            <a:endParaRPr sz="2700" b="1" dirty="0"/>
          </a:p>
        </p:txBody>
      </p:sp>
      <p:sp>
        <p:nvSpPr>
          <p:cNvPr id="17" name="Shape 71">
            <a:extLst>
              <a:ext uri="{FF2B5EF4-FFF2-40B4-BE49-F238E27FC236}">
                <a16:creationId xmlns:a16="http://schemas.microsoft.com/office/drawing/2014/main" id="{A4F65781-F365-C44C-8E98-508DBB31FED2}"/>
              </a:ext>
            </a:extLst>
          </p:cNvPr>
          <p:cNvSpPr/>
          <p:nvPr/>
        </p:nvSpPr>
        <p:spPr>
          <a:xfrm>
            <a:off x="269634" y="639239"/>
            <a:ext cx="8417166" cy="153888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science-172 </a:t>
            </a:r>
            <a:r>
              <a:rPr lang="en-US" sz="2000" b="1" dirty="0">
                <a:latin typeface="Arial"/>
                <a:ea typeface="Arial"/>
                <a:cs typeface="Arial"/>
                <a:sym typeface="Arial"/>
              </a:rPr>
              <a:t>: </a:t>
            </a:r>
            <a:r>
              <a:rPr lang="en-US" sz="2000" dirty="0"/>
              <a:t>It is not clear in the documents that the 3 arms of </a:t>
            </a:r>
            <a:r>
              <a:rPr lang="en-US" sz="2000" dirty="0" err="1"/>
              <a:t>xshooter</a:t>
            </a:r>
            <a:r>
              <a:rPr lang="en-US" sz="2000" dirty="0"/>
              <a:t> do observe simultaneously the UVB, VIS and NIR spectra. </a:t>
            </a:r>
          </a:p>
          <a:p>
            <a:pPr lvl="0">
              <a:buSzPct val="100000"/>
            </a:pPr>
            <a:r>
              <a:rPr lang="en-US" sz="2000" b="1" dirty="0"/>
              <a:t>	</a:t>
            </a:r>
            <a:r>
              <a:rPr lang="en-US" sz="2000" b="1" dirty="0">
                <a:solidFill>
                  <a:srgbClr val="FF0000"/>
                </a:solidFill>
              </a:rPr>
              <a:t>=&gt; Need to specify the information clearly</a:t>
            </a:r>
          </a:p>
          <a:p>
            <a:pPr algn="l"/>
            <a:r>
              <a:rPr lang="en-US" sz="2000" b="1" dirty="0"/>
              <a:t>science-174 </a:t>
            </a:r>
            <a:r>
              <a:rPr lang="en-US" sz="2000" b="1" dirty="0">
                <a:latin typeface="Arial"/>
                <a:ea typeface="Arial"/>
                <a:cs typeface="Arial"/>
                <a:sym typeface="Arial"/>
              </a:rPr>
              <a:t>: </a:t>
            </a:r>
            <a:r>
              <a:rPr lang="en-US" altLang="en-US" sz="2000" dirty="0">
                <a:latin typeface="Calibri Bold" charset="0"/>
                <a:ea typeface="Calibri Bold" charset="0"/>
                <a:cs typeface="Calibri Bold" charset="0"/>
                <a:sym typeface="Calibri Bold" charset="0"/>
              </a:rPr>
              <a:t>Gemini South / GMOS -- quality of data reduction?</a:t>
            </a:r>
          </a:p>
          <a:p>
            <a:pPr lvl="0">
              <a:buSzPct val="100000"/>
            </a:pPr>
            <a:endParaRPr lang="en-US" sz="2000" dirty="0"/>
          </a:p>
        </p:txBody>
      </p:sp>
      <p:pic>
        <p:nvPicPr>
          <p:cNvPr id="2" name="Picture 1">
            <a:extLst>
              <a:ext uri="{FF2B5EF4-FFF2-40B4-BE49-F238E27FC236}">
                <a16:creationId xmlns:a16="http://schemas.microsoft.com/office/drawing/2014/main" id="{66AE572A-16C8-9E49-AC75-56B2BDEAA672}"/>
              </a:ext>
            </a:extLst>
          </p:cNvPr>
          <p:cNvPicPr>
            <a:picLocks noChangeAspect="1"/>
          </p:cNvPicPr>
          <p:nvPr/>
        </p:nvPicPr>
        <p:blipFill>
          <a:blip r:embed="rId2"/>
          <a:stretch>
            <a:fillRect/>
          </a:stretch>
        </p:blipFill>
        <p:spPr>
          <a:xfrm>
            <a:off x="0" y="1922091"/>
            <a:ext cx="9144000" cy="4381244"/>
          </a:xfrm>
          <a:prstGeom prst="rect">
            <a:avLst/>
          </a:prstGeom>
        </p:spPr>
      </p:pic>
      <p:sp>
        <p:nvSpPr>
          <p:cNvPr id="3" name="Rectangle 2">
            <a:extLst>
              <a:ext uri="{FF2B5EF4-FFF2-40B4-BE49-F238E27FC236}">
                <a16:creationId xmlns:a16="http://schemas.microsoft.com/office/drawing/2014/main" id="{46F121F9-CFEF-1541-9BE2-6ECA2389863D}"/>
              </a:ext>
            </a:extLst>
          </p:cNvPr>
          <p:cNvSpPr/>
          <p:nvPr/>
        </p:nvSpPr>
        <p:spPr>
          <a:xfrm>
            <a:off x="181198" y="5425674"/>
            <a:ext cx="3156913" cy="369332"/>
          </a:xfrm>
          <a:prstGeom prst="rect">
            <a:avLst/>
          </a:prstGeom>
        </p:spPr>
        <p:txBody>
          <a:bodyPr wrap="square">
            <a:spAutoFit/>
          </a:bodyPr>
          <a:lstStyle/>
          <a:p>
            <a:r>
              <a:rPr lang="en-US" b="1" dirty="0">
                <a:solidFill>
                  <a:srgbClr val="FF0000"/>
                </a:solidFill>
              </a:rPr>
              <a:t>=&gt; Need to contact the PI</a:t>
            </a:r>
            <a:endParaRPr lang="en-US" dirty="0"/>
          </a:p>
        </p:txBody>
      </p:sp>
    </p:spTree>
    <p:extLst>
      <p:ext uri="{BB962C8B-B14F-4D97-AF65-F5344CB8AC3E}">
        <p14:creationId xmlns:p14="http://schemas.microsoft.com/office/powerpoint/2010/main" val="15009725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17</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IMG</a:t>
            </a:r>
            <a:endParaRPr sz="2700" b="1" dirty="0"/>
          </a:p>
        </p:txBody>
      </p:sp>
      <p:sp>
        <p:nvSpPr>
          <p:cNvPr id="17" name="Shape 71">
            <a:extLst>
              <a:ext uri="{FF2B5EF4-FFF2-40B4-BE49-F238E27FC236}">
                <a16:creationId xmlns:a16="http://schemas.microsoft.com/office/drawing/2014/main" id="{A4F65781-F365-C44C-8E98-508DBB31FED2}"/>
              </a:ext>
            </a:extLst>
          </p:cNvPr>
          <p:cNvSpPr/>
          <p:nvPr/>
        </p:nvSpPr>
        <p:spPr>
          <a:xfrm>
            <a:off x="269634" y="639239"/>
            <a:ext cx="8417166"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science-175 </a:t>
            </a:r>
            <a:r>
              <a:rPr lang="en-US" sz="2000" b="1" dirty="0">
                <a:latin typeface="Arial"/>
                <a:ea typeface="Arial"/>
                <a:cs typeface="Arial"/>
                <a:sym typeface="Arial"/>
              </a:rPr>
              <a:t>: </a:t>
            </a:r>
            <a:r>
              <a:rPr lang="en-US" sz="2000" dirty="0"/>
              <a:t>CAFOS images </a:t>
            </a:r>
            <a:r>
              <a:rPr lang="en-US" altLang="en-US" sz="2000" dirty="0">
                <a:latin typeface="Calibri Bold" charset="0"/>
                <a:ea typeface="Calibri Bold" charset="0"/>
                <a:cs typeface="Calibri Bold" charset="0"/>
                <a:sym typeface="Calibri Bold" charset="0"/>
              </a:rPr>
              <a:t>- discrepancy in imaging technique?</a:t>
            </a:r>
            <a:endParaRPr lang="en-US" sz="2000" b="1" dirty="0"/>
          </a:p>
          <a:p>
            <a:pPr lvl="0">
              <a:buSzPct val="100000"/>
            </a:pPr>
            <a:endParaRPr lang="en-US" sz="2000" dirty="0"/>
          </a:p>
        </p:txBody>
      </p:sp>
      <p:pic>
        <p:nvPicPr>
          <p:cNvPr id="2" name="Picture 1">
            <a:extLst>
              <a:ext uri="{FF2B5EF4-FFF2-40B4-BE49-F238E27FC236}">
                <a16:creationId xmlns:a16="http://schemas.microsoft.com/office/drawing/2014/main" id="{B62B83D0-339B-E147-81F8-B3F59247F7F6}"/>
              </a:ext>
            </a:extLst>
          </p:cNvPr>
          <p:cNvPicPr>
            <a:picLocks noChangeAspect="1"/>
          </p:cNvPicPr>
          <p:nvPr/>
        </p:nvPicPr>
        <p:blipFill>
          <a:blip r:embed="rId2"/>
          <a:stretch>
            <a:fillRect/>
          </a:stretch>
        </p:blipFill>
        <p:spPr>
          <a:xfrm>
            <a:off x="502591" y="1154853"/>
            <a:ext cx="8014392" cy="4997209"/>
          </a:xfrm>
          <a:prstGeom prst="rect">
            <a:avLst/>
          </a:prstGeom>
        </p:spPr>
      </p:pic>
    </p:spTree>
    <p:extLst>
      <p:ext uri="{BB962C8B-B14F-4D97-AF65-F5344CB8AC3E}">
        <p14:creationId xmlns:p14="http://schemas.microsoft.com/office/powerpoint/2010/main" val="23977756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18</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IMG</a:t>
            </a:r>
            <a:endParaRPr sz="2700" b="1" dirty="0"/>
          </a:p>
        </p:txBody>
      </p:sp>
      <p:sp>
        <p:nvSpPr>
          <p:cNvPr id="17" name="Shape 71">
            <a:extLst>
              <a:ext uri="{FF2B5EF4-FFF2-40B4-BE49-F238E27FC236}">
                <a16:creationId xmlns:a16="http://schemas.microsoft.com/office/drawing/2014/main" id="{A4F65781-F365-C44C-8E98-508DBB31FED2}"/>
              </a:ext>
            </a:extLst>
          </p:cNvPr>
          <p:cNvSpPr/>
          <p:nvPr/>
        </p:nvSpPr>
        <p:spPr>
          <a:xfrm>
            <a:off x="269634" y="639239"/>
            <a:ext cx="8417166"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b="1" dirty="0"/>
              <a:t>science-175 </a:t>
            </a:r>
            <a:r>
              <a:rPr lang="en-US" sz="2000" b="1" dirty="0">
                <a:latin typeface="Arial"/>
                <a:ea typeface="Arial"/>
                <a:cs typeface="Arial"/>
                <a:sym typeface="Arial"/>
              </a:rPr>
              <a:t>: </a:t>
            </a:r>
            <a:r>
              <a:rPr lang="en-US" sz="2000" dirty="0"/>
              <a:t>CAFOS images </a:t>
            </a:r>
            <a:r>
              <a:rPr lang="en-US" altLang="en-US" sz="2000" dirty="0">
                <a:latin typeface="Calibri Bold" charset="0"/>
                <a:ea typeface="Calibri Bold" charset="0"/>
                <a:cs typeface="Calibri Bold" charset="0"/>
                <a:sym typeface="Calibri Bold" charset="0"/>
              </a:rPr>
              <a:t>- discrepancy in imaging technique?</a:t>
            </a:r>
            <a:endParaRPr lang="en-US" sz="2000" b="1" dirty="0"/>
          </a:p>
          <a:p>
            <a:pPr lvl="0">
              <a:buSzPct val="100000"/>
            </a:pPr>
            <a:endParaRPr lang="en-US" sz="2000" dirty="0"/>
          </a:p>
        </p:txBody>
      </p:sp>
      <p:pic>
        <p:nvPicPr>
          <p:cNvPr id="3" name="Picture 2">
            <a:extLst>
              <a:ext uri="{FF2B5EF4-FFF2-40B4-BE49-F238E27FC236}">
                <a16:creationId xmlns:a16="http://schemas.microsoft.com/office/drawing/2014/main" id="{52642E14-6B7A-3446-B963-7D4EF056A95A}"/>
              </a:ext>
            </a:extLst>
          </p:cNvPr>
          <p:cNvPicPr>
            <a:picLocks noChangeAspect="1"/>
          </p:cNvPicPr>
          <p:nvPr/>
        </p:nvPicPr>
        <p:blipFill>
          <a:blip r:embed="rId2"/>
          <a:stretch>
            <a:fillRect/>
          </a:stretch>
        </p:blipFill>
        <p:spPr>
          <a:xfrm>
            <a:off x="347064" y="1164388"/>
            <a:ext cx="8429194" cy="5138947"/>
          </a:xfrm>
          <a:prstGeom prst="rect">
            <a:avLst/>
          </a:prstGeom>
        </p:spPr>
      </p:pic>
      <p:sp>
        <p:nvSpPr>
          <p:cNvPr id="6" name="Rectangle 5">
            <a:extLst>
              <a:ext uri="{FF2B5EF4-FFF2-40B4-BE49-F238E27FC236}">
                <a16:creationId xmlns:a16="http://schemas.microsoft.com/office/drawing/2014/main" id="{BAF9839A-6C64-624B-A9E0-AA28D60D70A9}"/>
              </a:ext>
            </a:extLst>
          </p:cNvPr>
          <p:cNvSpPr/>
          <p:nvPr/>
        </p:nvSpPr>
        <p:spPr>
          <a:xfrm>
            <a:off x="181198" y="5425674"/>
            <a:ext cx="3156913" cy="369332"/>
          </a:xfrm>
          <a:prstGeom prst="rect">
            <a:avLst/>
          </a:prstGeom>
        </p:spPr>
        <p:txBody>
          <a:bodyPr wrap="square">
            <a:spAutoFit/>
          </a:bodyPr>
          <a:lstStyle/>
          <a:p>
            <a:r>
              <a:rPr lang="en-US" b="1" dirty="0">
                <a:solidFill>
                  <a:srgbClr val="FF0000"/>
                </a:solidFill>
              </a:rPr>
              <a:t>=&gt; Need to contact the PI</a:t>
            </a:r>
            <a:endParaRPr lang="en-US" dirty="0"/>
          </a:p>
        </p:txBody>
      </p:sp>
    </p:spTree>
    <p:extLst>
      <p:ext uri="{BB962C8B-B14F-4D97-AF65-F5344CB8AC3E}">
        <p14:creationId xmlns:p14="http://schemas.microsoft.com/office/powerpoint/2010/main" val="11790030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23541-0B73-494E-9F53-DDFAA1C631FA}"/>
              </a:ext>
            </a:extLst>
          </p:cNvPr>
          <p:cNvPicPr>
            <a:picLocks noChangeAspect="1"/>
          </p:cNvPicPr>
          <p:nvPr/>
        </p:nvPicPr>
        <p:blipFill>
          <a:blip r:embed="rId2"/>
          <a:stretch>
            <a:fillRect/>
          </a:stretch>
        </p:blipFill>
        <p:spPr>
          <a:xfrm>
            <a:off x="4186410" y="2127730"/>
            <a:ext cx="4893911" cy="3146086"/>
          </a:xfrm>
          <a:prstGeom prst="rect">
            <a:avLst/>
          </a:prstGeom>
        </p:spPr>
      </p:pic>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19</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Review of RIDs - Minor</a:t>
            </a:r>
            <a:endParaRPr sz="2700" b="1" dirty="0"/>
          </a:p>
        </p:txBody>
      </p:sp>
      <p:sp>
        <p:nvSpPr>
          <p:cNvPr id="7" name="Shape 71"/>
          <p:cNvSpPr/>
          <p:nvPr/>
        </p:nvSpPr>
        <p:spPr>
          <a:xfrm>
            <a:off x="269634" y="639239"/>
            <a:ext cx="8417166" cy="18466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b="1" dirty="0"/>
              <a:t>science-152 </a:t>
            </a:r>
            <a:r>
              <a:rPr lang="en-US" sz="2400" b="1" dirty="0">
                <a:latin typeface="Arial"/>
                <a:ea typeface="Arial"/>
                <a:cs typeface="Arial"/>
                <a:sym typeface="Arial"/>
              </a:rPr>
              <a:t>: </a:t>
            </a:r>
            <a:r>
              <a:rPr lang="en-US" sz="2400" dirty="0">
                <a:latin typeface="Arial"/>
                <a:ea typeface="Arial"/>
                <a:cs typeface="Arial"/>
                <a:sym typeface="Arial"/>
              </a:rPr>
              <a:t>would be good to have a 67P ephemeris file (similar to spice kernels provided on other datasets). </a:t>
            </a:r>
          </a:p>
          <a:p>
            <a:pPr lvl="0">
              <a:buSzPct val="100000"/>
            </a:pPr>
            <a:r>
              <a:rPr lang="en-US" sz="2400" dirty="0">
                <a:latin typeface="Arial"/>
                <a:ea typeface="Arial"/>
                <a:cs typeface="Arial"/>
                <a:sym typeface="Arial"/>
              </a:rPr>
              <a:t>It raises a lot of questions on what to provide: to be discussed.</a:t>
            </a:r>
          </a:p>
          <a:p>
            <a:pPr lvl="0">
              <a:buSzPct val="100000"/>
            </a:pPr>
            <a:r>
              <a:rPr lang="en-US" sz="2400" dirty="0">
                <a:solidFill>
                  <a:srgbClr val="FF0000"/>
                </a:solidFill>
                <a:latin typeface="Arial"/>
                <a:ea typeface="Arial"/>
                <a:cs typeface="Arial"/>
                <a:sym typeface="Arial"/>
              </a:rPr>
              <a:t>=&gt; link to the spice kernels or geometry file (Halley watch)</a:t>
            </a:r>
          </a:p>
          <a:p>
            <a:pPr lvl="0">
              <a:buSzPct val="100000"/>
            </a:pPr>
            <a:endParaRPr sz="2400" dirty="0">
              <a:solidFill>
                <a:srgbClr val="FF0000"/>
              </a:solidFill>
              <a:latin typeface="Arial"/>
              <a:ea typeface="Arial"/>
              <a:cs typeface="Arial"/>
              <a:sym typeface="Arial"/>
            </a:endParaRPr>
          </a:p>
        </p:txBody>
      </p:sp>
      <p:pic>
        <p:nvPicPr>
          <p:cNvPr id="2" name="Picture 1">
            <a:extLst>
              <a:ext uri="{FF2B5EF4-FFF2-40B4-BE49-F238E27FC236}">
                <a16:creationId xmlns:a16="http://schemas.microsoft.com/office/drawing/2014/main" id="{799DAD62-8976-1043-9AC0-EA8316E4C259}"/>
              </a:ext>
            </a:extLst>
          </p:cNvPr>
          <p:cNvPicPr>
            <a:picLocks noChangeAspect="1"/>
          </p:cNvPicPr>
          <p:nvPr/>
        </p:nvPicPr>
        <p:blipFill>
          <a:blip r:embed="rId3"/>
          <a:stretch>
            <a:fillRect/>
          </a:stretch>
        </p:blipFill>
        <p:spPr>
          <a:xfrm>
            <a:off x="0" y="2127730"/>
            <a:ext cx="4054207" cy="4256543"/>
          </a:xfrm>
          <a:prstGeom prst="rect">
            <a:avLst/>
          </a:prstGeom>
        </p:spPr>
      </p:pic>
      <p:pic>
        <p:nvPicPr>
          <p:cNvPr id="3" name="Picture 2">
            <a:extLst>
              <a:ext uri="{FF2B5EF4-FFF2-40B4-BE49-F238E27FC236}">
                <a16:creationId xmlns:a16="http://schemas.microsoft.com/office/drawing/2014/main" id="{BB5525BD-C121-BC49-8D77-EFAF86D1CDAF}"/>
              </a:ext>
            </a:extLst>
          </p:cNvPr>
          <p:cNvPicPr>
            <a:picLocks noChangeAspect="1"/>
          </p:cNvPicPr>
          <p:nvPr/>
        </p:nvPicPr>
        <p:blipFill>
          <a:blip r:embed="rId4"/>
          <a:stretch>
            <a:fillRect/>
          </a:stretch>
        </p:blipFill>
        <p:spPr>
          <a:xfrm>
            <a:off x="4186410" y="4794254"/>
            <a:ext cx="4957590" cy="1509081"/>
          </a:xfrm>
          <a:prstGeom prst="rect">
            <a:avLst/>
          </a:prstGeom>
        </p:spPr>
      </p:pic>
    </p:spTree>
    <p:extLst>
      <p:ext uri="{BB962C8B-B14F-4D97-AF65-F5344CB8AC3E}">
        <p14:creationId xmlns:p14="http://schemas.microsoft.com/office/powerpoint/2010/main" val="11930954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Context</a:t>
            </a:r>
            <a:endParaRPr sz="2700" b="1" dirty="0"/>
          </a:p>
        </p:txBody>
      </p:sp>
      <p:sp>
        <p:nvSpPr>
          <p:cNvPr id="71" name="Shape 71"/>
          <p:cNvSpPr/>
          <p:nvPr/>
        </p:nvSpPr>
        <p:spPr>
          <a:xfrm>
            <a:off x="357187" y="522416"/>
            <a:ext cx="8694048" cy="30469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42900" lvl="0" indent="-342900">
              <a:spcBef>
                <a:spcPts val="1200"/>
              </a:spcBef>
              <a:buSzPct val="100000"/>
              <a:buFont typeface="Arial"/>
              <a:buAutoNum type="arabicPeriod"/>
            </a:pPr>
            <a:r>
              <a:rPr lang="en-US" sz="2400" dirty="0">
                <a:latin typeface="Arial"/>
                <a:ea typeface="Arial"/>
                <a:cs typeface="Arial"/>
                <a:sym typeface="Arial"/>
              </a:rPr>
              <a:t>This is a draft v2 data from the ground-based campaign that followed 67P during the Rosetta mission measurements lead by C. Snodgrass (Snodgrass et al. 2017).  </a:t>
            </a:r>
            <a:endParaRPr sz="2400" dirty="0">
              <a:latin typeface="Arial"/>
              <a:ea typeface="Arial"/>
              <a:cs typeface="Arial"/>
              <a:sym typeface="Arial"/>
            </a:endParaRPr>
          </a:p>
          <a:p>
            <a:pPr marL="342900" lvl="0" indent="-342900">
              <a:spcBef>
                <a:spcPts val="1200"/>
              </a:spcBef>
              <a:buSzPct val="100000"/>
              <a:buFont typeface="Arial"/>
              <a:buAutoNum type="arabicPeriod"/>
            </a:pPr>
            <a:r>
              <a:rPr lang="en-US" sz="2400" dirty="0">
                <a:latin typeface="Arial"/>
                <a:ea typeface="Arial"/>
                <a:cs typeface="Arial"/>
                <a:sym typeface="Arial"/>
              </a:rPr>
              <a:t>The data is presented in raw format level 2 with calibration data and calibrated level 3. </a:t>
            </a:r>
          </a:p>
          <a:p>
            <a:pPr marL="342900" lvl="0" indent="-342900">
              <a:spcBef>
                <a:spcPts val="1200"/>
              </a:spcBef>
              <a:buSzPct val="100000"/>
              <a:buFont typeface="Arial"/>
              <a:buAutoNum type="arabicPeriod"/>
            </a:pPr>
            <a:r>
              <a:rPr lang="en-US" sz="2400" dirty="0">
                <a:latin typeface="Arial"/>
                <a:ea typeface="Arial"/>
                <a:cs typeface="Arial"/>
                <a:sym typeface="Arial"/>
              </a:rPr>
              <a:t>Not all data is yet in all formats (2/3 level 2; 1/3 level 3).  </a:t>
            </a:r>
          </a:p>
          <a:p>
            <a:pPr marL="342900" lvl="0" indent="-342900">
              <a:spcBef>
                <a:spcPts val="1200"/>
              </a:spcBef>
              <a:buSzPct val="100000"/>
              <a:buFont typeface="Arial"/>
              <a:buAutoNum type="arabicPeriod"/>
            </a:pPr>
            <a:r>
              <a:rPr lang="en-US" sz="2400" dirty="0">
                <a:latin typeface="Arial"/>
                <a:ea typeface="Arial"/>
                <a:cs typeface="Arial"/>
                <a:sym typeface="Arial"/>
              </a:rPr>
              <a:t>The Rosetta archive will be crucial for the future (Caesar) </a:t>
            </a:r>
          </a:p>
        </p:txBody>
      </p:sp>
      <p:pic>
        <p:nvPicPr>
          <p:cNvPr id="2" name="Picture 1"/>
          <p:cNvPicPr>
            <a:picLocks noChangeAspect="1"/>
          </p:cNvPicPr>
          <p:nvPr/>
        </p:nvPicPr>
        <p:blipFill>
          <a:blip r:embed="rId2"/>
          <a:stretch>
            <a:fillRect/>
          </a:stretch>
        </p:blipFill>
        <p:spPr>
          <a:xfrm>
            <a:off x="0" y="3668283"/>
            <a:ext cx="4811161" cy="2451184"/>
          </a:xfrm>
          <a:prstGeom prst="rect">
            <a:avLst/>
          </a:prstGeom>
        </p:spPr>
      </p:pic>
      <p:pic>
        <p:nvPicPr>
          <p:cNvPr id="3" name="Picture 2"/>
          <p:cNvPicPr>
            <a:picLocks noChangeAspect="1"/>
          </p:cNvPicPr>
          <p:nvPr/>
        </p:nvPicPr>
        <p:blipFill>
          <a:blip r:embed="rId3"/>
          <a:stretch>
            <a:fillRect/>
          </a:stretch>
        </p:blipFill>
        <p:spPr>
          <a:xfrm>
            <a:off x="4735715" y="4121426"/>
            <a:ext cx="4408285" cy="1998041"/>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20</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Review of RIDs - Minor</a:t>
            </a:r>
            <a:endParaRPr sz="2700" b="1" dirty="0"/>
          </a:p>
        </p:txBody>
      </p:sp>
      <p:sp>
        <p:nvSpPr>
          <p:cNvPr id="7" name="Shape 71"/>
          <p:cNvSpPr/>
          <p:nvPr/>
        </p:nvSpPr>
        <p:spPr>
          <a:xfrm>
            <a:off x="269634" y="639239"/>
            <a:ext cx="8417166" cy="517064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b="1" dirty="0"/>
              <a:t>science-152 </a:t>
            </a:r>
            <a:r>
              <a:rPr lang="en-US" sz="2400" b="1" dirty="0">
                <a:latin typeface="Arial"/>
                <a:ea typeface="Arial"/>
                <a:cs typeface="Arial"/>
                <a:sym typeface="Arial"/>
              </a:rPr>
              <a:t>: </a:t>
            </a:r>
            <a:r>
              <a:rPr lang="en-US" sz="2400" dirty="0">
                <a:latin typeface="Arial"/>
                <a:ea typeface="Arial"/>
                <a:cs typeface="Arial"/>
                <a:sym typeface="Arial"/>
              </a:rPr>
              <a:t>would be good to have a 67P ephemeris file (similar to spice kernels provided on other datasets). </a:t>
            </a:r>
          </a:p>
          <a:p>
            <a:pPr lvl="0">
              <a:buSzPct val="100000"/>
            </a:pPr>
            <a:r>
              <a:rPr lang="en-US" sz="2400" dirty="0">
                <a:latin typeface="Arial"/>
                <a:ea typeface="Arial"/>
                <a:cs typeface="Arial"/>
                <a:sym typeface="Arial"/>
              </a:rPr>
              <a:t>It raises a lot of questions on what to provide: to be discussed.</a:t>
            </a:r>
          </a:p>
          <a:p>
            <a:pPr lvl="0">
              <a:buSzPct val="100000"/>
            </a:pPr>
            <a:r>
              <a:rPr lang="en-US" sz="2400" dirty="0">
                <a:solidFill>
                  <a:srgbClr val="FF0000"/>
                </a:solidFill>
                <a:latin typeface="Arial"/>
                <a:ea typeface="Arial"/>
                <a:cs typeface="Arial"/>
                <a:sym typeface="Arial"/>
              </a:rPr>
              <a:t>=&gt; link to the spice kernels or geometry file (Halley watch)</a:t>
            </a:r>
          </a:p>
          <a:p>
            <a:pPr lvl="0">
              <a:buSzPct val="100000"/>
            </a:pPr>
            <a:r>
              <a:rPr lang="en-US" sz="2400" b="1" dirty="0"/>
              <a:t>science-158-161-164: </a:t>
            </a:r>
            <a:r>
              <a:rPr lang="en-US" sz="2400" dirty="0"/>
              <a:t>mostly corrections for the EAICD document file. </a:t>
            </a:r>
            <a:r>
              <a:rPr lang="en-US" sz="2400" dirty="0">
                <a:latin typeface="Arial"/>
                <a:ea typeface="Arial"/>
                <a:cs typeface="Arial"/>
                <a:sym typeface="Arial"/>
              </a:rPr>
              <a:t> </a:t>
            </a:r>
          </a:p>
          <a:p>
            <a:pPr>
              <a:buSzPct val="100000"/>
            </a:pPr>
            <a:r>
              <a:rPr lang="en-US" sz="2400" dirty="0"/>
              <a:t>	</a:t>
            </a:r>
            <a:r>
              <a:rPr lang="en-US" sz="2400" dirty="0">
                <a:solidFill>
                  <a:srgbClr val="FF0000"/>
                </a:solidFill>
              </a:rPr>
              <a:t>=&gt; will be corrected</a:t>
            </a:r>
          </a:p>
          <a:p>
            <a:pPr>
              <a:buSzPct val="100000"/>
            </a:pPr>
            <a:r>
              <a:rPr lang="en-US" sz="2400" b="1" dirty="0"/>
              <a:t>science-156 </a:t>
            </a:r>
            <a:r>
              <a:rPr lang="en-US" sz="2400" b="1" dirty="0">
                <a:latin typeface="Arial"/>
                <a:ea typeface="Arial"/>
                <a:cs typeface="Arial"/>
                <a:sym typeface="Arial"/>
              </a:rPr>
              <a:t>: </a:t>
            </a:r>
            <a:r>
              <a:rPr lang="en-US" sz="2400" dirty="0"/>
              <a:t>missing the description of 67P, SKY and STD in the arborescence. </a:t>
            </a:r>
          </a:p>
          <a:p>
            <a:pPr>
              <a:buSzPct val="100000"/>
            </a:pPr>
            <a:r>
              <a:rPr lang="en-US" sz="2400" b="1" dirty="0">
                <a:solidFill>
                  <a:srgbClr val="FF0000"/>
                </a:solidFill>
                <a:latin typeface="Arial"/>
                <a:ea typeface="Arial"/>
                <a:cs typeface="Arial"/>
                <a:sym typeface="Arial"/>
              </a:rPr>
              <a:t>	</a:t>
            </a:r>
            <a:r>
              <a:rPr lang="en-US" sz="2400" dirty="0">
                <a:solidFill>
                  <a:srgbClr val="FF0000"/>
                </a:solidFill>
                <a:latin typeface="Arial"/>
                <a:ea typeface="Arial"/>
                <a:cs typeface="Arial"/>
                <a:sym typeface="Arial"/>
              </a:rPr>
              <a:t>=&gt; will be corrected</a:t>
            </a:r>
          </a:p>
          <a:p>
            <a:pPr>
              <a:buSzPct val="100000"/>
            </a:pPr>
            <a:r>
              <a:rPr lang="en-US" sz="2400" b="1" dirty="0"/>
              <a:t>science-165 </a:t>
            </a:r>
            <a:r>
              <a:rPr lang="en-US" sz="2400" b="1" dirty="0">
                <a:latin typeface="Arial"/>
                <a:ea typeface="Arial"/>
                <a:cs typeface="Arial"/>
                <a:sym typeface="Arial"/>
              </a:rPr>
              <a:t>: </a:t>
            </a:r>
            <a:r>
              <a:rPr lang="en-US" sz="2400" dirty="0"/>
              <a:t>Note that : registration for Subaru takes a couple of working days, and up to a week. Need to notify users.</a:t>
            </a:r>
            <a:br>
              <a:rPr lang="en-US" sz="2400" dirty="0"/>
            </a:br>
            <a:r>
              <a:rPr lang="en-US" sz="2400" dirty="0"/>
              <a:t>http://</a:t>
            </a:r>
            <a:r>
              <a:rPr lang="en-US" sz="2400" dirty="0" err="1"/>
              <a:t>smoka.nao.ac.jp</a:t>
            </a:r>
            <a:r>
              <a:rPr lang="en-US" sz="2400" dirty="0"/>
              <a:t>/register </a:t>
            </a:r>
          </a:p>
          <a:p>
            <a:pPr>
              <a:buSzPct val="100000"/>
            </a:pPr>
            <a:r>
              <a:rPr lang="en-US" sz="2400" dirty="0">
                <a:solidFill>
                  <a:srgbClr val="FF0000"/>
                </a:solidFill>
                <a:latin typeface="Arial"/>
                <a:ea typeface="Arial"/>
                <a:cs typeface="Arial"/>
                <a:sym typeface="Arial"/>
              </a:rPr>
              <a:t>	=&gt; will be specified</a:t>
            </a:r>
            <a:endParaRPr sz="24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22531351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21</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Conclusions</a:t>
            </a:r>
            <a:endParaRPr sz="2700" b="1" dirty="0"/>
          </a:p>
        </p:txBody>
      </p:sp>
      <p:sp>
        <p:nvSpPr>
          <p:cNvPr id="7" name="Shape 71"/>
          <p:cNvSpPr/>
          <p:nvPr/>
        </p:nvSpPr>
        <p:spPr>
          <a:xfrm>
            <a:off x="269633" y="639239"/>
            <a:ext cx="8681861" cy="572464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42900" lvl="0" indent="-342900">
              <a:spcBef>
                <a:spcPts val="1200"/>
              </a:spcBef>
              <a:buSzPct val="100000"/>
              <a:buFont typeface="Arial" panose="020B0604020202020204" pitchFamily="34" charset="0"/>
              <a:buChar char="•"/>
            </a:pPr>
            <a:r>
              <a:rPr lang="en-US" sz="2400" dirty="0">
                <a:latin typeface="Arial"/>
                <a:ea typeface="Arial"/>
                <a:cs typeface="Arial"/>
                <a:sym typeface="Arial"/>
              </a:rPr>
              <a:t>Huge dataset with lots of information: very important to archive because some small observatories may not have the capacity to do so and it is important for the future. </a:t>
            </a:r>
          </a:p>
          <a:p>
            <a:pPr marL="342900" indent="-342900">
              <a:spcBef>
                <a:spcPts val="1200"/>
              </a:spcBef>
              <a:buSzPct val="100000"/>
              <a:buFont typeface="Arial" panose="020B0604020202020204" pitchFamily="34" charset="0"/>
              <a:buChar char="•"/>
            </a:pPr>
            <a:r>
              <a:rPr lang="en-US" sz="2400" dirty="0">
                <a:latin typeface="Arial"/>
                <a:ea typeface="Arial"/>
                <a:cs typeface="Arial"/>
                <a:sym typeface="Arial"/>
              </a:rPr>
              <a:t>Not all data is yet in all formats (2/3 level 2; 1/3 level 3) for a current total of  60,000 files and about 400Gb (expect it to increase with the next round !)</a:t>
            </a:r>
          </a:p>
          <a:p>
            <a:pPr marL="342900" lvl="0" indent="-342900">
              <a:spcBef>
                <a:spcPts val="1200"/>
              </a:spcBef>
              <a:buSzPct val="100000"/>
              <a:buFont typeface="Arial" panose="020B0604020202020204" pitchFamily="34" charset="0"/>
              <a:buChar char="•"/>
            </a:pPr>
            <a:r>
              <a:rPr lang="en-US" sz="2400" dirty="0">
                <a:latin typeface="Arial"/>
                <a:ea typeface="Arial"/>
                <a:cs typeface="Arial"/>
                <a:sym typeface="Arial"/>
              </a:rPr>
              <a:t>Many RIDs raised: </a:t>
            </a:r>
          </a:p>
          <a:p>
            <a:pPr lvl="8" indent="0">
              <a:spcBef>
                <a:spcPts val="1200"/>
              </a:spcBef>
              <a:buSzPct val="100000"/>
            </a:pPr>
            <a:r>
              <a:rPr lang="en-US" sz="2400" dirty="0">
                <a:latin typeface="Arial"/>
                <a:ea typeface="Arial"/>
                <a:cs typeface="Arial"/>
                <a:sym typeface="Arial"/>
              </a:rPr>
              <a:t>	- Lack of important </a:t>
            </a:r>
            <a:r>
              <a:rPr lang="en-US" sz="2400" dirty="0" err="1">
                <a:latin typeface="Arial"/>
                <a:ea typeface="Arial"/>
                <a:cs typeface="Arial"/>
                <a:sym typeface="Arial"/>
              </a:rPr>
              <a:t>informations</a:t>
            </a:r>
            <a:r>
              <a:rPr lang="en-US" sz="2400" dirty="0">
                <a:latin typeface="Arial"/>
                <a:ea typeface="Arial"/>
                <a:cs typeface="Arial"/>
                <a:sym typeface="Arial"/>
              </a:rPr>
              <a:t> in LBL and FITS 		headers, need to take decisions for standardization</a:t>
            </a:r>
          </a:p>
          <a:p>
            <a:pPr lvl="8" indent="0">
              <a:spcBef>
                <a:spcPts val="1200"/>
              </a:spcBef>
              <a:buSzPct val="100000"/>
            </a:pPr>
            <a:r>
              <a:rPr lang="en-US" sz="2400" dirty="0">
                <a:latin typeface="Arial"/>
                <a:ea typeface="Arial"/>
                <a:cs typeface="Arial"/>
                <a:sym typeface="Arial"/>
              </a:rPr>
              <a:t>	- inconsistencies in arborescence, names of PI etc.</a:t>
            </a:r>
          </a:p>
          <a:p>
            <a:pPr lvl="8" indent="0">
              <a:spcBef>
                <a:spcPts val="1200"/>
              </a:spcBef>
              <a:buSzPct val="100000"/>
            </a:pPr>
            <a:r>
              <a:rPr lang="en-US" sz="2400" dirty="0">
                <a:latin typeface="Arial"/>
                <a:ea typeface="Arial"/>
                <a:cs typeface="Arial"/>
                <a:sym typeface="Arial"/>
              </a:rPr>
              <a:t>	- some level 3 data can be used for science</a:t>
            </a:r>
          </a:p>
          <a:p>
            <a:pPr lvl="8" indent="0">
              <a:spcBef>
                <a:spcPts val="1200"/>
              </a:spcBef>
              <a:buSzPct val="100000"/>
            </a:pPr>
            <a:r>
              <a:rPr lang="en-US" sz="2400" dirty="0">
                <a:latin typeface="Arial"/>
                <a:ea typeface="Arial"/>
                <a:cs typeface="Arial"/>
                <a:sym typeface="Arial"/>
              </a:rPr>
              <a:t>	- processing pipelines and calibration remain difficult to 	assess and some issues are raised. </a:t>
            </a:r>
          </a:p>
        </p:txBody>
      </p:sp>
    </p:spTree>
    <p:extLst>
      <p:ext uri="{BB962C8B-B14F-4D97-AF65-F5344CB8AC3E}">
        <p14:creationId xmlns:p14="http://schemas.microsoft.com/office/powerpoint/2010/main" val="18253632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22</a:t>
            </a:fld>
            <a:endParaRPr>
              <a:solidFill>
                <a:srgbClr val="FFFFFF"/>
              </a:solidFill>
            </a:endParaRPr>
          </a:p>
        </p:txBody>
      </p:sp>
      <p:sp>
        <p:nvSpPr>
          <p:cNvPr id="133" name="Shape 133"/>
          <p:cNvSpPr/>
          <p:nvPr/>
        </p:nvSpPr>
        <p:spPr>
          <a:xfrm>
            <a:off x="5004370" y="3654325"/>
            <a:ext cx="301278" cy="574775"/>
          </a:xfrm>
          <a:prstGeom prst="rect">
            <a:avLst/>
          </a:prstGeom>
          <a:solidFill>
            <a:srgbClr val="FFFFFF"/>
          </a:solidFill>
          <a:ln w="12700">
            <a:miter lim="400000"/>
          </a:ln>
        </p:spPr>
        <p:txBody>
          <a:bodyPr lIns="0" tIns="0" rIns="0" bIns="0" anchor="ctr"/>
          <a:lstStyle/>
          <a:p>
            <a:pPr lvl="0"/>
            <a:endParaRPr/>
          </a:p>
        </p:txBody>
      </p:sp>
      <p:sp>
        <p:nvSpPr>
          <p:cNvPr id="134" name="Shape 134"/>
          <p:cNvSpPr/>
          <p:nvPr/>
        </p:nvSpPr>
        <p:spPr>
          <a:xfrm>
            <a:off x="6553200" y="6303335"/>
            <a:ext cx="2133600" cy="3708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a:defRPr>
                <a:solidFill>
                  <a:srgbClr val="FFFFFF"/>
                </a:solidFill>
              </a:defRPr>
            </a:lvl1pPr>
          </a:lstStyle>
          <a:p>
            <a:pPr lvl="0">
              <a:defRPr>
                <a:solidFill>
                  <a:srgbClr val="000000"/>
                </a:solidFill>
              </a:defRPr>
            </a:pPr>
            <a:r>
              <a:rPr>
                <a:solidFill>
                  <a:srgbClr val="FFFFFF"/>
                </a:solidFill>
              </a:rPr>
              <a:t>￼</a:t>
            </a:r>
          </a:p>
        </p:txBody>
      </p:sp>
      <p:sp>
        <p:nvSpPr>
          <p:cNvPr id="135" name="Shape 135"/>
          <p:cNvSpPr/>
          <p:nvPr/>
        </p:nvSpPr>
        <p:spPr>
          <a:xfrm>
            <a:off x="6553200" y="6303335"/>
            <a:ext cx="2133600" cy="3708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r">
              <a:defRPr>
                <a:solidFill>
                  <a:srgbClr val="FFFFFF"/>
                </a:solidFill>
              </a:defRPr>
            </a:lvl1pPr>
          </a:lstStyle>
          <a:p>
            <a:pPr lvl="0">
              <a:defRPr>
                <a:solidFill>
                  <a:srgbClr val="000000"/>
                </a:solidFill>
              </a:defRPr>
            </a:pPr>
            <a:r>
              <a:rPr>
                <a:solidFill>
                  <a:srgbClr val="FFFFFF"/>
                </a:solidFill>
              </a:rPr>
              <a:t>￼</a:t>
            </a:r>
          </a:p>
        </p:txBody>
      </p:sp>
      <p:sp>
        <p:nvSpPr>
          <p:cNvPr id="136" name="Shape 136"/>
          <p:cNvSpPr/>
          <p:nvPr/>
        </p:nvSpPr>
        <p:spPr>
          <a:xfrm>
            <a:off x="3059350" y="-14337"/>
            <a:ext cx="5241371" cy="5747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832104">
              <a:defRPr sz="3094" b="1"/>
            </a:lvl1pPr>
          </a:lstStyle>
          <a:p>
            <a:pPr lvl="0">
              <a:defRPr sz="1800" b="0"/>
            </a:pPr>
            <a:r>
              <a:rPr lang="en-US" sz="3094" b="1" dirty="0"/>
              <a:t>Backup</a:t>
            </a:r>
            <a:endParaRPr sz="3094" b="1"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Context</a:t>
            </a:r>
            <a:endParaRPr sz="2700" b="1" dirty="0"/>
          </a:p>
        </p:txBody>
      </p:sp>
      <p:pic>
        <p:nvPicPr>
          <p:cNvPr id="6" name="Picture 5"/>
          <p:cNvPicPr>
            <a:picLocks noChangeAspect="1"/>
          </p:cNvPicPr>
          <p:nvPr/>
        </p:nvPicPr>
        <p:blipFill>
          <a:blip r:embed="rId2"/>
          <a:stretch>
            <a:fillRect/>
          </a:stretch>
        </p:blipFill>
        <p:spPr>
          <a:xfrm>
            <a:off x="1262758" y="728662"/>
            <a:ext cx="6290036" cy="5557837"/>
          </a:xfrm>
          <a:prstGeom prst="rect">
            <a:avLst/>
          </a:prstGeom>
        </p:spPr>
      </p:pic>
    </p:spTree>
    <p:extLst>
      <p:ext uri="{BB962C8B-B14F-4D97-AF65-F5344CB8AC3E}">
        <p14:creationId xmlns:p14="http://schemas.microsoft.com/office/powerpoint/2010/main" val="199659410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24</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MUSE observation</a:t>
            </a:r>
            <a:endParaRPr sz="2700" b="1" dirty="0"/>
          </a:p>
        </p:txBody>
      </p:sp>
      <p:pic>
        <p:nvPicPr>
          <p:cNvPr id="2" name="Picture 1"/>
          <p:cNvPicPr>
            <a:picLocks noChangeAspect="1"/>
          </p:cNvPicPr>
          <p:nvPr/>
        </p:nvPicPr>
        <p:blipFill>
          <a:blip r:embed="rId2"/>
          <a:stretch>
            <a:fillRect/>
          </a:stretch>
        </p:blipFill>
        <p:spPr>
          <a:xfrm>
            <a:off x="107979" y="754884"/>
            <a:ext cx="4029104" cy="4724124"/>
          </a:xfrm>
          <a:prstGeom prst="rect">
            <a:avLst/>
          </a:prstGeom>
        </p:spPr>
      </p:pic>
      <p:pic>
        <p:nvPicPr>
          <p:cNvPr id="3" name="Picture 2"/>
          <p:cNvPicPr>
            <a:picLocks noChangeAspect="1"/>
          </p:cNvPicPr>
          <p:nvPr/>
        </p:nvPicPr>
        <p:blipFill>
          <a:blip r:embed="rId3"/>
          <a:stretch>
            <a:fillRect/>
          </a:stretch>
        </p:blipFill>
        <p:spPr>
          <a:xfrm>
            <a:off x="4137083" y="529596"/>
            <a:ext cx="5006917" cy="2839637"/>
          </a:xfrm>
          <a:prstGeom prst="rect">
            <a:avLst/>
          </a:prstGeom>
        </p:spPr>
      </p:pic>
      <p:cxnSp>
        <p:nvCxnSpPr>
          <p:cNvPr id="6" name="Straight Connector 5"/>
          <p:cNvCxnSpPr/>
          <p:nvPr/>
        </p:nvCxnSpPr>
        <p:spPr>
          <a:xfrm flipV="1">
            <a:off x="1484243" y="945094"/>
            <a:ext cx="2862470" cy="1069237"/>
          </a:xfrm>
          <a:prstGeom prst="line">
            <a:avLst/>
          </a:prstGeom>
          <a:noFill/>
          <a:ln w="25400" cap="flat">
            <a:solidFill>
              <a:srgbClr val="4F81BD"/>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0" name="Straight Connector 9"/>
          <p:cNvCxnSpPr/>
          <p:nvPr/>
        </p:nvCxnSpPr>
        <p:spPr>
          <a:xfrm>
            <a:off x="1484243" y="3252188"/>
            <a:ext cx="2862470" cy="21099"/>
          </a:xfrm>
          <a:prstGeom prst="line">
            <a:avLst/>
          </a:prstGeom>
          <a:noFill/>
          <a:ln w="25400" cap="flat">
            <a:solidFill>
              <a:srgbClr val="4F81BD"/>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8" name="Picture 7"/>
          <p:cNvPicPr>
            <a:picLocks noChangeAspect="1"/>
          </p:cNvPicPr>
          <p:nvPr/>
        </p:nvPicPr>
        <p:blipFill>
          <a:blip r:embed="rId4"/>
          <a:stretch>
            <a:fillRect/>
          </a:stretch>
        </p:blipFill>
        <p:spPr>
          <a:xfrm>
            <a:off x="4701761" y="3339547"/>
            <a:ext cx="3702878" cy="899270"/>
          </a:xfrm>
          <a:prstGeom prst="rect">
            <a:avLst/>
          </a:prstGeom>
        </p:spPr>
      </p:pic>
      <p:pic>
        <p:nvPicPr>
          <p:cNvPr id="13" name="Picture 12"/>
          <p:cNvPicPr>
            <a:picLocks noChangeAspect="1"/>
          </p:cNvPicPr>
          <p:nvPr/>
        </p:nvPicPr>
        <p:blipFill>
          <a:blip r:embed="rId5"/>
          <a:stretch>
            <a:fillRect/>
          </a:stretch>
        </p:blipFill>
        <p:spPr>
          <a:xfrm>
            <a:off x="4975071" y="4225673"/>
            <a:ext cx="3595983" cy="2090807"/>
          </a:xfrm>
          <a:prstGeom prst="rect">
            <a:avLst/>
          </a:prstGeom>
        </p:spPr>
      </p:pic>
      <p:pic>
        <p:nvPicPr>
          <p:cNvPr id="14" name="Picture 13"/>
          <p:cNvPicPr>
            <a:picLocks noChangeAspect="1"/>
          </p:cNvPicPr>
          <p:nvPr/>
        </p:nvPicPr>
        <p:blipFill>
          <a:blip r:embed="rId6"/>
          <a:stretch>
            <a:fillRect/>
          </a:stretch>
        </p:blipFill>
        <p:spPr>
          <a:xfrm>
            <a:off x="421032" y="5353877"/>
            <a:ext cx="643391" cy="843791"/>
          </a:xfrm>
          <a:prstGeom prst="rect">
            <a:avLst/>
          </a:prstGeom>
        </p:spPr>
      </p:pic>
      <p:sp>
        <p:nvSpPr>
          <p:cNvPr id="18" name="Shape 71"/>
          <p:cNvSpPr/>
          <p:nvPr/>
        </p:nvSpPr>
        <p:spPr>
          <a:xfrm>
            <a:off x="1226374" y="5564671"/>
            <a:ext cx="3748697"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a:latin typeface="Arial"/>
                <a:ea typeface="Arial"/>
                <a:cs typeface="Arial"/>
                <a:sym typeface="Arial"/>
              </a:rPr>
              <a:t>Data is 24 image frames of </a:t>
            </a:r>
          </a:p>
          <a:p>
            <a:pPr lvl="0">
              <a:buSzPct val="100000"/>
            </a:pPr>
            <a:r>
              <a:rPr lang="en-US" sz="2400" dirty="0">
                <a:latin typeface="Arial"/>
                <a:ea typeface="Arial"/>
                <a:cs typeface="Arial"/>
                <a:sym typeface="Arial"/>
              </a:rPr>
              <a:t>48 mini-slice spectra.</a:t>
            </a:r>
            <a:endParaRPr sz="24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17623822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25</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MUSE observation</a:t>
            </a:r>
            <a:endParaRPr sz="2700" b="1" dirty="0"/>
          </a:p>
        </p:txBody>
      </p:sp>
      <p:pic>
        <p:nvPicPr>
          <p:cNvPr id="2" name="Picture 1"/>
          <p:cNvPicPr>
            <a:picLocks noChangeAspect="1"/>
          </p:cNvPicPr>
          <p:nvPr/>
        </p:nvPicPr>
        <p:blipFill>
          <a:blip r:embed="rId2"/>
          <a:stretch>
            <a:fillRect/>
          </a:stretch>
        </p:blipFill>
        <p:spPr>
          <a:xfrm>
            <a:off x="107979" y="754884"/>
            <a:ext cx="4029104" cy="4724124"/>
          </a:xfrm>
          <a:prstGeom prst="rect">
            <a:avLst/>
          </a:prstGeom>
        </p:spPr>
      </p:pic>
      <p:pic>
        <p:nvPicPr>
          <p:cNvPr id="14" name="Picture 13"/>
          <p:cNvPicPr>
            <a:picLocks noChangeAspect="1"/>
          </p:cNvPicPr>
          <p:nvPr/>
        </p:nvPicPr>
        <p:blipFill>
          <a:blip r:embed="rId3"/>
          <a:stretch>
            <a:fillRect/>
          </a:stretch>
        </p:blipFill>
        <p:spPr>
          <a:xfrm>
            <a:off x="421032" y="5353877"/>
            <a:ext cx="643391" cy="843791"/>
          </a:xfrm>
          <a:prstGeom prst="rect">
            <a:avLst/>
          </a:prstGeom>
        </p:spPr>
      </p:pic>
      <p:sp>
        <p:nvSpPr>
          <p:cNvPr id="18" name="Shape 71"/>
          <p:cNvSpPr/>
          <p:nvPr/>
        </p:nvSpPr>
        <p:spPr>
          <a:xfrm>
            <a:off x="1226374" y="5564671"/>
            <a:ext cx="3748697"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a:latin typeface="Arial"/>
                <a:ea typeface="Arial"/>
                <a:cs typeface="Arial"/>
                <a:sym typeface="Arial"/>
              </a:rPr>
              <a:t>Data is 24 image frames of </a:t>
            </a:r>
          </a:p>
          <a:p>
            <a:pPr lvl="0">
              <a:buSzPct val="100000"/>
            </a:pPr>
            <a:r>
              <a:rPr lang="en-US" sz="2400" dirty="0">
                <a:latin typeface="Arial"/>
                <a:ea typeface="Arial"/>
                <a:cs typeface="Arial"/>
                <a:sym typeface="Arial"/>
              </a:rPr>
              <a:t>48 mini-slice spectra.</a:t>
            </a:r>
            <a:endParaRPr sz="2400" dirty="0">
              <a:solidFill>
                <a:srgbClr val="FF0000"/>
              </a:solidFill>
              <a:latin typeface="Arial"/>
              <a:ea typeface="Arial"/>
              <a:cs typeface="Arial"/>
              <a:sym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861" y="880469"/>
            <a:ext cx="4806950" cy="4825315"/>
          </a:xfrm>
          <a:prstGeom prst="rect">
            <a:avLst/>
          </a:prstGeom>
        </p:spPr>
      </p:pic>
      <p:sp>
        <p:nvSpPr>
          <p:cNvPr id="15" name="Shape 71"/>
          <p:cNvSpPr/>
          <p:nvPr/>
        </p:nvSpPr>
        <p:spPr>
          <a:xfrm>
            <a:off x="4480202" y="544223"/>
            <a:ext cx="3748697"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dirty="0">
                <a:latin typeface="Arial"/>
                <a:ea typeface="Arial"/>
                <a:cs typeface="Arial"/>
                <a:sym typeface="Arial"/>
              </a:rPr>
              <a:t>24 x</a:t>
            </a:r>
          </a:p>
        </p:txBody>
      </p:sp>
      <p:sp>
        <p:nvSpPr>
          <p:cNvPr id="7" name="Right Arrow 6"/>
          <p:cNvSpPr/>
          <p:nvPr/>
        </p:nvSpPr>
        <p:spPr>
          <a:xfrm>
            <a:off x="3929063" y="2400300"/>
            <a:ext cx="395798" cy="414338"/>
          </a:xfrm>
          <a:prstGeom prst="rightArrow">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12064089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26</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MUSE observation</a:t>
            </a:r>
            <a:endParaRPr sz="2700" b="1" dirty="0"/>
          </a:p>
        </p:txBody>
      </p:sp>
      <p:pic>
        <p:nvPicPr>
          <p:cNvPr id="14" name="Picture 13"/>
          <p:cNvPicPr>
            <a:picLocks noChangeAspect="1"/>
          </p:cNvPicPr>
          <p:nvPr/>
        </p:nvPicPr>
        <p:blipFill>
          <a:blip r:embed="rId2"/>
          <a:stretch>
            <a:fillRect/>
          </a:stretch>
        </p:blipFill>
        <p:spPr>
          <a:xfrm>
            <a:off x="8365104" y="1008571"/>
            <a:ext cx="643391" cy="843791"/>
          </a:xfrm>
          <a:prstGeom prst="rect">
            <a:avLst/>
          </a:prstGeom>
        </p:spPr>
      </p:pic>
      <p:pic>
        <p:nvPicPr>
          <p:cNvPr id="12" name="Picture 11"/>
          <p:cNvPicPr>
            <a:picLocks noChangeAspect="1"/>
          </p:cNvPicPr>
          <p:nvPr/>
        </p:nvPicPr>
        <p:blipFill>
          <a:blip r:embed="rId3"/>
          <a:stretch>
            <a:fillRect/>
          </a:stretch>
        </p:blipFill>
        <p:spPr>
          <a:xfrm>
            <a:off x="1064423" y="696487"/>
            <a:ext cx="6848475" cy="2768532"/>
          </a:xfrm>
          <a:prstGeom prst="rect">
            <a:avLst/>
          </a:prstGeom>
        </p:spPr>
      </p:pic>
      <p:pic>
        <p:nvPicPr>
          <p:cNvPr id="15" name="Picture 14"/>
          <p:cNvPicPr>
            <a:picLocks noChangeAspect="1"/>
          </p:cNvPicPr>
          <p:nvPr/>
        </p:nvPicPr>
        <p:blipFill>
          <a:blip r:embed="rId4"/>
          <a:stretch>
            <a:fillRect/>
          </a:stretch>
        </p:blipFill>
        <p:spPr>
          <a:xfrm>
            <a:off x="565427" y="3465019"/>
            <a:ext cx="4529138" cy="2851011"/>
          </a:xfrm>
          <a:prstGeom prst="rect">
            <a:avLst/>
          </a:prstGeom>
        </p:spPr>
      </p:pic>
      <p:pic>
        <p:nvPicPr>
          <p:cNvPr id="16" name="Picture 15"/>
          <p:cNvPicPr>
            <a:picLocks noChangeAspect="1"/>
          </p:cNvPicPr>
          <p:nvPr/>
        </p:nvPicPr>
        <p:blipFill>
          <a:blip r:embed="rId5"/>
          <a:stretch>
            <a:fillRect/>
          </a:stretch>
        </p:blipFill>
        <p:spPr>
          <a:xfrm>
            <a:off x="5094565" y="3550223"/>
            <a:ext cx="3746416" cy="2783242"/>
          </a:xfrm>
          <a:prstGeom prst="rect">
            <a:avLst/>
          </a:prstGeom>
        </p:spPr>
      </p:pic>
    </p:spTree>
    <p:extLst>
      <p:ext uri="{BB962C8B-B14F-4D97-AF65-F5344CB8AC3E}">
        <p14:creationId xmlns:p14="http://schemas.microsoft.com/office/powerpoint/2010/main" val="15114692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27</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SINFONI observation</a:t>
            </a:r>
            <a:endParaRPr sz="2700" b="1" dirty="0"/>
          </a:p>
        </p:txBody>
      </p:sp>
      <p:pic>
        <p:nvPicPr>
          <p:cNvPr id="14" name="Picture 13"/>
          <p:cNvPicPr>
            <a:picLocks noChangeAspect="1"/>
          </p:cNvPicPr>
          <p:nvPr/>
        </p:nvPicPr>
        <p:blipFill>
          <a:blip r:embed="rId2"/>
          <a:stretch>
            <a:fillRect/>
          </a:stretch>
        </p:blipFill>
        <p:spPr>
          <a:xfrm>
            <a:off x="8365104" y="1008571"/>
            <a:ext cx="643391" cy="843791"/>
          </a:xfrm>
          <a:prstGeom prst="rect">
            <a:avLst/>
          </a:prstGeom>
        </p:spPr>
      </p:pic>
      <p:pic>
        <p:nvPicPr>
          <p:cNvPr id="2" name="Picture 1"/>
          <p:cNvPicPr>
            <a:picLocks noChangeAspect="1"/>
          </p:cNvPicPr>
          <p:nvPr/>
        </p:nvPicPr>
        <p:blipFill>
          <a:blip r:embed="rId3"/>
          <a:stretch>
            <a:fillRect/>
          </a:stretch>
        </p:blipFill>
        <p:spPr>
          <a:xfrm>
            <a:off x="413423" y="3045785"/>
            <a:ext cx="3257550" cy="3257550"/>
          </a:xfrm>
          <a:prstGeom prst="rect">
            <a:avLst/>
          </a:prstGeom>
        </p:spPr>
      </p:pic>
      <p:pic>
        <p:nvPicPr>
          <p:cNvPr id="3" name="Picture 2"/>
          <p:cNvPicPr>
            <a:picLocks noChangeAspect="1"/>
          </p:cNvPicPr>
          <p:nvPr/>
        </p:nvPicPr>
        <p:blipFill>
          <a:blip r:embed="rId4"/>
          <a:stretch>
            <a:fillRect/>
          </a:stretch>
        </p:blipFill>
        <p:spPr>
          <a:xfrm>
            <a:off x="4545900" y="1977398"/>
            <a:ext cx="4325937" cy="4325937"/>
          </a:xfrm>
          <a:prstGeom prst="rect">
            <a:avLst/>
          </a:prstGeom>
        </p:spPr>
      </p:pic>
      <p:sp>
        <p:nvSpPr>
          <p:cNvPr id="10" name="Shape 71"/>
          <p:cNvSpPr/>
          <p:nvPr/>
        </p:nvSpPr>
        <p:spPr>
          <a:xfrm>
            <a:off x="269634" y="639239"/>
            <a:ext cx="6802679"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dirty="0">
                <a:latin typeface="Arial"/>
                <a:ea typeface="Arial"/>
                <a:cs typeface="Arial"/>
                <a:sym typeface="Arial"/>
              </a:rPr>
              <a:t>Data is 1 image frame of 32 slices spectra.</a:t>
            </a:r>
            <a:endParaRPr sz="2400" dirty="0">
              <a:solidFill>
                <a:srgbClr val="FF0000"/>
              </a:solidFill>
              <a:latin typeface="Arial"/>
              <a:ea typeface="Arial"/>
              <a:cs typeface="Arial"/>
              <a:sym typeface="Arial"/>
            </a:endParaRPr>
          </a:p>
        </p:txBody>
      </p:sp>
      <p:pic>
        <p:nvPicPr>
          <p:cNvPr id="4" name="Picture 3"/>
          <p:cNvPicPr>
            <a:picLocks noChangeAspect="1"/>
          </p:cNvPicPr>
          <p:nvPr/>
        </p:nvPicPr>
        <p:blipFill>
          <a:blip r:embed="rId5"/>
          <a:stretch>
            <a:fillRect/>
          </a:stretch>
        </p:blipFill>
        <p:spPr>
          <a:xfrm>
            <a:off x="0" y="1230368"/>
            <a:ext cx="4421607" cy="1494059"/>
          </a:xfrm>
          <a:prstGeom prst="rect">
            <a:avLst/>
          </a:prstGeom>
        </p:spPr>
      </p:pic>
      <p:sp>
        <p:nvSpPr>
          <p:cNvPr id="13" name="Right Arrow 12"/>
          <p:cNvSpPr/>
          <p:nvPr/>
        </p:nvSpPr>
        <p:spPr>
          <a:xfrm>
            <a:off x="3910537" y="4260222"/>
            <a:ext cx="395798" cy="414338"/>
          </a:xfrm>
          <a:prstGeom prst="rightArrow">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0245115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28</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calibration</a:t>
            </a:r>
            <a:endParaRPr sz="2700" b="1" dirty="0"/>
          </a:p>
        </p:txBody>
      </p:sp>
      <p:pic>
        <p:nvPicPr>
          <p:cNvPr id="2" name="Picture 1"/>
          <p:cNvPicPr>
            <a:picLocks noChangeAspect="1"/>
          </p:cNvPicPr>
          <p:nvPr/>
        </p:nvPicPr>
        <p:blipFill>
          <a:blip r:embed="rId2"/>
          <a:stretch>
            <a:fillRect/>
          </a:stretch>
        </p:blipFill>
        <p:spPr>
          <a:xfrm>
            <a:off x="0" y="704019"/>
            <a:ext cx="7112498" cy="5410944"/>
          </a:xfrm>
          <a:prstGeom prst="rect">
            <a:avLst/>
          </a:prstGeom>
        </p:spPr>
      </p:pic>
      <p:sp>
        <p:nvSpPr>
          <p:cNvPr id="6" name="Shape 71"/>
          <p:cNvSpPr/>
          <p:nvPr/>
        </p:nvSpPr>
        <p:spPr>
          <a:xfrm>
            <a:off x="6898186" y="1207787"/>
            <a:ext cx="2083593" cy="406265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dirty="0">
                <a:latin typeface="Arial"/>
                <a:ea typeface="Arial"/>
                <a:cs typeface="Arial"/>
                <a:sym typeface="Arial"/>
              </a:rPr>
              <a:t>Example SINFONI calibration data. </a:t>
            </a:r>
          </a:p>
          <a:p>
            <a:pPr lvl="0">
              <a:buSzPct val="100000"/>
            </a:pPr>
            <a:endParaRPr lang="en-US" sz="2400" dirty="0">
              <a:solidFill>
                <a:srgbClr val="FF0000"/>
              </a:solidFill>
              <a:latin typeface="Arial"/>
              <a:ea typeface="Arial"/>
              <a:cs typeface="Arial"/>
              <a:sym typeface="Arial"/>
            </a:endParaRPr>
          </a:p>
          <a:p>
            <a:pPr lvl="0">
              <a:buSzPct val="100000"/>
            </a:pPr>
            <a:r>
              <a:rPr lang="en-US" sz="2400" dirty="0">
                <a:solidFill>
                  <a:schemeClr val="tx1"/>
                </a:solidFill>
                <a:latin typeface="Arial"/>
                <a:ea typeface="Arial"/>
                <a:cs typeface="Arial"/>
                <a:sym typeface="Arial"/>
              </a:rPr>
              <a:t>Due to size, and redundancy:</a:t>
            </a:r>
          </a:p>
          <a:p>
            <a:pPr lvl="0">
              <a:buSzPct val="100000"/>
            </a:pPr>
            <a:r>
              <a:rPr lang="en-US" sz="2400" dirty="0">
                <a:solidFill>
                  <a:srgbClr val="FF0000"/>
                </a:solidFill>
                <a:latin typeface="Arial"/>
                <a:ea typeface="Arial"/>
                <a:cs typeface="Arial"/>
                <a:sym typeface="Arial"/>
              </a:rPr>
              <a:t>calibration data is not part of the release.</a:t>
            </a:r>
            <a:endParaRPr sz="24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27207858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2BFB6F-DE16-E448-96C5-9A0374F7DC52}"/>
              </a:ext>
            </a:extLst>
          </p:cNvPr>
          <p:cNvPicPr>
            <a:picLocks noChangeAspect="1"/>
          </p:cNvPicPr>
          <p:nvPr/>
        </p:nvPicPr>
        <p:blipFill rotWithShape="1">
          <a:blip r:embed="rId2">
            <a:extLst>
              <a:ext uri="{28A0092B-C50C-407E-A947-70E740481C1C}">
                <a14:useLocalDpi xmlns:a14="http://schemas.microsoft.com/office/drawing/2010/main" val="0"/>
              </a:ext>
            </a:extLst>
          </a:blip>
          <a:srcRect t="31295" r="50594"/>
          <a:stretch/>
        </p:blipFill>
        <p:spPr>
          <a:xfrm>
            <a:off x="2170460" y="3908757"/>
            <a:ext cx="2717075" cy="2207925"/>
          </a:xfrm>
          <a:prstGeom prst="rect">
            <a:avLst/>
          </a:prstGeom>
        </p:spPr>
      </p:pic>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3</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Context</a:t>
            </a:r>
            <a:endParaRPr sz="2700" b="1" dirty="0"/>
          </a:p>
        </p:txBody>
      </p:sp>
      <p:pic>
        <p:nvPicPr>
          <p:cNvPr id="6" name="Picture 5">
            <a:extLst>
              <a:ext uri="{FF2B5EF4-FFF2-40B4-BE49-F238E27FC236}">
                <a16:creationId xmlns:a16="http://schemas.microsoft.com/office/drawing/2014/main" id="{037B624C-6584-3D4F-85C9-F35AE56FFD4D}"/>
              </a:ext>
            </a:extLst>
          </p:cNvPr>
          <p:cNvPicPr>
            <a:picLocks noChangeAspect="1"/>
          </p:cNvPicPr>
          <p:nvPr/>
        </p:nvPicPr>
        <p:blipFill rotWithShape="1">
          <a:blip r:embed="rId3"/>
          <a:srcRect t="59985" r="61927"/>
          <a:stretch/>
        </p:blipFill>
        <p:spPr>
          <a:xfrm>
            <a:off x="47911" y="3892732"/>
            <a:ext cx="2394842" cy="2223950"/>
          </a:xfrm>
          <a:prstGeom prst="rect">
            <a:avLst/>
          </a:prstGeom>
        </p:spPr>
      </p:pic>
      <p:sp>
        <p:nvSpPr>
          <p:cNvPr id="9" name="Shape 71">
            <a:extLst>
              <a:ext uri="{FF2B5EF4-FFF2-40B4-BE49-F238E27FC236}">
                <a16:creationId xmlns:a16="http://schemas.microsoft.com/office/drawing/2014/main" id="{10AFA913-7AC7-664B-B4CF-3610B59555BA}"/>
              </a:ext>
            </a:extLst>
          </p:cNvPr>
          <p:cNvSpPr/>
          <p:nvPr/>
        </p:nvSpPr>
        <p:spPr>
          <a:xfrm>
            <a:off x="332386" y="3495504"/>
            <a:ext cx="8694048" cy="307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000" dirty="0">
                <a:latin typeface="Arial"/>
                <a:ea typeface="Arial"/>
                <a:cs typeface="Arial"/>
                <a:sym typeface="Arial"/>
              </a:rPr>
              <a:t>      IFS 			POL		SPEC			IMG</a:t>
            </a:r>
          </a:p>
        </p:txBody>
      </p:sp>
      <p:pic>
        <p:nvPicPr>
          <p:cNvPr id="8" name="Picture 7">
            <a:extLst>
              <a:ext uri="{FF2B5EF4-FFF2-40B4-BE49-F238E27FC236}">
                <a16:creationId xmlns:a16="http://schemas.microsoft.com/office/drawing/2014/main" id="{CE558A95-8729-B648-AAE7-7C68B2C9CA9D}"/>
              </a:ext>
            </a:extLst>
          </p:cNvPr>
          <p:cNvPicPr>
            <a:picLocks noChangeAspect="1"/>
          </p:cNvPicPr>
          <p:nvPr/>
        </p:nvPicPr>
        <p:blipFill rotWithShape="1">
          <a:blip r:embed="rId4">
            <a:extLst>
              <a:ext uri="{28A0092B-C50C-407E-A947-70E740481C1C}">
                <a14:useLocalDpi xmlns:a14="http://schemas.microsoft.com/office/drawing/2010/main" val="0"/>
              </a:ext>
            </a:extLst>
          </a:blip>
          <a:srcRect l="26499" t="27618" r="27441" b="8089"/>
          <a:stretch/>
        </p:blipFill>
        <p:spPr>
          <a:xfrm>
            <a:off x="7248016" y="3892731"/>
            <a:ext cx="1778418" cy="1938487"/>
          </a:xfrm>
          <a:prstGeom prst="rect">
            <a:avLst/>
          </a:prstGeom>
        </p:spPr>
      </p:pic>
      <p:graphicFrame>
        <p:nvGraphicFramePr>
          <p:cNvPr id="10" name="Table 9">
            <a:extLst>
              <a:ext uri="{FF2B5EF4-FFF2-40B4-BE49-F238E27FC236}">
                <a16:creationId xmlns:a16="http://schemas.microsoft.com/office/drawing/2014/main" id="{7AB445D2-B740-474F-A388-81D6F3BDCCCD}"/>
              </a:ext>
            </a:extLst>
          </p:cNvPr>
          <p:cNvGraphicFramePr>
            <a:graphicFrameLocks noGrp="1"/>
          </p:cNvGraphicFramePr>
          <p:nvPr>
            <p:extLst>
              <p:ext uri="{D42A27DB-BD31-4B8C-83A1-F6EECF244321}">
                <p14:modId xmlns:p14="http://schemas.microsoft.com/office/powerpoint/2010/main" val="1401101402"/>
              </p:ext>
            </p:extLst>
          </p:nvPr>
        </p:nvGraphicFramePr>
        <p:xfrm>
          <a:off x="509451" y="640724"/>
          <a:ext cx="7850777" cy="2756988"/>
        </p:xfrm>
        <a:graphic>
          <a:graphicData uri="http://schemas.openxmlformats.org/drawingml/2006/table">
            <a:tbl>
              <a:tblPr firstRow="1" bandRow="1">
                <a:tableStyleId>{5940675A-B579-460E-94D1-54222C63F5DA}</a:tableStyleId>
              </a:tblPr>
              <a:tblGrid>
                <a:gridCol w="2016009">
                  <a:extLst>
                    <a:ext uri="{9D8B030D-6E8A-4147-A177-3AD203B41FA5}">
                      <a16:colId xmlns:a16="http://schemas.microsoft.com/office/drawing/2014/main" val="1701422312"/>
                    </a:ext>
                  </a:extLst>
                </a:gridCol>
                <a:gridCol w="1169417">
                  <a:extLst>
                    <a:ext uri="{9D8B030D-6E8A-4147-A177-3AD203B41FA5}">
                      <a16:colId xmlns:a16="http://schemas.microsoft.com/office/drawing/2014/main" val="3605419471"/>
                    </a:ext>
                  </a:extLst>
                </a:gridCol>
                <a:gridCol w="1096867">
                  <a:extLst>
                    <a:ext uri="{9D8B030D-6E8A-4147-A177-3AD203B41FA5}">
                      <a16:colId xmlns:a16="http://schemas.microsoft.com/office/drawing/2014/main" val="2278027756"/>
                    </a:ext>
                  </a:extLst>
                </a:gridCol>
                <a:gridCol w="1359912">
                  <a:extLst>
                    <a:ext uri="{9D8B030D-6E8A-4147-A177-3AD203B41FA5}">
                      <a16:colId xmlns:a16="http://schemas.microsoft.com/office/drawing/2014/main" val="3934365301"/>
                    </a:ext>
                  </a:extLst>
                </a:gridCol>
                <a:gridCol w="1104286">
                  <a:extLst>
                    <a:ext uri="{9D8B030D-6E8A-4147-A177-3AD203B41FA5}">
                      <a16:colId xmlns:a16="http://schemas.microsoft.com/office/drawing/2014/main" val="3393778448"/>
                    </a:ext>
                  </a:extLst>
                </a:gridCol>
                <a:gridCol w="1104286">
                  <a:extLst>
                    <a:ext uri="{9D8B030D-6E8A-4147-A177-3AD203B41FA5}">
                      <a16:colId xmlns:a16="http://schemas.microsoft.com/office/drawing/2014/main" val="653949019"/>
                    </a:ext>
                  </a:extLst>
                </a:gridCol>
              </a:tblGrid>
              <a:tr h="291370">
                <a:tc>
                  <a:txBody>
                    <a:bodyPr/>
                    <a:lstStyle/>
                    <a:p>
                      <a:r>
                        <a:rPr lang="en-US" sz="1600" dirty="0"/>
                        <a:t>Type of data</a:t>
                      </a:r>
                    </a:p>
                  </a:txBody>
                  <a:tcPr>
                    <a:solidFill>
                      <a:schemeClr val="bg2">
                        <a:lumMod val="20000"/>
                        <a:lumOff val="80000"/>
                      </a:schemeClr>
                    </a:solidFill>
                  </a:tcPr>
                </a:tc>
                <a:tc>
                  <a:txBody>
                    <a:bodyPr/>
                    <a:lstStyle/>
                    <a:p>
                      <a:r>
                        <a:rPr lang="en-US" sz="1600" dirty="0"/>
                        <a:t>IFS</a:t>
                      </a:r>
                    </a:p>
                  </a:txBody>
                  <a:tcPr>
                    <a:solidFill>
                      <a:schemeClr val="bg2">
                        <a:lumMod val="20000"/>
                        <a:lumOff val="80000"/>
                      </a:schemeClr>
                    </a:solidFill>
                  </a:tcPr>
                </a:tc>
                <a:tc>
                  <a:txBody>
                    <a:bodyPr/>
                    <a:lstStyle/>
                    <a:p>
                      <a:r>
                        <a:rPr lang="en-US" sz="1600" dirty="0"/>
                        <a:t>POL</a:t>
                      </a:r>
                    </a:p>
                  </a:txBody>
                  <a:tcPr>
                    <a:solidFill>
                      <a:schemeClr val="bg2">
                        <a:lumMod val="20000"/>
                        <a:lumOff val="80000"/>
                      </a:schemeClr>
                    </a:solidFill>
                  </a:tcPr>
                </a:tc>
                <a:tc>
                  <a:txBody>
                    <a:bodyPr/>
                    <a:lstStyle/>
                    <a:p>
                      <a:r>
                        <a:rPr lang="en-US" sz="1600" dirty="0"/>
                        <a:t>SPEC</a:t>
                      </a:r>
                    </a:p>
                  </a:txBody>
                  <a:tcPr>
                    <a:solidFill>
                      <a:schemeClr val="bg2">
                        <a:lumMod val="20000"/>
                        <a:lumOff val="80000"/>
                      </a:schemeClr>
                    </a:solidFill>
                  </a:tcPr>
                </a:tc>
                <a:tc>
                  <a:txBody>
                    <a:bodyPr/>
                    <a:lstStyle/>
                    <a:p>
                      <a:r>
                        <a:rPr lang="en-US" sz="1600" dirty="0"/>
                        <a:t>IMG</a:t>
                      </a:r>
                    </a:p>
                  </a:txBody>
                  <a:tcPr>
                    <a:solidFill>
                      <a:schemeClr val="bg2">
                        <a:lumMod val="20000"/>
                        <a:lumOff val="80000"/>
                      </a:schemeClr>
                    </a:solidFill>
                  </a:tcPr>
                </a:tc>
                <a:tc>
                  <a:txBody>
                    <a:bodyPr/>
                    <a:lstStyle/>
                    <a:p>
                      <a:r>
                        <a:rPr lang="en-US" sz="1600" dirty="0">
                          <a:solidFill>
                            <a:srgbClr val="FF0000"/>
                          </a:solidFill>
                        </a:rPr>
                        <a:t>Total</a:t>
                      </a:r>
                    </a:p>
                  </a:txBody>
                  <a:tcPr>
                    <a:solidFill>
                      <a:schemeClr val="bg2">
                        <a:lumMod val="20000"/>
                        <a:lumOff val="80000"/>
                      </a:schemeClr>
                    </a:solidFill>
                  </a:tcPr>
                </a:tc>
                <a:extLst>
                  <a:ext uri="{0D108BD9-81ED-4DB2-BD59-A6C34878D82A}">
                    <a16:rowId xmlns:a16="http://schemas.microsoft.com/office/drawing/2014/main" val="675257855"/>
                  </a:ext>
                </a:extLst>
              </a:tr>
              <a:tr h="476096">
                <a:tc>
                  <a:txBody>
                    <a:bodyPr/>
                    <a:lstStyle/>
                    <a:p>
                      <a:r>
                        <a:rPr lang="en-US" sz="1600" dirty="0"/>
                        <a:t>Number of instruments</a:t>
                      </a:r>
                    </a:p>
                  </a:txBody>
                  <a:tcPr/>
                </a:tc>
                <a:tc>
                  <a:txBody>
                    <a:bodyPr/>
                    <a:lstStyle/>
                    <a:p>
                      <a:r>
                        <a:rPr lang="en-US" sz="1600" dirty="0"/>
                        <a:t>2</a:t>
                      </a:r>
                    </a:p>
                  </a:txBody>
                  <a:tcPr/>
                </a:tc>
                <a:tc>
                  <a:txBody>
                    <a:bodyPr/>
                    <a:lstStyle/>
                    <a:p>
                      <a:r>
                        <a:rPr lang="en-US" sz="1600" dirty="0"/>
                        <a:t>5</a:t>
                      </a:r>
                    </a:p>
                  </a:txBody>
                  <a:tcPr/>
                </a:tc>
                <a:tc>
                  <a:txBody>
                    <a:bodyPr/>
                    <a:lstStyle/>
                    <a:p>
                      <a:r>
                        <a:rPr lang="en-US" sz="1600" dirty="0"/>
                        <a:t>16</a:t>
                      </a:r>
                    </a:p>
                  </a:txBody>
                  <a:tcPr/>
                </a:tc>
                <a:tc>
                  <a:txBody>
                    <a:bodyPr/>
                    <a:lstStyle/>
                    <a:p>
                      <a:r>
                        <a:rPr lang="en-US" sz="1600" dirty="0"/>
                        <a:t>41</a:t>
                      </a:r>
                    </a:p>
                  </a:txBody>
                  <a:tcPr/>
                </a:tc>
                <a:tc>
                  <a:txBody>
                    <a:bodyPr/>
                    <a:lstStyle/>
                    <a:p>
                      <a:r>
                        <a:rPr lang="en-US" sz="1600" dirty="0">
                          <a:solidFill>
                            <a:srgbClr val="FF0000"/>
                          </a:solidFill>
                        </a:rPr>
                        <a:t>64</a:t>
                      </a:r>
                    </a:p>
                  </a:txBody>
                  <a:tcPr/>
                </a:tc>
                <a:extLst>
                  <a:ext uri="{0D108BD9-81ED-4DB2-BD59-A6C34878D82A}">
                    <a16:rowId xmlns:a16="http://schemas.microsoft.com/office/drawing/2014/main" val="818040101"/>
                  </a:ext>
                </a:extLst>
              </a:tr>
              <a:tr h="587828">
                <a:tc>
                  <a:txBody>
                    <a:bodyPr/>
                    <a:lstStyle/>
                    <a:p>
                      <a:r>
                        <a:rPr lang="en-US" sz="1600" dirty="0"/>
                        <a:t>Number available at level 2</a:t>
                      </a:r>
                    </a:p>
                  </a:txBody>
                  <a:tcPr/>
                </a:tc>
                <a:tc>
                  <a:txBody>
                    <a:bodyPr/>
                    <a:lstStyle/>
                    <a:p>
                      <a:r>
                        <a:rPr lang="en-US" sz="1600" dirty="0"/>
                        <a:t>2</a:t>
                      </a:r>
                    </a:p>
                  </a:txBody>
                  <a:tcPr/>
                </a:tc>
                <a:tc>
                  <a:txBody>
                    <a:bodyPr/>
                    <a:lstStyle/>
                    <a:p>
                      <a:r>
                        <a:rPr lang="en-US" sz="1600" dirty="0"/>
                        <a:t>5</a:t>
                      </a:r>
                    </a:p>
                  </a:txBody>
                  <a:tcPr/>
                </a:tc>
                <a:tc>
                  <a:txBody>
                    <a:bodyPr/>
                    <a:lstStyle/>
                    <a:p>
                      <a:r>
                        <a:rPr lang="en-US" sz="1600" dirty="0"/>
                        <a:t>13</a:t>
                      </a:r>
                    </a:p>
                  </a:txBody>
                  <a:tcPr/>
                </a:tc>
                <a:tc>
                  <a:txBody>
                    <a:bodyPr/>
                    <a:lstStyle/>
                    <a:p>
                      <a:r>
                        <a:rPr lang="en-US" sz="1600" dirty="0"/>
                        <a:t>22</a:t>
                      </a:r>
                    </a:p>
                  </a:txBody>
                  <a:tcPr/>
                </a:tc>
                <a:tc>
                  <a:txBody>
                    <a:bodyPr/>
                    <a:lstStyle/>
                    <a:p>
                      <a:r>
                        <a:rPr lang="en-US" sz="1600" dirty="0">
                          <a:solidFill>
                            <a:srgbClr val="FF0000"/>
                          </a:solidFill>
                        </a:rPr>
                        <a:t>42</a:t>
                      </a:r>
                    </a:p>
                  </a:txBody>
                  <a:tcPr/>
                </a:tc>
                <a:extLst>
                  <a:ext uri="{0D108BD9-81ED-4DB2-BD59-A6C34878D82A}">
                    <a16:rowId xmlns:a16="http://schemas.microsoft.com/office/drawing/2014/main" val="883412645"/>
                  </a:ext>
                </a:extLst>
              </a:tr>
              <a:tr h="584200">
                <a:tc>
                  <a:txBody>
                    <a:bodyPr/>
                    <a:lstStyle/>
                    <a:p>
                      <a:r>
                        <a:rPr lang="en-US" sz="1600" dirty="0"/>
                        <a:t>Number available at level 3</a:t>
                      </a:r>
                    </a:p>
                  </a:txBody>
                  <a:tcPr/>
                </a:tc>
                <a:tc>
                  <a:txBody>
                    <a:bodyPr/>
                    <a:lstStyle/>
                    <a:p>
                      <a:r>
                        <a:rPr lang="en-US" sz="1600" dirty="0"/>
                        <a:t>1</a:t>
                      </a:r>
                    </a:p>
                  </a:txBody>
                  <a:tcPr/>
                </a:tc>
                <a:tc>
                  <a:txBody>
                    <a:bodyPr/>
                    <a:lstStyle/>
                    <a:p>
                      <a:r>
                        <a:rPr lang="en-US" sz="1600" dirty="0"/>
                        <a:t>1</a:t>
                      </a:r>
                    </a:p>
                  </a:txBody>
                  <a:tcPr/>
                </a:tc>
                <a:tc>
                  <a:txBody>
                    <a:bodyPr/>
                    <a:lstStyle/>
                    <a:p>
                      <a:r>
                        <a:rPr lang="en-US" sz="1600" dirty="0"/>
                        <a:t>2</a:t>
                      </a:r>
                    </a:p>
                  </a:txBody>
                  <a:tcPr/>
                </a:tc>
                <a:tc>
                  <a:txBody>
                    <a:bodyPr/>
                    <a:lstStyle/>
                    <a:p>
                      <a:r>
                        <a:rPr lang="en-US" sz="1600" dirty="0"/>
                        <a:t>10</a:t>
                      </a:r>
                    </a:p>
                  </a:txBody>
                  <a:tcPr/>
                </a:tc>
                <a:tc>
                  <a:txBody>
                    <a:bodyPr/>
                    <a:lstStyle/>
                    <a:p>
                      <a:r>
                        <a:rPr lang="en-US" sz="1600" dirty="0">
                          <a:solidFill>
                            <a:srgbClr val="FF0000"/>
                          </a:solidFill>
                        </a:rPr>
                        <a:t>14</a:t>
                      </a:r>
                    </a:p>
                  </a:txBody>
                  <a:tcPr/>
                </a:tc>
                <a:extLst>
                  <a:ext uri="{0D108BD9-81ED-4DB2-BD59-A6C34878D82A}">
                    <a16:rowId xmlns:a16="http://schemas.microsoft.com/office/drawing/2014/main" val="4138535135"/>
                  </a:ext>
                </a:extLst>
              </a:tr>
              <a:tr h="297926">
                <a:tc>
                  <a:txBody>
                    <a:bodyPr/>
                    <a:lstStyle/>
                    <a:p>
                      <a:r>
                        <a:rPr lang="en-US" sz="1600" dirty="0"/>
                        <a:t>Number of files</a:t>
                      </a:r>
                    </a:p>
                  </a:txBody>
                  <a:tcPr/>
                </a:tc>
                <a:tc>
                  <a:txBody>
                    <a:bodyPr/>
                    <a:lstStyle/>
                    <a:p>
                      <a:r>
                        <a:rPr lang="en-US" sz="1600" dirty="0"/>
                        <a:t>363</a:t>
                      </a:r>
                    </a:p>
                  </a:txBody>
                  <a:tcPr/>
                </a:tc>
                <a:tc>
                  <a:txBody>
                    <a:bodyPr/>
                    <a:lstStyle/>
                    <a:p>
                      <a:r>
                        <a:rPr lang="en-US" sz="1600" dirty="0"/>
                        <a:t>4707</a:t>
                      </a:r>
                    </a:p>
                  </a:txBody>
                  <a:tcPr/>
                </a:tc>
                <a:tc>
                  <a:txBody>
                    <a:bodyPr/>
                    <a:lstStyle/>
                    <a:p>
                      <a:r>
                        <a:rPr lang="en-US" sz="1600" dirty="0"/>
                        <a:t>7237</a:t>
                      </a:r>
                    </a:p>
                  </a:txBody>
                  <a:tcPr/>
                </a:tc>
                <a:tc>
                  <a:txBody>
                    <a:bodyPr/>
                    <a:lstStyle/>
                    <a:p>
                      <a:r>
                        <a:rPr lang="en-US" sz="1600" dirty="0"/>
                        <a:t>50041</a:t>
                      </a:r>
                    </a:p>
                  </a:txBody>
                  <a:tcPr/>
                </a:tc>
                <a:tc>
                  <a:txBody>
                    <a:bodyPr/>
                    <a:lstStyle/>
                    <a:p>
                      <a:r>
                        <a:rPr lang="en-US" sz="1600" dirty="0">
                          <a:solidFill>
                            <a:srgbClr val="FF0000"/>
                          </a:solidFill>
                        </a:rPr>
                        <a:t>62348</a:t>
                      </a:r>
                    </a:p>
                  </a:txBody>
                  <a:tcPr/>
                </a:tc>
                <a:extLst>
                  <a:ext uri="{0D108BD9-81ED-4DB2-BD59-A6C34878D82A}">
                    <a16:rowId xmlns:a16="http://schemas.microsoft.com/office/drawing/2014/main" val="1928388053"/>
                  </a:ext>
                </a:extLst>
              </a:tr>
              <a:tr h="291370">
                <a:tc>
                  <a:txBody>
                    <a:bodyPr/>
                    <a:lstStyle/>
                    <a:p>
                      <a:r>
                        <a:rPr lang="en-US" sz="1600" dirty="0"/>
                        <a:t>Size of dataset</a:t>
                      </a:r>
                    </a:p>
                  </a:txBody>
                  <a:tcPr/>
                </a:tc>
                <a:tc>
                  <a:txBody>
                    <a:bodyPr/>
                    <a:lstStyle/>
                    <a:p>
                      <a:r>
                        <a:rPr lang="en-US" sz="1600" dirty="0"/>
                        <a:t>90Gb</a:t>
                      </a:r>
                    </a:p>
                  </a:txBody>
                  <a:tcPr/>
                </a:tc>
                <a:tc>
                  <a:txBody>
                    <a:bodyPr/>
                    <a:lstStyle/>
                    <a:p>
                      <a:r>
                        <a:rPr lang="en-US" sz="1600" dirty="0"/>
                        <a:t>23Gb</a:t>
                      </a:r>
                    </a:p>
                  </a:txBody>
                  <a:tcPr/>
                </a:tc>
                <a:tc>
                  <a:txBody>
                    <a:bodyPr/>
                    <a:lstStyle/>
                    <a:p>
                      <a:r>
                        <a:rPr lang="en-US" sz="1600" dirty="0"/>
                        <a:t>14Gb</a:t>
                      </a:r>
                    </a:p>
                  </a:txBody>
                  <a:tcPr/>
                </a:tc>
                <a:tc>
                  <a:txBody>
                    <a:bodyPr/>
                    <a:lstStyle/>
                    <a:p>
                      <a:r>
                        <a:rPr lang="en-US" sz="1600" dirty="0"/>
                        <a:t>253Gb</a:t>
                      </a:r>
                    </a:p>
                  </a:txBody>
                  <a:tcPr/>
                </a:tc>
                <a:tc>
                  <a:txBody>
                    <a:bodyPr/>
                    <a:lstStyle/>
                    <a:p>
                      <a:r>
                        <a:rPr lang="en-US" sz="1600" dirty="0">
                          <a:solidFill>
                            <a:srgbClr val="FF0000"/>
                          </a:solidFill>
                        </a:rPr>
                        <a:t>380Gb</a:t>
                      </a:r>
                    </a:p>
                  </a:txBody>
                  <a:tcPr/>
                </a:tc>
                <a:extLst>
                  <a:ext uri="{0D108BD9-81ED-4DB2-BD59-A6C34878D82A}">
                    <a16:rowId xmlns:a16="http://schemas.microsoft.com/office/drawing/2014/main" val="122465365"/>
                  </a:ext>
                </a:extLst>
              </a:tr>
            </a:tbl>
          </a:graphicData>
        </a:graphic>
      </p:graphicFrame>
      <p:pic>
        <p:nvPicPr>
          <p:cNvPr id="5" name="Picture 4">
            <a:extLst>
              <a:ext uri="{FF2B5EF4-FFF2-40B4-BE49-F238E27FC236}">
                <a16:creationId xmlns:a16="http://schemas.microsoft.com/office/drawing/2014/main" id="{D93A2466-ABE4-3041-B79D-AF38E017D1CD}"/>
              </a:ext>
            </a:extLst>
          </p:cNvPr>
          <p:cNvPicPr>
            <a:picLocks noChangeAspect="1"/>
          </p:cNvPicPr>
          <p:nvPr/>
        </p:nvPicPr>
        <p:blipFill rotWithShape="1">
          <a:blip r:embed="rId5">
            <a:extLst>
              <a:ext uri="{28A0092B-C50C-407E-A947-70E740481C1C}">
                <a14:useLocalDpi xmlns:a14="http://schemas.microsoft.com/office/drawing/2010/main" val="0"/>
              </a:ext>
            </a:extLst>
          </a:blip>
          <a:srcRect l="32895" t="30841" r="13947" b="8751"/>
          <a:stretch/>
        </p:blipFill>
        <p:spPr>
          <a:xfrm>
            <a:off x="4615242" y="4077603"/>
            <a:ext cx="2643510" cy="1753615"/>
          </a:xfrm>
          <a:prstGeom prst="rect">
            <a:avLst/>
          </a:prstGeom>
        </p:spPr>
      </p:pic>
    </p:spTree>
    <p:extLst>
      <p:ext uri="{BB962C8B-B14F-4D97-AF65-F5344CB8AC3E}">
        <p14:creationId xmlns:p14="http://schemas.microsoft.com/office/powerpoint/2010/main" val="281000997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4</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Context</a:t>
            </a:r>
            <a:endParaRPr sz="2700" b="1" dirty="0"/>
          </a:p>
        </p:txBody>
      </p:sp>
      <p:graphicFrame>
        <p:nvGraphicFramePr>
          <p:cNvPr id="3" name="Table 2">
            <a:extLst>
              <a:ext uri="{FF2B5EF4-FFF2-40B4-BE49-F238E27FC236}">
                <a16:creationId xmlns:a16="http://schemas.microsoft.com/office/drawing/2014/main" id="{0FF7F44B-53CC-C549-B556-0C49FB7D1E14}"/>
              </a:ext>
            </a:extLst>
          </p:cNvPr>
          <p:cNvGraphicFramePr>
            <a:graphicFrameLocks noGrp="1"/>
          </p:cNvGraphicFramePr>
          <p:nvPr>
            <p:extLst>
              <p:ext uri="{D42A27DB-BD31-4B8C-83A1-F6EECF244321}">
                <p14:modId xmlns:p14="http://schemas.microsoft.com/office/powerpoint/2010/main" val="2468764909"/>
              </p:ext>
            </p:extLst>
          </p:nvPr>
        </p:nvGraphicFramePr>
        <p:xfrm>
          <a:off x="509451" y="809172"/>
          <a:ext cx="7850777" cy="2756988"/>
        </p:xfrm>
        <a:graphic>
          <a:graphicData uri="http://schemas.openxmlformats.org/drawingml/2006/table">
            <a:tbl>
              <a:tblPr firstRow="1" bandRow="1">
                <a:tableStyleId>{5940675A-B579-460E-94D1-54222C63F5DA}</a:tableStyleId>
              </a:tblPr>
              <a:tblGrid>
                <a:gridCol w="2016009">
                  <a:extLst>
                    <a:ext uri="{9D8B030D-6E8A-4147-A177-3AD203B41FA5}">
                      <a16:colId xmlns:a16="http://schemas.microsoft.com/office/drawing/2014/main" val="1701422312"/>
                    </a:ext>
                  </a:extLst>
                </a:gridCol>
                <a:gridCol w="1169417">
                  <a:extLst>
                    <a:ext uri="{9D8B030D-6E8A-4147-A177-3AD203B41FA5}">
                      <a16:colId xmlns:a16="http://schemas.microsoft.com/office/drawing/2014/main" val="3605419471"/>
                    </a:ext>
                  </a:extLst>
                </a:gridCol>
                <a:gridCol w="1096867">
                  <a:extLst>
                    <a:ext uri="{9D8B030D-6E8A-4147-A177-3AD203B41FA5}">
                      <a16:colId xmlns:a16="http://schemas.microsoft.com/office/drawing/2014/main" val="2278027756"/>
                    </a:ext>
                  </a:extLst>
                </a:gridCol>
                <a:gridCol w="1359912">
                  <a:extLst>
                    <a:ext uri="{9D8B030D-6E8A-4147-A177-3AD203B41FA5}">
                      <a16:colId xmlns:a16="http://schemas.microsoft.com/office/drawing/2014/main" val="3934365301"/>
                    </a:ext>
                  </a:extLst>
                </a:gridCol>
                <a:gridCol w="1104286">
                  <a:extLst>
                    <a:ext uri="{9D8B030D-6E8A-4147-A177-3AD203B41FA5}">
                      <a16:colId xmlns:a16="http://schemas.microsoft.com/office/drawing/2014/main" val="3393778448"/>
                    </a:ext>
                  </a:extLst>
                </a:gridCol>
                <a:gridCol w="1104286">
                  <a:extLst>
                    <a:ext uri="{9D8B030D-6E8A-4147-A177-3AD203B41FA5}">
                      <a16:colId xmlns:a16="http://schemas.microsoft.com/office/drawing/2014/main" val="653949019"/>
                    </a:ext>
                  </a:extLst>
                </a:gridCol>
              </a:tblGrid>
              <a:tr h="291370">
                <a:tc>
                  <a:txBody>
                    <a:bodyPr/>
                    <a:lstStyle/>
                    <a:p>
                      <a:r>
                        <a:rPr lang="en-US" sz="1600" dirty="0"/>
                        <a:t>Type of data</a:t>
                      </a:r>
                    </a:p>
                  </a:txBody>
                  <a:tcPr>
                    <a:solidFill>
                      <a:schemeClr val="bg2">
                        <a:lumMod val="20000"/>
                        <a:lumOff val="80000"/>
                      </a:schemeClr>
                    </a:solidFill>
                  </a:tcPr>
                </a:tc>
                <a:tc>
                  <a:txBody>
                    <a:bodyPr/>
                    <a:lstStyle/>
                    <a:p>
                      <a:r>
                        <a:rPr lang="en-US" sz="1600" dirty="0"/>
                        <a:t>IFS</a:t>
                      </a:r>
                    </a:p>
                  </a:txBody>
                  <a:tcPr>
                    <a:solidFill>
                      <a:schemeClr val="bg2">
                        <a:lumMod val="20000"/>
                        <a:lumOff val="80000"/>
                      </a:schemeClr>
                    </a:solidFill>
                  </a:tcPr>
                </a:tc>
                <a:tc>
                  <a:txBody>
                    <a:bodyPr/>
                    <a:lstStyle/>
                    <a:p>
                      <a:r>
                        <a:rPr lang="en-US" sz="1600" dirty="0"/>
                        <a:t>POL</a:t>
                      </a:r>
                    </a:p>
                  </a:txBody>
                  <a:tcPr>
                    <a:solidFill>
                      <a:schemeClr val="bg2">
                        <a:lumMod val="20000"/>
                        <a:lumOff val="80000"/>
                      </a:schemeClr>
                    </a:solidFill>
                  </a:tcPr>
                </a:tc>
                <a:tc>
                  <a:txBody>
                    <a:bodyPr/>
                    <a:lstStyle/>
                    <a:p>
                      <a:r>
                        <a:rPr lang="en-US" sz="1600" dirty="0"/>
                        <a:t>SPEC</a:t>
                      </a:r>
                    </a:p>
                  </a:txBody>
                  <a:tcPr>
                    <a:solidFill>
                      <a:schemeClr val="bg2">
                        <a:lumMod val="20000"/>
                        <a:lumOff val="80000"/>
                      </a:schemeClr>
                    </a:solidFill>
                  </a:tcPr>
                </a:tc>
                <a:tc>
                  <a:txBody>
                    <a:bodyPr/>
                    <a:lstStyle/>
                    <a:p>
                      <a:r>
                        <a:rPr lang="en-US" sz="1600" dirty="0"/>
                        <a:t>IMG</a:t>
                      </a:r>
                    </a:p>
                  </a:txBody>
                  <a:tcPr>
                    <a:solidFill>
                      <a:schemeClr val="bg2">
                        <a:lumMod val="20000"/>
                        <a:lumOff val="80000"/>
                      </a:schemeClr>
                    </a:solidFill>
                  </a:tcPr>
                </a:tc>
                <a:tc>
                  <a:txBody>
                    <a:bodyPr/>
                    <a:lstStyle/>
                    <a:p>
                      <a:r>
                        <a:rPr lang="en-US" sz="1600" dirty="0">
                          <a:solidFill>
                            <a:srgbClr val="FF0000"/>
                          </a:solidFill>
                        </a:rPr>
                        <a:t>Total</a:t>
                      </a:r>
                    </a:p>
                  </a:txBody>
                  <a:tcPr>
                    <a:solidFill>
                      <a:schemeClr val="bg2">
                        <a:lumMod val="20000"/>
                        <a:lumOff val="80000"/>
                      </a:schemeClr>
                    </a:solidFill>
                  </a:tcPr>
                </a:tc>
                <a:extLst>
                  <a:ext uri="{0D108BD9-81ED-4DB2-BD59-A6C34878D82A}">
                    <a16:rowId xmlns:a16="http://schemas.microsoft.com/office/drawing/2014/main" val="675257855"/>
                  </a:ext>
                </a:extLst>
              </a:tr>
              <a:tr h="476096">
                <a:tc>
                  <a:txBody>
                    <a:bodyPr/>
                    <a:lstStyle/>
                    <a:p>
                      <a:r>
                        <a:rPr lang="en-US" sz="1600" dirty="0"/>
                        <a:t>Number of instruments</a:t>
                      </a:r>
                    </a:p>
                  </a:txBody>
                  <a:tcPr/>
                </a:tc>
                <a:tc>
                  <a:txBody>
                    <a:bodyPr/>
                    <a:lstStyle/>
                    <a:p>
                      <a:r>
                        <a:rPr lang="en-US" sz="1600" dirty="0"/>
                        <a:t>2</a:t>
                      </a:r>
                    </a:p>
                  </a:txBody>
                  <a:tcPr/>
                </a:tc>
                <a:tc>
                  <a:txBody>
                    <a:bodyPr/>
                    <a:lstStyle/>
                    <a:p>
                      <a:r>
                        <a:rPr lang="en-US" sz="1600" dirty="0"/>
                        <a:t>5</a:t>
                      </a:r>
                    </a:p>
                  </a:txBody>
                  <a:tcPr/>
                </a:tc>
                <a:tc>
                  <a:txBody>
                    <a:bodyPr/>
                    <a:lstStyle/>
                    <a:p>
                      <a:r>
                        <a:rPr lang="en-US" sz="1600" dirty="0"/>
                        <a:t>16</a:t>
                      </a:r>
                    </a:p>
                  </a:txBody>
                  <a:tcPr/>
                </a:tc>
                <a:tc>
                  <a:txBody>
                    <a:bodyPr/>
                    <a:lstStyle/>
                    <a:p>
                      <a:r>
                        <a:rPr lang="en-US" sz="1600" dirty="0"/>
                        <a:t>41</a:t>
                      </a:r>
                    </a:p>
                  </a:txBody>
                  <a:tcPr/>
                </a:tc>
                <a:tc>
                  <a:txBody>
                    <a:bodyPr/>
                    <a:lstStyle/>
                    <a:p>
                      <a:r>
                        <a:rPr lang="en-US" sz="1600" dirty="0">
                          <a:solidFill>
                            <a:srgbClr val="FF0000"/>
                          </a:solidFill>
                        </a:rPr>
                        <a:t>64</a:t>
                      </a:r>
                    </a:p>
                  </a:txBody>
                  <a:tcPr/>
                </a:tc>
                <a:extLst>
                  <a:ext uri="{0D108BD9-81ED-4DB2-BD59-A6C34878D82A}">
                    <a16:rowId xmlns:a16="http://schemas.microsoft.com/office/drawing/2014/main" val="818040101"/>
                  </a:ext>
                </a:extLst>
              </a:tr>
              <a:tr h="587828">
                <a:tc>
                  <a:txBody>
                    <a:bodyPr/>
                    <a:lstStyle/>
                    <a:p>
                      <a:r>
                        <a:rPr lang="en-US" sz="1600" dirty="0"/>
                        <a:t>Number available at level 2</a:t>
                      </a:r>
                    </a:p>
                  </a:txBody>
                  <a:tcPr/>
                </a:tc>
                <a:tc>
                  <a:txBody>
                    <a:bodyPr/>
                    <a:lstStyle/>
                    <a:p>
                      <a:r>
                        <a:rPr lang="en-US" sz="1600" dirty="0"/>
                        <a:t>2</a:t>
                      </a:r>
                    </a:p>
                  </a:txBody>
                  <a:tcPr/>
                </a:tc>
                <a:tc>
                  <a:txBody>
                    <a:bodyPr/>
                    <a:lstStyle/>
                    <a:p>
                      <a:r>
                        <a:rPr lang="en-US" sz="1600" dirty="0"/>
                        <a:t>5</a:t>
                      </a:r>
                    </a:p>
                  </a:txBody>
                  <a:tcPr/>
                </a:tc>
                <a:tc>
                  <a:txBody>
                    <a:bodyPr/>
                    <a:lstStyle/>
                    <a:p>
                      <a:r>
                        <a:rPr lang="en-US" sz="1600" dirty="0"/>
                        <a:t>13</a:t>
                      </a:r>
                    </a:p>
                  </a:txBody>
                  <a:tcPr/>
                </a:tc>
                <a:tc>
                  <a:txBody>
                    <a:bodyPr/>
                    <a:lstStyle/>
                    <a:p>
                      <a:r>
                        <a:rPr lang="en-US" sz="1600" dirty="0"/>
                        <a:t>22</a:t>
                      </a:r>
                    </a:p>
                  </a:txBody>
                  <a:tcPr/>
                </a:tc>
                <a:tc>
                  <a:txBody>
                    <a:bodyPr/>
                    <a:lstStyle/>
                    <a:p>
                      <a:r>
                        <a:rPr lang="en-US" sz="1600" dirty="0">
                          <a:solidFill>
                            <a:srgbClr val="FF0000"/>
                          </a:solidFill>
                        </a:rPr>
                        <a:t>42</a:t>
                      </a:r>
                    </a:p>
                  </a:txBody>
                  <a:tcPr/>
                </a:tc>
                <a:extLst>
                  <a:ext uri="{0D108BD9-81ED-4DB2-BD59-A6C34878D82A}">
                    <a16:rowId xmlns:a16="http://schemas.microsoft.com/office/drawing/2014/main" val="883412645"/>
                  </a:ext>
                </a:extLst>
              </a:tr>
              <a:tr h="584200">
                <a:tc>
                  <a:txBody>
                    <a:bodyPr/>
                    <a:lstStyle/>
                    <a:p>
                      <a:r>
                        <a:rPr lang="en-US" sz="1600" dirty="0"/>
                        <a:t>Number available at level 3</a:t>
                      </a:r>
                    </a:p>
                  </a:txBody>
                  <a:tcPr/>
                </a:tc>
                <a:tc>
                  <a:txBody>
                    <a:bodyPr/>
                    <a:lstStyle/>
                    <a:p>
                      <a:r>
                        <a:rPr lang="en-US" sz="1600" dirty="0"/>
                        <a:t>1</a:t>
                      </a:r>
                    </a:p>
                  </a:txBody>
                  <a:tcPr/>
                </a:tc>
                <a:tc>
                  <a:txBody>
                    <a:bodyPr/>
                    <a:lstStyle/>
                    <a:p>
                      <a:r>
                        <a:rPr lang="en-US" sz="1600" dirty="0"/>
                        <a:t>1</a:t>
                      </a:r>
                    </a:p>
                  </a:txBody>
                  <a:tcPr/>
                </a:tc>
                <a:tc>
                  <a:txBody>
                    <a:bodyPr/>
                    <a:lstStyle/>
                    <a:p>
                      <a:r>
                        <a:rPr lang="en-US" sz="1600" dirty="0"/>
                        <a:t>2</a:t>
                      </a:r>
                    </a:p>
                  </a:txBody>
                  <a:tcPr/>
                </a:tc>
                <a:tc>
                  <a:txBody>
                    <a:bodyPr/>
                    <a:lstStyle/>
                    <a:p>
                      <a:r>
                        <a:rPr lang="en-US" sz="1600" dirty="0"/>
                        <a:t>10</a:t>
                      </a:r>
                    </a:p>
                  </a:txBody>
                  <a:tcPr/>
                </a:tc>
                <a:tc>
                  <a:txBody>
                    <a:bodyPr/>
                    <a:lstStyle/>
                    <a:p>
                      <a:r>
                        <a:rPr lang="en-US" sz="1600" dirty="0">
                          <a:solidFill>
                            <a:srgbClr val="FF0000"/>
                          </a:solidFill>
                        </a:rPr>
                        <a:t>14</a:t>
                      </a:r>
                    </a:p>
                  </a:txBody>
                  <a:tcPr/>
                </a:tc>
                <a:extLst>
                  <a:ext uri="{0D108BD9-81ED-4DB2-BD59-A6C34878D82A}">
                    <a16:rowId xmlns:a16="http://schemas.microsoft.com/office/drawing/2014/main" val="4138535135"/>
                  </a:ext>
                </a:extLst>
              </a:tr>
              <a:tr h="297926">
                <a:tc>
                  <a:txBody>
                    <a:bodyPr/>
                    <a:lstStyle/>
                    <a:p>
                      <a:r>
                        <a:rPr lang="en-US" sz="1600" dirty="0"/>
                        <a:t>Number of files</a:t>
                      </a:r>
                    </a:p>
                  </a:txBody>
                  <a:tcPr/>
                </a:tc>
                <a:tc>
                  <a:txBody>
                    <a:bodyPr/>
                    <a:lstStyle/>
                    <a:p>
                      <a:r>
                        <a:rPr lang="en-US" sz="1600" dirty="0"/>
                        <a:t>363</a:t>
                      </a:r>
                    </a:p>
                  </a:txBody>
                  <a:tcPr/>
                </a:tc>
                <a:tc>
                  <a:txBody>
                    <a:bodyPr/>
                    <a:lstStyle/>
                    <a:p>
                      <a:r>
                        <a:rPr lang="en-US" sz="1600" dirty="0"/>
                        <a:t>4707</a:t>
                      </a:r>
                    </a:p>
                  </a:txBody>
                  <a:tcPr/>
                </a:tc>
                <a:tc>
                  <a:txBody>
                    <a:bodyPr/>
                    <a:lstStyle/>
                    <a:p>
                      <a:r>
                        <a:rPr lang="en-US" sz="1600" dirty="0"/>
                        <a:t>7237</a:t>
                      </a:r>
                    </a:p>
                  </a:txBody>
                  <a:tcPr/>
                </a:tc>
                <a:tc>
                  <a:txBody>
                    <a:bodyPr/>
                    <a:lstStyle/>
                    <a:p>
                      <a:r>
                        <a:rPr lang="en-US" sz="1600" dirty="0"/>
                        <a:t>50041</a:t>
                      </a:r>
                    </a:p>
                  </a:txBody>
                  <a:tcPr/>
                </a:tc>
                <a:tc>
                  <a:txBody>
                    <a:bodyPr/>
                    <a:lstStyle/>
                    <a:p>
                      <a:r>
                        <a:rPr lang="en-US" sz="1600" dirty="0">
                          <a:solidFill>
                            <a:srgbClr val="FF0000"/>
                          </a:solidFill>
                        </a:rPr>
                        <a:t>62348</a:t>
                      </a:r>
                    </a:p>
                  </a:txBody>
                  <a:tcPr/>
                </a:tc>
                <a:extLst>
                  <a:ext uri="{0D108BD9-81ED-4DB2-BD59-A6C34878D82A}">
                    <a16:rowId xmlns:a16="http://schemas.microsoft.com/office/drawing/2014/main" val="1928388053"/>
                  </a:ext>
                </a:extLst>
              </a:tr>
              <a:tr h="291370">
                <a:tc>
                  <a:txBody>
                    <a:bodyPr/>
                    <a:lstStyle/>
                    <a:p>
                      <a:r>
                        <a:rPr lang="en-US" sz="1600" dirty="0"/>
                        <a:t>Size of dataset</a:t>
                      </a:r>
                    </a:p>
                  </a:txBody>
                  <a:tcPr/>
                </a:tc>
                <a:tc>
                  <a:txBody>
                    <a:bodyPr/>
                    <a:lstStyle/>
                    <a:p>
                      <a:r>
                        <a:rPr lang="en-US" sz="1600" dirty="0"/>
                        <a:t>90Gb</a:t>
                      </a:r>
                    </a:p>
                  </a:txBody>
                  <a:tcPr/>
                </a:tc>
                <a:tc>
                  <a:txBody>
                    <a:bodyPr/>
                    <a:lstStyle/>
                    <a:p>
                      <a:r>
                        <a:rPr lang="en-US" sz="1600" dirty="0"/>
                        <a:t>23Gb</a:t>
                      </a:r>
                    </a:p>
                  </a:txBody>
                  <a:tcPr/>
                </a:tc>
                <a:tc>
                  <a:txBody>
                    <a:bodyPr/>
                    <a:lstStyle/>
                    <a:p>
                      <a:r>
                        <a:rPr lang="en-US" sz="1600" dirty="0"/>
                        <a:t>14Gb</a:t>
                      </a:r>
                    </a:p>
                  </a:txBody>
                  <a:tcPr/>
                </a:tc>
                <a:tc>
                  <a:txBody>
                    <a:bodyPr/>
                    <a:lstStyle/>
                    <a:p>
                      <a:r>
                        <a:rPr lang="en-US" sz="1600" dirty="0"/>
                        <a:t>253Gb</a:t>
                      </a:r>
                    </a:p>
                  </a:txBody>
                  <a:tcPr/>
                </a:tc>
                <a:tc>
                  <a:txBody>
                    <a:bodyPr/>
                    <a:lstStyle/>
                    <a:p>
                      <a:r>
                        <a:rPr lang="en-US" sz="1600" dirty="0">
                          <a:solidFill>
                            <a:srgbClr val="FF0000"/>
                          </a:solidFill>
                        </a:rPr>
                        <a:t>380Gb</a:t>
                      </a:r>
                    </a:p>
                  </a:txBody>
                  <a:tcPr/>
                </a:tc>
                <a:extLst>
                  <a:ext uri="{0D108BD9-81ED-4DB2-BD59-A6C34878D82A}">
                    <a16:rowId xmlns:a16="http://schemas.microsoft.com/office/drawing/2014/main" val="122465365"/>
                  </a:ext>
                </a:extLst>
              </a:tr>
            </a:tbl>
          </a:graphicData>
        </a:graphic>
      </p:graphicFrame>
      <p:sp>
        <p:nvSpPr>
          <p:cNvPr id="7" name="Shape 71">
            <a:extLst>
              <a:ext uri="{FF2B5EF4-FFF2-40B4-BE49-F238E27FC236}">
                <a16:creationId xmlns:a16="http://schemas.microsoft.com/office/drawing/2014/main" id="{20AE4056-3B65-CA4B-A130-3CA4EF4F1AA1}"/>
              </a:ext>
            </a:extLst>
          </p:cNvPr>
          <p:cNvSpPr/>
          <p:nvPr/>
        </p:nvSpPr>
        <p:spPr>
          <a:xfrm>
            <a:off x="332386" y="3667415"/>
            <a:ext cx="8694048" cy="269304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42900" lvl="0" indent="-342900">
              <a:spcBef>
                <a:spcPts val="600"/>
              </a:spcBef>
              <a:buSzPct val="100000"/>
              <a:buFont typeface="Arial"/>
              <a:buAutoNum type="arabicPeriod"/>
            </a:pPr>
            <a:r>
              <a:rPr lang="en-US" sz="2000" dirty="0">
                <a:latin typeface="Arial"/>
                <a:ea typeface="Arial"/>
                <a:cs typeface="Arial"/>
                <a:sym typeface="Arial"/>
              </a:rPr>
              <a:t>Some datasets are so large, they cannot be archived (e.g. ALMA). Archiving is mostly interesting for small observatories without the capacity to keep the data and the information for a long time. </a:t>
            </a:r>
          </a:p>
          <a:p>
            <a:pPr marL="342900" lvl="0" indent="-342900">
              <a:spcBef>
                <a:spcPts val="600"/>
              </a:spcBef>
              <a:buSzPct val="100000"/>
              <a:buFont typeface="Arial"/>
              <a:buAutoNum type="arabicPeriod"/>
            </a:pPr>
            <a:r>
              <a:rPr lang="en-US" sz="2000" dirty="0">
                <a:latin typeface="Arial"/>
                <a:ea typeface="Arial"/>
                <a:cs typeface="Arial"/>
                <a:sym typeface="Arial"/>
              </a:rPr>
              <a:t>The size of the dataset is also a challenge to review and just to get the data (1 week of download… at 0.5Mb/s). </a:t>
            </a:r>
          </a:p>
          <a:p>
            <a:pPr marL="342900" lvl="0" indent="-342900">
              <a:spcBef>
                <a:spcPts val="600"/>
              </a:spcBef>
              <a:buSzPct val="100000"/>
              <a:buFont typeface="Arial"/>
              <a:buAutoNum type="arabicPeriod"/>
            </a:pPr>
            <a:r>
              <a:rPr lang="en-US" sz="2000" dirty="0">
                <a:latin typeface="Arial"/>
                <a:ea typeface="Arial"/>
                <a:cs typeface="Arial"/>
                <a:sym typeface="Arial"/>
              </a:rPr>
              <a:t>We were not able to assess all data files one by one, few were looked at and some randomization occurred. </a:t>
            </a:r>
          </a:p>
          <a:p>
            <a:pPr marL="342900" lvl="0" indent="-342900">
              <a:spcBef>
                <a:spcPts val="600"/>
              </a:spcBef>
              <a:buSzPct val="100000"/>
              <a:buFont typeface="Arial"/>
              <a:buAutoNum type="arabicPeriod"/>
            </a:pPr>
            <a:r>
              <a:rPr lang="en-US" sz="2000" dirty="0">
                <a:latin typeface="Arial"/>
                <a:ea typeface="Arial"/>
                <a:cs typeface="Arial"/>
                <a:sym typeface="Arial"/>
              </a:rPr>
              <a:t>The diversity of the instruments that took the data is also challenging.</a:t>
            </a:r>
          </a:p>
        </p:txBody>
      </p:sp>
    </p:spTree>
    <p:extLst>
      <p:ext uri="{BB962C8B-B14F-4D97-AF65-F5344CB8AC3E}">
        <p14:creationId xmlns:p14="http://schemas.microsoft.com/office/powerpoint/2010/main" val="1174884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5</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Review procedure</a:t>
            </a:r>
            <a:endParaRPr sz="2700" b="1" dirty="0"/>
          </a:p>
        </p:txBody>
      </p:sp>
      <p:sp>
        <p:nvSpPr>
          <p:cNvPr id="5" name="Shape 71">
            <a:extLst>
              <a:ext uri="{FF2B5EF4-FFF2-40B4-BE49-F238E27FC236}">
                <a16:creationId xmlns:a16="http://schemas.microsoft.com/office/drawing/2014/main" id="{249AFA1E-8861-A04A-8548-A9821F6B8089}"/>
              </a:ext>
            </a:extLst>
          </p:cNvPr>
          <p:cNvSpPr/>
          <p:nvPr/>
        </p:nvSpPr>
        <p:spPr>
          <a:xfrm>
            <a:off x="344124" y="681105"/>
            <a:ext cx="8694048" cy="48390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42900" lvl="0" indent="-342900">
              <a:lnSpc>
                <a:spcPct val="150000"/>
              </a:lnSpc>
              <a:spcBef>
                <a:spcPts val="600"/>
              </a:spcBef>
              <a:buSzPct val="100000"/>
              <a:buFont typeface="Arial"/>
              <a:buAutoNum type="arabicPeriod"/>
            </a:pPr>
            <a:r>
              <a:rPr lang="en-US" sz="2400" dirty="0">
                <a:latin typeface="Arial"/>
                <a:ea typeface="Arial"/>
                <a:cs typeface="Arial"/>
                <a:sym typeface="Arial"/>
              </a:rPr>
              <a:t>Data architecture	:				</a:t>
            </a:r>
            <a:r>
              <a:rPr lang="en-US" sz="2400" dirty="0">
                <a:solidFill>
                  <a:srgbClr val="00B050"/>
                </a:solidFill>
                <a:latin typeface="Arial"/>
                <a:ea typeface="Arial"/>
                <a:cs typeface="Arial"/>
                <a:sym typeface="Arial"/>
              </a:rPr>
              <a:t>OK</a:t>
            </a:r>
          </a:p>
          <a:p>
            <a:pPr marL="342900" lvl="0" indent="-342900">
              <a:lnSpc>
                <a:spcPct val="150000"/>
              </a:lnSpc>
              <a:spcBef>
                <a:spcPts val="600"/>
              </a:spcBef>
              <a:buSzPct val="100000"/>
              <a:buFont typeface="Arial"/>
              <a:buAutoNum type="arabicPeriod"/>
            </a:pPr>
            <a:r>
              <a:rPr lang="en-US" sz="2400" dirty="0">
                <a:latin typeface="Arial"/>
                <a:ea typeface="Arial"/>
                <a:cs typeface="Arial"/>
                <a:sym typeface="Arial"/>
              </a:rPr>
              <a:t>Links to the data not archived : 		</a:t>
            </a:r>
            <a:r>
              <a:rPr lang="en-US" sz="2400" dirty="0">
                <a:solidFill>
                  <a:srgbClr val="FF0000"/>
                </a:solidFill>
                <a:latin typeface="Arial"/>
                <a:ea typeface="Arial"/>
                <a:cs typeface="Arial"/>
                <a:sym typeface="Arial"/>
              </a:rPr>
              <a:t>Need discussion</a:t>
            </a:r>
          </a:p>
          <a:p>
            <a:pPr marL="342900" lvl="0" indent="-342900">
              <a:spcBef>
                <a:spcPts val="600"/>
              </a:spcBef>
              <a:buSzPct val="100000"/>
              <a:buFont typeface="Arial"/>
              <a:buAutoNum type="arabicPeriod"/>
            </a:pPr>
            <a:r>
              <a:rPr lang="en-US" sz="2400" dirty="0">
                <a:latin typeface="Arial"/>
                <a:ea typeface="Arial"/>
                <a:cs typeface="Arial"/>
                <a:sym typeface="Arial"/>
              </a:rPr>
              <a:t>Quality of the documents included, especially the Archive Interface Control Document:			</a:t>
            </a:r>
            <a:r>
              <a:rPr lang="en-US" sz="2400" b="1" dirty="0">
                <a:solidFill>
                  <a:srgbClr val="FF0000"/>
                </a:solidFill>
                <a:latin typeface="Arial"/>
                <a:ea typeface="Arial"/>
                <a:cs typeface="Arial"/>
                <a:sym typeface="Arial"/>
              </a:rPr>
              <a:t>!</a:t>
            </a:r>
          </a:p>
          <a:p>
            <a:pPr marL="342900" lvl="0" indent="-342900">
              <a:spcBef>
                <a:spcPts val="600"/>
              </a:spcBef>
              <a:buSzPct val="100000"/>
              <a:buFont typeface="Arial"/>
              <a:buAutoNum type="arabicPeriod"/>
            </a:pPr>
            <a:r>
              <a:rPr lang="en-US" sz="2400" dirty="0">
                <a:latin typeface="Arial"/>
                <a:ea typeface="Arial"/>
                <a:cs typeface="Arial"/>
                <a:sym typeface="Arial"/>
              </a:rPr>
              <a:t>We checked the validity of .LBL files and determined whether all required information is present: 		</a:t>
            </a:r>
            <a:r>
              <a:rPr lang="en-US" sz="2400" b="1" dirty="0">
                <a:solidFill>
                  <a:srgbClr val="FF0000"/>
                </a:solidFill>
                <a:latin typeface="Arial"/>
                <a:ea typeface="Arial"/>
                <a:cs typeface="Arial"/>
                <a:sym typeface="Arial"/>
              </a:rPr>
              <a:t>!</a:t>
            </a:r>
            <a:r>
              <a:rPr lang="en-US" sz="2400" dirty="0">
                <a:latin typeface="Arial"/>
                <a:ea typeface="Arial"/>
                <a:cs typeface="Arial"/>
                <a:sym typeface="Arial"/>
              </a:rPr>
              <a:t> </a:t>
            </a:r>
            <a:endParaRPr sz="2400" dirty="0">
              <a:latin typeface="Arial"/>
              <a:ea typeface="Arial"/>
              <a:cs typeface="Arial"/>
              <a:sym typeface="Arial"/>
            </a:endParaRPr>
          </a:p>
          <a:p>
            <a:pPr marL="342900" lvl="0" indent="-342900">
              <a:spcBef>
                <a:spcPts val="600"/>
              </a:spcBef>
              <a:buSzPct val="100000"/>
              <a:buFont typeface="Arial"/>
              <a:buAutoNum type="arabicPeriod"/>
            </a:pPr>
            <a:r>
              <a:rPr lang="en-US" sz="2400" dirty="0">
                <a:latin typeface="Arial"/>
                <a:ea typeface="Arial"/>
                <a:cs typeface="Arial"/>
                <a:sym typeface="Arial"/>
              </a:rPr>
              <a:t>We checked that all data is readable with fits viewers (SAO DS9, recommendations in some cases): 	</a:t>
            </a:r>
            <a:r>
              <a:rPr lang="en-US" sz="2400" dirty="0">
                <a:solidFill>
                  <a:srgbClr val="00B050"/>
                </a:solidFill>
                <a:latin typeface="Arial"/>
                <a:ea typeface="Arial"/>
                <a:cs typeface="Arial"/>
                <a:sym typeface="Arial"/>
              </a:rPr>
              <a:t>OK</a:t>
            </a:r>
          </a:p>
          <a:p>
            <a:pPr marL="342900" lvl="0" indent="-342900">
              <a:lnSpc>
                <a:spcPct val="150000"/>
              </a:lnSpc>
              <a:spcBef>
                <a:spcPts val="600"/>
              </a:spcBef>
              <a:buSzPct val="100000"/>
              <a:buFont typeface="Arial"/>
              <a:buAutoNum type="arabicPeriod"/>
            </a:pPr>
            <a:r>
              <a:rPr lang="en-US" sz="2400" dirty="0">
                <a:latin typeface="Arial"/>
                <a:ea typeface="Arial"/>
                <a:cs typeface="Arial"/>
                <a:sym typeface="Arial"/>
              </a:rPr>
              <a:t>Tested some calibration procedures: 		</a:t>
            </a:r>
            <a:r>
              <a:rPr lang="en-US" sz="2400" b="1" dirty="0">
                <a:solidFill>
                  <a:srgbClr val="FF0000"/>
                </a:solidFill>
                <a:latin typeface="Arial"/>
                <a:ea typeface="Arial"/>
                <a:cs typeface="Arial"/>
                <a:sym typeface="Arial"/>
              </a:rPr>
              <a:t>!</a:t>
            </a:r>
          </a:p>
          <a:p>
            <a:pPr marL="342900" lvl="0" indent="-342900">
              <a:lnSpc>
                <a:spcPct val="150000"/>
              </a:lnSpc>
              <a:spcBef>
                <a:spcPts val="600"/>
              </a:spcBef>
              <a:buSzPct val="100000"/>
              <a:buFont typeface="Arial"/>
              <a:buAutoNum type="arabicPeriod"/>
            </a:pPr>
            <a:r>
              <a:rPr lang="en-US" sz="2400" dirty="0">
                <a:latin typeface="Arial"/>
                <a:ea typeface="Arial"/>
                <a:cs typeface="Arial"/>
                <a:sym typeface="Arial"/>
              </a:rPr>
              <a:t>Tested some science assessments: 		</a:t>
            </a:r>
            <a:r>
              <a:rPr lang="en-US" sz="2400" dirty="0">
                <a:solidFill>
                  <a:srgbClr val="00B050"/>
                </a:solidFill>
                <a:latin typeface="Arial"/>
                <a:ea typeface="Arial"/>
                <a:cs typeface="Arial"/>
                <a:sym typeface="Arial"/>
              </a:rPr>
              <a:t>OK</a:t>
            </a:r>
          </a:p>
        </p:txBody>
      </p:sp>
    </p:spTree>
    <p:extLst>
      <p:ext uri="{BB962C8B-B14F-4D97-AF65-F5344CB8AC3E}">
        <p14:creationId xmlns:p14="http://schemas.microsoft.com/office/powerpoint/2010/main" val="41714039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6</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General</a:t>
            </a:r>
            <a:endParaRPr sz="2700" b="1" dirty="0"/>
          </a:p>
        </p:txBody>
      </p:sp>
      <p:sp>
        <p:nvSpPr>
          <p:cNvPr id="7" name="Shape 71"/>
          <p:cNvSpPr/>
          <p:nvPr/>
        </p:nvSpPr>
        <p:spPr>
          <a:xfrm>
            <a:off x="269634" y="822121"/>
            <a:ext cx="8417166" cy="480131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b="1" dirty="0"/>
              <a:t>science-153: </a:t>
            </a:r>
            <a:r>
              <a:rPr lang="en-US" sz="2400" dirty="0"/>
              <a:t>the point of contact for the dataset is N. </a:t>
            </a:r>
            <a:r>
              <a:rPr lang="en-US" sz="2400" dirty="0" err="1"/>
              <a:t>Ligier</a:t>
            </a:r>
            <a:r>
              <a:rPr lang="en-US" sz="2400" dirty="0"/>
              <a:t> (who is doing a great work!). A permanent point of contact would be important to mention (someone from ESA, PSA?).  </a:t>
            </a:r>
          </a:p>
          <a:p>
            <a:pPr lvl="0">
              <a:buSzPct val="100000"/>
            </a:pPr>
            <a:r>
              <a:rPr lang="en-US" sz="2400" dirty="0">
                <a:solidFill>
                  <a:srgbClr val="FF0000"/>
                </a:solidFill>
                <a:latin typeface="Arial"/>
                <a:ea typeface="Arial"/>
                <a:cs typeface="Arial"/>
                <a:sym typeface="Arial"/>
              </a:rPr>
              <a:t>	=&gt; good point TBD</a:t>
            </a:r>
          </a:p>
          <a:p>
            <a:r>
              <a:rPr lang="en-US" sz="2400" b="1" dirty="0"/>
              <a:t>science-170: </a:t>
            </a:r>
            <a:r>
              <a:rPr lang="en-US" sz="2400" dirty="0"/>
              <a:t>PDF files named EAICD_C67PEARTH_POL_V1_0.PDF and such offer some basic characteristics for the instruments. Should those characteristics be as general as possible, or reflect the settings actually used for acquiring the data within the campaign? (For instance with SINFONI only 250mas used) </a:t>
            </a:r>
          </a:p>
          <a:p>
            <a:pPr lvl="0">
              <a:buSzPct val="100000"/>
            </a:pPr>
            <a:r>
              <a:rPr lang="en-US" sz="2400" dirty="0">
                <a:solidFill>
                  <a:srgbClr val="FF0000"/>
                </a:solidFill>
                <a:latin typeface="Arial"/>
                <a:ea typeface="Arial"/>
                <a:cs typeface="Arial"/>
                <a:sym typeface="Arial"/>
              </a:rPr>
              <a:t>	=&gt; Keep it general (easier and may be useful later on) </a:t>
            </a:r>
          </a:p>
          <a:p>
            <a:pPr lvl="0">
              <a:buSzPct val="100000"/>
            </a:pPr>
            <a:r>
              <a:rPr lang="en-US" sz="2400" b="1" dirty="0"/>
              <a:t>science-173: </a:t>
            </a:r>
            <a:r>
              <a:rPr lang="en-US" sz="2400" dirty="0"/>
              <a:t>found a reference: Snodgrass C. et al., MNRAS, 2017 (in press) which should be updated .</a:t>
            </a:r>
            <a:endParaRPr lang="en-US" sz="2400" dirty="0">
              <a:solidFill>
                <a:srgbClr val="FF0000"/>
              </a:solidFill>
              <a:latin typeface="Arial"/>
              <a:ea typeface="Arial"/>
              <a:cs typeface="Arial"/>
              <a:sym typeface="Arial"/>
            </a:endParaRPr>
          </a:p>
          <a:p>
            <a:pPr lvl="0">
              <a:buSzPct val="100000"/>
            </a:pPr>
            <a:r>
              <a:rPr lang="en-US" sz="2400" dirty="0">
                <a:solidFill>
                  <a:srgbClr val="FF0000"/>
                </a:solidFill>
                <a:latin typeface="Arial"/>
                <a:ea typeface="Arial"/>
                <a:cs typeface="Arial"/>
                <a:sym typeface="Arial"/>
              </a:rPr>
              <a:t>	=&gt; corrected</a:t>
            </a:r>
            <a:endParaRPr sz="24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3106712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7</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General</a:t>
            </a:r>
            <a:endParaRPr sz="2700" b="1" dirty="0"/>
          </a:p>
        </p:txBody>
      </p:sp>
      <p:sp>
        <p:nvSpPr>
          <p:cNvPr id="7" name="Shape 71"/>
          <p:cNvSpPr/>
          <p:nvPr/>
        </p:nvSpPr>
        <p:spPr>
          <a:xfrm>
            <a:off x="269634" y="678430"/>
            <a:ext cx="8587927" cy="33239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b="1" dirty="0"/>
              <a:t>science-159: </a:t>
            </a:r>
            <a:r>
              <a:rPr lang="en-US" sz="2400" dirty="0"/>
              <a:t>The observer names are generally absent from the LBL files. They are usually given in the documentation, but it would be nice to have it in the LBL. The name is usually given in the FITS header, but for example it is not given for the BNAO FORERO2 POL data. </a:t>
            </a:r>
          </a:p>
          <a:p>
            <a:pPr lvl="0">
              <a:buSzPct val="100000"/>
            </a:pPr>
            <a:r>
              <a:rPr lang="en-US" sz="2400" dirty="0">
                <a:solidFill>
                  <a:srgbClr val="FF0000"/>
                </a:solidFill>
                <a:latin typeface="Arial"/>
                <a:ea typeface="Arial"/>
                <a:cs typeface="Arial"/>
                <a:sym typeface="Arial"/>
              </a:rPr>
              <a:t>Should we provide the PI’s name ? We think that would be good. But there are more issues behind this…</a:t>
            </a:r>
          </a:p>
          <a:p>
            <a:pPr lvl="0">
              <a:buSzPct val="100000"/>
            </a:pPr>
            <a:endParaRPr lang="en-US" sz="2400" dirty="0">
              <a:solidFill>
                <a:srgbClr val="FF0000"/>
              </a:solidFill>
              <a:latin typeface="Arial"/>
              <a:ea typeface="Arial"/>
              <a:cs typeface="Arial"/>
              <a:sym typeface="Arial"/>
            </a:endParaRPr>
          </a:p>
          <a:p>
            <a:pPr lvl="0">
              <a:buSzPct val="100000"/>
            </a:pPr>
            <a:endParaRPr sz="24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14446994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8</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General</a:t>
            </a:r>
            <a:endParaRPr sz="2700" b="1" dirty="0"/>
          </a:p>
        </p:txBody>
      </p:sp>
      <p:sp>
        <p:nvSpPr>
          <p:cNvPr id="7" name="Shape 71"/>
          <p:cNvSpPr/>
          <p:nvPr/>
        </p:nvSpPr>
        <p:spPr>
          <a:xfrm>
            <a:off x="269634" y="482483"/>
            <a:ext cx="8417166"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b="1" dirty="0"/>
              <a:t>science-171</a:t>
            </a:r>
            <a:endParaRPr sz="2400" b="1" dirty="0">
              <a:solidFill>
                <a:srgbClr val="FF0000"/>
              </a:solidFill>
              <a:latin typeface="Arial"/>
              <a:ea typeface="Arial"/>
              <a:cs typeface="Arial"/>
              <a:sym typeface="Arial"/>
            </a:endParaRPr>
          </a:p>
        </p:txBody>
      </p:sp>
      <p:pic>
        <p:nvPicPr>
          <p:cNvPr id="5" name="Picture 1">
            <a:extLst>
              <a:ext uri="{FF2B5EF4-FFF2-40B4-BE49-F238E27FC236}">
                <a16:creationId xmlns:a16="http://schemas.microsoft.com/office/drawing/2014/main" id="{80BCE05B-0B3F-D347-8A1B-5EF026B9F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9435"/>
          <a:stretch>
            <a:fillRect/>
          </a:stretch>
        </p:blipFill>
        <p:spPr bwMode="auto">
          <a:xfrm>
            <a:off x="1524000" y="1321524"/>
            <a:ext cx="7162800" cy="122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2">
            <a:extLst>
              <a:ext uri="{FF2B5EF4-FFF2-40B4-BE49-F238E27FC236}">
                <a16:creationId xmlns:a16="http://schemas.microsoft.com/office/drawing/2014/main" id="{AD63CF18-124D-C946-BC50-EEF7A56B6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4779"/>
          <a:stretch>
            <a:fillRect/>
          </a:stretch>
        </p:blipFill>
        <p:spPr bwMode="auto">
          <a:xfrm>
            <a:off x="1524000" y="3987291"/>
            <a:ext cx="7162800" cy="122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3">
            <a:extLst>
              <a:ext uri="{FF2B5EF4-FFF2-40B4-BE49-F238E27FC236}">
                <a16:creationId xmlns:a16="http://schemas.microsoft.com/office/drawing/2014/main" id="{6EE1BE69-5AA5-1443-95D1-CAEEE1125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4897"/>
          <a:stretch>
            <a:fillRect/>
          </a:stretch>
        </p:blipFill>
        <p:spPr bwMode="auto">
          <a:xfrm>
            <a:off x="1524000" y="2670373"/>
            <a:ext cx="7162800" cy="122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 name="Rectangle 4">
            <a:extLst>
              <a:ext uri="{FF2B5EF4-FFF2-40B4-BE49-F238E27FC236}">
                <a16:creationId xmlns:a16="http://schemas.microsoft.com/office/drawing/2014/main" id="{7F74222F-F40C-D34B-BBC1-8D152C5F4150}"/>
              </a:ext>
            </a:extLst>
          </p:cNvPr>
          <p:cNvSpPr>
            <a:spLocks/>
          </p:cNvSpPr>
          <p:nvPr/>
        </p:nvSpPr>
        <p:spPr bwMode="auto">
          <a:xfrm>
            <a:off x="269634" y="851815"/>
            <a:ext cx="8540766" cy="40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2400" dirty="0">
                <a:latin typeface="Calibri Bold" charset="0"/>
                <a:ea typeface="Calibri Bold" charset="0"/>
                <a:cs typeface="Calibri Bold" charset="0"/>
                <a:sym typeface="Calibri Bold" charset="0"/>
              </a:rPr>
              <a:t>Non-uniform information within Tables 2 of general .pdf documents</a:t>
            </a:r>
          </a:p>
        </p:txBody>
      </p:sp>
      <p:sp>
        <p:nvSpPr>
          <p:cNvPr id="10" name="Rectangle 5">
            <a:extLst>
              <a:ext uri="{FF2B5EF4-FFF2-40B4-BE49-F238E27FC236}">
                <a16:creationId xmlns:a16="http://schemas.microsoft.com/office/drawing/2014/main" id="{98B9AEE5-1D92-9148-ADBA-45879EC9C828}"/>
              </a:ext>
            </a:extLst>
          </p:cNvPr>
          <p:cNvSpPr>
            <a:spLocks/>
          </p:cNvSpPr>
          <p:nvPr/>
        </p:nvSpPr>
        <p:spPr bwMode="auto">
          <a:xfrm>
            <a:off x="655432" y="1396440"/>
            <a:ext cx="359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2400" dirty="0">
                <a:solidFill>
                  <a:srgbClr val="107F80"/>
                </a:solidFill>
                <a:latin typeface="Calibri Bold" charset="0"/>
                <a:ea typeface="Calibri Bold" charset="0"/>
                <a:cs typeface="Calibri Bold" charset="0"/>
                <a:sym typeface="Calibri Bold" charset="0"/>
              </a:rPr>
              <a:t>IFS</a:t>
            </a:r>
          </a:p>
        </p:txBody>
      </p:sp>
      <p:sp>
        <p:nvSpPr>
          <p:cNvPr id="11" name="Rectangle 6">
            <a:extLst>
              <a:ext uri="{FF2B5EF4-FFF2-40B4-BE49-F238E27FC236}">
                <a16:creationId xmlns:a16="http://schemas.microsoft.com/office/drawing/2014/main" id="{F55F0A8F-E55D-0645-958B-3C48F22950A4}"/>
              </a:ext>
            </a:extLst>
          </p:cNvPr>
          <p:cNvSpPr>
            <a:spLocks/>
          </p:cNvSpPr>
          <p:nvPr/>
        </p:nvSpPr>
        <p:spPr bwMode="auto">
          <a:xfrm>
            <a:off x="621721" y="2749199"/>
            <a:ext cx="613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2400" dirty="0">
                <a:solidFill>
                  <a:srgbClr val="80003F"/>
                </a:solidFill>
                <a:latin typeface="Calibri Bold" charset="0"/>
                <a:ea typeface="Calibri Bold" charset="0"/>
                <a:cs typeface="Calibri Bold" charset="0"/>
                <a:sym typeface="Calibri Bold" charset="0"/>
              </a:rPr>
              <a:t>SPEC</a:t>
            </a:r>
          </a:p>
        </p:txBody>
      </p:sp>
      <p:sp>
        <p:nvSpPr>
          <p:cNvPr id="12" name="Rectangle 8">
            <a:extLst>
              <a:ext uri="{FF2B5EF4-FFF2-40B4-BE49-F238E27FC236}">
                <a16:creationId xmlns:a16="http://schemas.microsoft.com/office/drawing/2014/main" id="{3F33F6A3-15C5-E544-817C-D3845B83D650}"/>
              </a:ext>
            </a:extLst>
          </p:cNvPr>
          <p:cNvSpPr>
            <a:spLocks/>
          </p:cNvSpPr>
          <p:nvPr/>
        </p:nvSpPr>
        <p:spPr bwMode="auto">
          <a:xfrm>
            <a:off x="768444" y="4023933"/>
            <a:ext cx="4921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2400" dirty="0">
                <a:solidFill>
                  <a:srgbClr val="FC8008"/>
                </a:solidFill>
                <a:latin typeface="Calibri Bold" charset="0"/>
                <a:ea typeface="Calibri Bold" charset="0"/>
                <a:cs typeface="Calibri Bold" charset="0"/>
                <a:sym typeface="Calibri Bold" charset="0"/>
              </a:rPr>
              <a:t>POL</a:t>
            </a:r>
          </a:p>
        </p:txBody>
      </p:sp>
      <p:sp>
        <p:nvSpPr>
          <p:cNvPr id="13" name="Rectangle 9">
            <a:extLst>
              <a:ext uri="{FF2B5EF4-FFF2-40B4-BE49-F238E27FC236}">
                <a16:creationId xmlns:a16="http://schemas.microsoft.com/office/drawing/2014/main" id="{744D0C97-AE4B-F746-B79E-A2603F61211F}"/>
              </a:ext>
            </a:extLst>
          </p:cNvPr>
          <p:cNvSpPr>
            <a:spLocks/>
          </p:cNvSpPr>
          <p:nvPr/>
        </p:nvSpPr>
        <p:spPr bwMode="auto">
          <a:xfrm>
            <a:off x="6967728" y="1350524"/>
            <a:ext cx="1719072" cy="628363"/>
          </a:xfrm>
          <a:prstGeom prst="rect">
            <a:avLst/>
          </a:prstGeom>
          <a:solidFill>
            <a:schemeClr val="accent1">
              <a:alpha val="29803"/>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400"/>
          </a:p>
        </p:txBody>
      </p:sp>
      <p:sp>
        <p:nvSpPr>
          <p:cNvPr id="14" name="Rectangle 10">
            <a:extLst>
              <a:ext uri="{FF2B5EF4-FFF2-40B4-BE49-F238E27FC236}">
                <a16:creationId xmlns:a16="http://schemas.microsoft.com/office/drawing/2014/main" id="{50532202-51D1-AF4A-9751-4791B3625674}"/>
              </a:ext>
            </a:extLst>
          </p:cNvPr>
          <p:cNvSpPr>
            <a:spLocks/>
          </p:cNvSpPr>
          <p:nvPr/>
        </p:nvSpPr>
        <p:spPr bwMode="auto">
          <a:xfrm>
            <a:off x="5993178" y="2716060"/>
            <a:ext cx="2693622" cy="545527"/>
          </a:xfrm>
          <a:prstGeom prst="rect">
            <a:avLst/>
          </a:prstGeom>
          <a:solidFill>
            <a:srgbClr val="80003F">
              <a:alpha val="20000"/>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400"/>
          </a:p>
        </p:txBody>
      </p:sp>
      <p:sp>
        <p:nvSpPr>
          <p:cNvPr id="15" name="Rectangle 11">
            <a:extLst>
              <a:ext uri="{FF2B5EF4-FFF2-40B4-BE49-F238E27FC236}">
                <a16:creationId xmlns:a16="http://schemas.microsoft.com/office/drawing/2014/main" id="{87FD480B-507C-8846-95BD-E74C1F2E42D5}"/>
              </a:ext>
            </a:extLst>
          </p:cNvPr>
          <p:cNvSpPr>
            <a:spLocks/>
          </p:cNvSpPr>
          <p:nvPr/>
        </p:nvSpPr>
        <p:spPr bwMode="auto">
          <a:xfrm>
            <a:off x="6073234" y="4610824"/>
            <a:ext cx="2613566" cy="606081"/>
          </a:xfrm>
          <a:prstGeom prst="rect">
            <a:avLst/>
          </a:prstGeom>
          <a:solidFill>
            <a:srgbClr val="FC8008">
              <a:alpha val="29803"/>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400"/>
          </a:p>
        </p:txBody>
      </p:sp>
      <p:sp>
        <p:nvSpPr>
          <p:cNvPr id="16" name="Rectangle 12">
            <a:extLst>
              <a:ext uri="{FF2B5EF4-FFF2-40B4-BE49-F238E27FC236}">
                <a16:creationId xmlns:a16="http://schemas.microsoft.com/office/drawing/2014/main" id="{FBC1AA55-7472-A142-B0AC-D58D8323C66E}"/>
              </a:ext>
            </a:extLst>
          </p:cNvPr>
          <p:cNvSpPr>
            <a:spLocks/>
          </p:cNvSpPr>
          <p:nvPr/>
        </p:nvSpPr>
        <p:spPr bwMode="auto">
          <a:xfrm>
            <a:off x="223378" y="4962145"/>
            <a:ext cx="8633278" cy="155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1800" dirty="0">
                <a:latin typeface="Calibri" panose="020F0502020204030204" pitchFamily="34" charset="0"/>
                <a:cs typeface="Calibri" panose="020F0502020204030204" pitchFamily="34" charset="0"/>
                <a:sym typeface="Calibri" panose="020F0502020204030204" pitchFamily="34" charset="0"/>
              </a:rPr>
              <a:t>Who the PI and the observer(s) are may be relevant in the future for finding information relevant to data reduction (for instance weather, cloud coverage, what happened during the observations in general...) The distinction could be made, or just list the PIs’ name, and get tables uniform as much as possible</a:t>
            </a:r>
          </a:p>
        </p:txBody>
      </p:sp>
    </p:spTree>
    <p:extLst>
      <p:ext uri="{BB962C8B-B14F-4D97-AF65-F5344CB8AC3E}">
        <p14:creationId xmlns:p14="http://schemas.microsoft.com/office/powerpoint/2010/main" val="203445733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pPr lvl="0">
              <a:defRPr>
                <a:solidFill>
                  <a:srgbClr val="000000"/>
                </a:solidFill>
              </a:defRPr>
            </a:pPr>
            <a:fld id="{86CB4B4D-7CA3-9044-876B-883B54F8677D}" type="slidenum">
              <a:rPr>
                <a:solidFill>
                  <a:srgbClr val="FFFFFF"/>
                </a:solidFill>
              </a:rPr>
              <a:t>9</a:t>
            </a:fld>
            <a:endParaRPr>
              <a:solidFill>
                <a:srgbClr val="FFFFFF"/>
              </a:solidFill>
            </a:endParaRPr>
          </a:p>
        </p:txBody>
      </p:sp>
      <p:sp>
        <p:nvSpPr>
          <p:cNvPr id="70" name="Shape 70"/>
          <p:cNvSpPr/>
          <p:nvPr/>
        </p:nvSpPr>
        <p:spPr>
          <a:xfrm>
            <a:off x="2676939" y="128725"/>
            <a:ext cx="5551960" cy="4154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ctr">
              <a:defRPr sz="2700" b="1"/>
            </a:lvl1pPr>
          </a:lstStyle>
          <a:p>
            <a:pPr lvl="0">
              <a:defRPr sz="1800" b="0"/>
            </a:pPr>
            <a:r>
              <a:rPr lang="en-US" sz="2700" b="1" dirty="0"/>
              <a:t>RIDs – Major - General</a:t>
            </a:r>
            <a:endParaRPr sz="2700" b="1" dirty="0"/>
          </a:p>
        </p:txBody>
      </p:sp>
      <p:sp>
        <p:nvSpPr>
          <p:cNvPr id="7" name="Shape 71"/>
          <p:cNvSpPr/>
          <p:nvPr/>
        </p:nvSpPr>
        <p:spPr>
          <a:xfrm>
            <a:off x="269634" y="482483"/>
            <a:ext cx="8417166"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buSzPct val="100000"/>
            </a:pPr>
            <a:r>
              <a:rPr lang="en-US" sz="2400" b="1" dirty="0"/>
              <a:t>science-171</a:t>
            </a:r>
            <a:endParaRPr sz="2400" b="1" dirty="0">
              <a:solidFill>
                <a:srgbClr val="FF0000"/>
              </a:solidFill>
              <a:latin typeface="Arial"/>
              <a:ea typeface="Arial"/>
              <a:cs typeface="Arial"/>
              <a:sym typeface="Arial"/>
            </a:endParaRPr>
          </a:p>
        </p:txBody>
      </p:sp>
      <p:pic>
        <p:nvPicPr>
          <p:cNvPr id="5" name="Picture 1">
            <a:extLst>
              <a:ext uri="{FF2B5EF4-FFF2-40B4-BE49-F238E27FC236}">
                <a16:creationId xmlns:a16="http://schemas.microsoft.com/office/drawing/2014/main" id="{80BCE05B-0B3F-D347-8A1B-5EF026B9F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9435"/>
          <a:stretch>
            <a:fillRect/>
          </a:stretch>
        </p:blipFill>
        <p:spPr bwMode="auto">
          <a:xfrm>
            <a:off x="1524000" y="1321524"/>
            <a:ext cx="7162800" cy="122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 name="Rectangle 4">
            <a:extLst>
              <a:ext uri="{FF2B5EF4-FFF2-40B4-BE49-F238E27FC236}">
                <a16:creationId xmlns:a16="http://schemas.microsoft.com/office/drawing/2014/main" id="{7F74222F-F40C-D34B-BBC1-8D152C5F4150}"/>
              </a:ext>
            </a:extLst>
          </p:cNvPr>
          <p:cNvSpPr>
            <a:spLocks/>
          </p:cNvSpPr>
          <p:nvPr/>
        </p:nvSpPr>
        <p:spPr bwMode="auto">
          <a:xfrm>
            <a:off x="269634" y="851815"/>
            <a:ext cx="8540766" cy="40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2400" dirty="0">
                <a:latin typeface="Calibri Bold" charset="0"/>
                <a:ea typeface="Calibri Bold" charset="0"/>
                <a:cs typeface="Calibri Bold" charset="0"/>
                <a:sym typeface="Calibri Bold" charset="0"/>
              </a:rPr>
              <a:t>Non-uniform information within Tables 2 of general .pdf documents</a:t>
            </a:r>
          </a:p>
        </p:txBody>
      </p:sp>
      <p:sp>
        <p:nvSpPr>
          <p:cNvPr id="10" name="Rectangle 5">
            <a:extLst>
              <a:ext uri="{FF2B5EF4-FFF2-40B4-BE49-F238E27FC236}">
                <a16:creationId xmlns:a16="http://schemas.microsoft.com/office/drawing/2014/main" id="{98B9AEE5-1D92-9148-ADBA-45879EC9C828}"/>
              </a:ext>
            </a:extLst>
          </p:cNvPr>
          <p:cNvSpPr>
            <a:spLocks/>
          </p:cNvSpPr>
          <p:nvPr/>
        </p:nvSpPr>
        <p:spPr bwMode="auto">
          <a:xfrm>
            <a:off x="655432" y="1396440"/>
            <a:ext cx="359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2400" dirty="0">
                <a:solidFill>
                  <a:srgbClr val="107F80"/>
                </a:solidFill>
                <a:latin typeface="Calibri Bold" charset="0"/>
                <a:ea typeface="Calibri Bold" charset="0"/>
                <a:cs typeface="Calibri Bold" charset="0"/>
                <a:sym typeface="Calibri Bold" charset="0"/>
              </a:rPr>
              <a:t>IFS</a:t>
            </a:r>
          </a:p>
        </p:txBody>
      </p:sp>
      <p:sp>
        <p:nvSpPr>
          <p:cNvPr id="13" name="Rectangle 9">
            <a:extLst>
              <a:ext uri="{FF2B5EF4-FFF2-40B4-BE49-F238E27FC236}">
                <a16:creationId xmlns:a16="http://schemas.microsoft.com/office/drawing/2014/main" id="{744D0C97-AE4B-F746-B79E-A2603F61211F}"/>
              </a:ext>
            </a:extLst>
          </p:cNvPr>
          <p:cNvSpPr>
            <a:spLocks/>
          </p:cNvSpPr>
          <p:nvPr/>
        </p:nvSpPr>
        <p:spPr bwMode="auto">
          <a:xfrm>
            <a:off x="6967728" y="1350524"/>
            <a:ext cx="1719072" cy="628363"/>
          </a:xfrm>
          <a:prstGeom prst="rect">
            <a:avLst/>
          </a:prstGeom>
          <a:solidFill>
            <a:schemeClr val="accent1">
              <a:alpha val="29803"/>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400"/>
          </a:p>
        </p:txBody>
      </p:sp>
      <p:sp>
        <p:nvSpPr>
          <p:cNvPr id="17" name="Rectangle 4">
            <a:extLst>
              <a:ext uri="{FF2B5EF4-FFF2-40B4-BE49-F238E27FC236}">
                <a16:creationId xmlns:a16="http://schemas.microsoft.com/office/drawing/2014/main" id="{EAE8FDD7-7A65-804F-B954-9A97B8505538}"/>
              </a:ext>
            </a:extLst>
          </p:cNvPr>
          <p:cNvSpPr>
            <a:spLocks/>
          </p:cNvSpPr>
          <p:nvPr/>
        </p:nvSpPr>
        <p:spPr bwMode="auto">
          <a:xfrm>
            <a:off x="269634" y="2634590"/>
            <a:ext cx="8540766" cy="100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latin typeface="Calibri Bold" charset="0"/>
                <a:ea typeface="Calibri Bold" charset="0"/>
                <a:cs typeface="Calibri Bold" charset="0"/>
                <a:sym typeface="Calibri Bold" charset="0"/>
              </a:rPr>
              <a:t>A special case for IFS/MUSE: </a:t>
            </a:r>
          </a:p>
          <a:p>
            <a:r>
              <a:rPr lang="en-US" altLang="en-US" sz="2400" dirty="0">
                <a:latin typeface="Calibri Bold" charset="0"/>
                <a:ea typeface="Calibri Bold" charset="0"/>
                <a:cs typeface="Calibri Bold" charset="0"/>
                <a:sym typeface="Calibri Bold" charset="0"/>
              </a:rPr>
              <a:t>issue the 2</a:t>
            </a:r>
            <a:r>
              <a:rPr lang="en-US" altLang="en-US" sz="2400" baseline="30000" dirty="0">
                <a:latin typeface="Calibri Bold" charset="0"/>
                <a:ea typeface="Calibri Bold" charset="0"/>
                <a:cs typeface="Calibri Bold" charset="0"/>
                <a:sym typeface="Calibri Bold" charset="0"/>
              </a:rPr>
              <a:t>nd</a:t>
            </a:r>
            <a:r>
              <a:rPr lang="en-US" altLang="en-US" sz="2400" dirty="0">
                <a:latin typeface="Calibri Bold" charset="0"/>
                <a:ea typeface="Calibri Bold" charset="0"/>
                <a:cs typeface="Calibri Bold" charset="0"/>
                <a:sym typeface="Calibri Bold" charset="0"/>
              </a:rPr>
              <a:t> night: change of program</a:t>
            </a:r>
          </a:p>
        </p:txBody>
      </p:sp>
      <p:sp>
        <p:nvSpPr>
          <p:cNvPr id="2" name="Rectangle 1">
            <a:extLst>
              <a:ext uri="{FF2B5EF4-FFF2-40B4-BE49-F238E27FC236}">
                <a16:creationId xmlns:a16="http://schemas.microsoft.com/office/drawing/2014/main" id="{02FB4D10-EDF1-5741-8584-717B198C6485}"/>
              </a:ext>
            </a:extLst>
          </p:cNvPr>
          <p:cNvSpPr/>
          <p:nvPr/>
        </p:nvSpPr>
        <p:spPr>
          <a:xfrm>
            <a:off x="172367" y="3488206"/>
            <a:ext cx="8417166" cy="2031325"/>
          </a:xfrm>
          <a:prstGeom prst="rect">
            <a:avLst/>
          </a:prstGeom>
        </p:spPr>
        <p:txBody>
          <a:bodyPr wrap="square">
            <a:spAutoFit/>
          </a:bodyPr>
          <a:lstStyle/>
          <a:p>
            <a:r>
              <a:rPr lang="en-US" dirty="0"/>
              <a:t>Info is only found in :  </a:t>
            </a:r>
          </a:p>
          <a:p>
            <a:r>
              <a:rPr lang="en-US" dirty="0"/>
              <a:t>C67PEARTH-C-IFS-2-V1.0/DATA/VLT/MUSE/INFORMATION.TXT</a:t>
            </a:r>
          </a:p>
          <a:p>
            <a:endParaRPr lang="en-US" dirty="0"/>
          </a:p>
          <a:p>
            <a:r>
              <a:rPr lang="en-US" dirty="0"/>
              <a:t>Program IDs are: 096.C-0160(A) and 096.C-0855(B)</a:t>
            </a:r>
          </a:p>
          <a:p>
            <a:r>
              <a:rPr lang="en-US" dirty="0"/>
              <a:t>Program PI and observers are different, but this is not specified. </a:t>
            </a:r>
          </a:p>
          <a:p>
            <a:r>
              <a:rPr lang="en-US" altLang="en-US" dirty="0">
                <a:latin typeface="Calibri" panose="020F0502020204030204" pitchFamily="34" charset="0"/>
                <a:cs typeface="Calibri" panose="020F0502020204030204" pitchFamily="34" charset="0"/>
                <a:sym typeface="Calibri" panose="020F0502020204030204" pitchFamily="34" charset="0"/>
              </a:rPr>
              <a:t>Just list the PIs’ name, and get tables uniform as much as possible ?</a:t>
            </a:r>
          </a:p>
          <a:p>
            <a:r>
              <a:rPr lang="en-US" dirty="0">
                <a:latin typeface="Calibri" panose="020F0502020204030204" pitchFamily="34" charset="0"/>
                <a:cs typeface="Calibri" panose="020F0502020204030204" pitchFamily="34" charset="0"/>
                <a:sym typeface="Calibri" panose="020F0502020204030204" pitchFamily="34" charset="0"/>
              </a:rPr>
              <a:t>What about the observer’s names ?</a:t>
            </a:r>
            <a:endParaRPr lang="en-US" dirty="0"/>
          </a:p>
        </p:txBody>
      </p:sp>
      <p:pic>
        <p:nvPicPr>
          <p:cNvPr id="4" name="Picture 3">
            <a:extLst>
              <a:ext uri="{FF2B5EF4-FFF2-40B4-BE49-F238E27FC236}">
                <a16:creationId xmlns:a16="http://schemas.microsoft.com/office/drawing/2014/main" id="{13A7720E-87ED-8643-B62E-1E99AF4C5593}"/>
              </a:ext>
            </a:extLst>
          </p:cNvPr>
          <p:cNvPicPr>
            <a:picLocks noChangeAspect="1"/>
          </p:cNvPicPr>
          <p:nvPr/>
        </p:nvPicPr>
        <p:blipFill rotWithShape="1">
          <a:blip r:embed="rId3">
            <a:extLst>
              <a:ext uri="{28A0092B-C50C-407E-A947-70E740481C1C}">
                <a14:useLocalDpi xmlns:a14="http://schemas.microsoft.com/office/drawing/2010/main" val="0"/>
              </a:ext>
            </a:extLst>
          </a:blip>
          <a:srcRect l="18331" t="11481" r="18596" b="13157"/>
          <a:stretch/>
        </p:blipFill>
        <p:spPr>
          <a:xfrm rot="5400000">
            <a:off x="6089027" y="2731342"/>
            <a:ext cx="3106030" cy="2783447"/>
          </a:xfrm>
          <a:prstGeom prst="rect">
            <a:avLst/>
          </a:prstGeom>
        </p:spPr>
      </p:pic>
      <p:sp>
        <p:nvSpPr>
          <p:cNvPr id="14" name="Rectangle 4">
            <a:extLst>
              <a:ext uri="{FF2B5EF4-FFF2-40B4-BE49-F238E27FC236}">
                <a16:creationId xmlns:a16="http://schemas.microsoft.com/office/drawing/2014/main" id="{F8B0438D-7F01-C24F-95D0-C360C60F44AB}"/>
              </a:ext>
            </a:extLst>
          </p:cNvPr>
          <p:cNvSpPr>
            <a:spLocks/>
          </p:cNvSpPr>
          <p:nvPr/>
        </p:nvSpPr>
        <p:spPr bwMode="auto">
          <a:xfrm>
            <a:off x="269634" y="5705587"/>
            <a:ext cx="8540766" cy="66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2400" dirty="0">
                <a:solidFill>
                  <a:srgbClr val="FF0000"/>
                </a:solidFill>
                <a:latin typeface="Calibri Bold" charset="0"/>
                <a:ea typeface="Calibri Bold" charset="0"/>
                <a:cs typeface="Calibri Bold" charset="0"/>
                <a:sym typeface="Calibri Bold" charset="0"/>
              </a:rPr>
              <a:t>=&gt; Give a complete and consistent table with PI name, program ID, etc.</a:t>
            </a:r>
          </a:p>
        </p:txBody>
      </p:sp>
    </p:spTree>
    <p:extLst>
      <p:ext uri="{BB962C8B-B14F-4D97-AF65-F5344CB8AC3E}">
        <p14:creationId xmlns:p14="http://schemas.microsoft.com/office/powerpoint/2010/main" val="3654130091"/>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3888</TotalTime>
  <Words>1296</Words>
  <Application>Microsoft Macintosh PowerPoint</Application>
  <PresentationFormat>On-screen Show (4:3)</PresentationFormat>
  <Paragraphs>235</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Avenir Roman</vt:lpstr>
      <vt:lpstr>Calibri</vt:lpstr>
      <vt:lpstr>Calibri Bold</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jlasue@irap.omp.eu</cp:lastModifiedBy>
  <cp:revision>273</cp:revision>
  <cp:lastPrinted>2017-10-09T11:45:08Z</cp:lastPrinted>
  <dcterms:modified xsi:type="dcterms:W3CDTF">2018-10-10T09:47:04Z</dcterms:modified>
</cp:coreProperties>
</file>