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6"/>
  </p:notesMasterIdLst>
  <p:handoutMasterIdLst>
    <p:handoutMasterId r:id="rId17"/>
  </p:handoutMasterIdLst>
  <p:sldIdLst>
    <p:sldId id="256" r:id="rId2"/>
    <p:sldId id="257" r:id="rId3"/>
    <p:sldId id="261" r:id="rId4"/>
    <p:sldId id="279" r:id="rId5"/>
    <p:sldId id="271" r:id="rId6"/>
    <p:sldId id="272" r:id="rId7"/>
    <p:sldId id="274" r:id="rId8"/>
    <p:sldId id="277" r:id="rId9"/>
    <p:sldId id="275" r:id="rId10"/>
    <p:sldId id="278" r:id="rId11"/>
    <p:sldId id="276" r:id="rId12"/>
    <p:sldId id="270" r:id="rId13"/>
    <p:sldId id="280" r:id="rId14"/>
    <p:sldId id="28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7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8DFD74-83BC-E24B-9DD8-9C8C77FD6BB2}" type="datetimeFigureOut">
              <a:rPr lang="en-US" smtClean="0"/>
              <a:t>10/10/18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2BE6A3-BB48-C84D-9D35-EA031FD1F990}" type="slidenum">
              <a:rPr lang="en-US" smtClean="0"/>
              <a:t>‹#›</a:t>
            </a:fld>
            <a:endParaRPr lang="en-US"/>
          </a:p>
        </p:txBody>
      </p:sp>
    </p:spTree>
    <p:extLst>
      <p:ext uri="{BB962C8B-B14F-4D97-AF65-F5344CB8AC3E}">
        <p14:creationId xmlns:p14="http://schemas.microsoft.com/office/powerpoint/2010/main" val="34432261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5A6E2-D58E-0F4E-BC45-1060B52B2B78}" type="datetimeFigureOut">
              <a:rPr lang="en-US" smtClean="0"/>
              <a:t>10/10/18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B7E4D-E4C9-1F4B-B5E2-2C6281BE31C6}" type="slidenum">
              <a:rPr lang="en-US" smtClean="0"/>
              <a:t>‹#›</a:t>
            </a:fld>
            <a:endParaRPr lang="en-US"/>
          </a:p>
        </p:txBody>
      </p:sp>
    </p:spTree>
    <p:extLst>
      <p:ext uri="{BB962C8B-B14F-4D97-AF65-F5344CB8AC3E}">
        <p14:creationId xmlns:p14="http://schemas.microsoft.com/office/powerpoint/2010/main" val="37647559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3F34F5-60E3-5147-8C45-71CAFCAD0FA4}" type="datetime1">
              <a:rPr lang="en-US" smtClean="0"/>
              <a:t>10/10/18</a:t>
            </a:fld>
            <a:endParaRPr lang="en-US"/>
          </a:p>
        </p:txBody>
      </p:sp>
      <p:sp>
        <p:nvSpPr>
          <p:cNvPr id="5" name="Footer Placeholder 4"/>
          <p:cNvSpPr>
            <a:spLocks noGrp="1"/>
          </p:cNvSpPr>
          <p:nvPr>
            <p:ph type="ftr" sz="quarter" idx="11"/>
          </p:nvPr>
        </p:nvSpPr>
        <p:spPr/>
        <p:txBody>
          <a:bodyPr/>
          <a:lstStyle/>
          <a:p>
            <a:r>
              <a:rPr lang="en-US" smtClean="0"/>
              <a:t>Amara Graps   graps@psi.edu     10Oct2018</a:t>
            </a:r>
            <a:endParaRPr lang="en-US"/>
          </a:p>
        </p:txBody>
      </p:sp>
      <p:sp>
        <p:nvSpPr>
          <p:cNvPr id="6" name="Slide Number Placeholder 5"/>
          <p:cNvSpPr>
            <a:spLocks noGrp="1"/>
          </p:cNvSpPr>
          <p:nvPr>
            <p:ph type="sldNum" sz="quarter" idx="12"/>
          </p:nvPr>
        </p:nvSpPr>
        <p:spPr/>
        <p:txBody>
          <a:bodyPr/>
          <a:lstStyle/>
          <a:p>
            <a:fld id="{43A3B274-7F2E-CF45-8FC6-454A5F6F8F7F}" type="slidenum">
              <a:rPr lang="en-US" smtClean="0"/>
              <a:t>‹#›</a:t>
            </a:fld>
            <a:endParaRPr lang="en-US"/>
          </a:p>
        </p:txBody>
      </p:sp>
    </p:spTree>
    <p:extLst>
      <p:ext uri="{BB962C8B-B14F-4D97-AF65-F5344CB8AC3E}">
        <p14:creationId xmlns:p14="http://schemas.microsoft.com/office/powerpoint/2010/main" val="85584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6FEFE-5769-A946-9CC2-4F1F02F0BDAA}" type="datetime1">
              <a:rPr lang="en-US" smtClean="0"/>
              <a:t>10/10/18</a:t>
            </a:fld>
            <a:endParaRPr lang="en-US"/>
          </a:p>
        </p:txBody>
      </p:sp>
      <p:sp>
        <p:nvSpPr>
          <p:cNvPr id="5" name="Footer Placeholder 4"/>
          <p:cNvSpPr>
            <a:spLocks noGrp="1"/>
          </p:cNvSpPr>
          <p:nvPr>
            <p:ph type="ftr" sz="quarter" idx="11"/>
          </p:nvPr>
        </p:nvSpPr>
        <p:spPr/>
        <p:txBody>
          <a:bodyPr/>
          <a:lstStyle/>
          <a:p>
            <a:r>
              <a:rPr lang="en-US" smtClean="0"/>
              <a:t>Amara Graps   graps@psi.edu     10Oct2018</a:t>
            </a:r>
            <a:endParaRPr lang="en-US"/>
          </a:p>
        </p:txBody>
      </p:sp>
      <p:sp>
        <p:nvSpPr>
          <p:cNvPr id="6" name="Slide Number Placeholder 5"/>
          <p:cNvSpPr>
            <a:spLocks noGrp="1"/>
          </p:cNvSpPr>
          <p:nvPr>
            <p:ph type="sldNum" sz="quarter" idx="12"/>
          </p:nvPr>
        </p:nvSpPr>
        <p:spPr/>
        <p:txBody>
          <a:bodyPr/>
          <a:lstStyle/>
          <a:p>
            <a:fld id="{43A3B274-7F2E-CF45-8FC6-454A5F6F8F7F}" type="slidenum">
              <a:rPr lang="en-US" smtClean="0"/>
              <a:t>‹#›</a:t>
            </a:fld>
            <a:endParaRPr lang="en-US"/>
          </a:p>
        </p:txBody>
      </p:sp>
    </p:spTree>
    <p:extLst>
      <p:ext uri="{BB962C8B-B14F-4D97-AF65-F5344CB8AC3E}">
        <p14:creationId xmlns:p14="http://schemas.microsoft.com/office/powerpoint/2010/main" val="168887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E946C-52A8-CF4A-92CF-34D5BAB873B0}" type="datetime1">
              <a:rPr lang="en-US" smtClean="0"/>
              <a:t>10/10/18</a:t>
            </a:fld>
            <a:endParaRPr lang="en-US"/>
          </a:p>
        </p:txBody>
      </p:sp>
      <p:sp>
        <p:nvSpPr>
          <p:cNvPr id="5" name="Footer Placeholder 4"/>
          <p:cNvSpPr>
            <a:spLocks noGrp="1"/>
          </p:cNvSpPr>
          <p:nvPr>
            <p:ph type="ftr" sz="quarter" idx="11"/>
          </p:nvPr>
        </p:nvSpPr>
        <p:spPr/>
        <p:txBody>
          <a:bodyPr/>
          <a:lstStyle/>
          <a:p>
            <a:r>
              <a:rPr lang="en-US" smtClean="0"/>
              <a:t>Amara Graps   graps@psi.edu     10Oct2018</a:t>
            </a:r>
            <a:endParaRPr lang="en-US"/>
          </a:p>
        </p:txBody>
      </p:sp>
      <p:sp>
        <p:nvSpPr>
          <p:cNvPr id="6" name="Slide Number Placeholder 5"/>
          <p:cNvSpPr>
            <a:spLocks noGrp="1"/>
          </p:cNvSpPr>
          <p:nvPr>
            <p:ph type="sldNum" sz="quarter" idx="12"/>
          </p:nvPr>
        </p:nvSpPr>
        <p:spPr/>
        <p:txBody>
          <a:bodyPr/>
          <a:lstStyle/>
          <a:p>
            <a:fld id="{43A3B274-7F2E-CF45-8FC6-454A5F6F8F7F}" type="slidenum">
              <a:rPr lang="en-US" smtClean="0"/>
              <a:t>‹#›</a:t>
            </a:fld>
            <a:endParaRPr lang="en-US"/>
          </a:p>
        </p:txBody>
      </p:sp>
    </p:spTree>
    <p:extLst>
      <p:ext uri="{BB962C8B-B14F-4D97-AF65-F5344CB8AC3E}">
        <p14:creationId xmlns:p14="http://schemas.microsoft.com/office/powerpoint/2010/main" val="256084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B3B88-9DDC-D044-A427-BC3BADFF3E43}" type="datetime1">
              <a:rPr lang="en-US" smtClean="0"/>
              <a:t>10/10/18</a:t>
            </a:fld>
            <a:endParaRPr lang="en-US"/>
          </a:p>
        </p:txBody>
      </p:sp>
      <p:sp>
        <p:nvSpPr>
          <p:cNvPr id="5" name="Footer Placeholder 4"/>
          <p:cNvSpPr>
            <a:spLocks noGrp="1"/>
          </p:cNvSpPr>
          <p:nvPr>
            <p:ph type="ftr" sz="quarter" idx="11"/>
          </p:nvPr>
        </p:nvSpPr>
        <p:spPr/>
        <p:txBody>
          <a:bodyPr/>
          <a:lstStyle/>
          <a:p>
            <a:r>
              <a:rPr lang="en-US" smtClean="0"/>
              <a:t>Amara Graps   graps@psi.edu     10Oct2018</a:t>
            </a:r>
            <a:endParaRPr lang="en-US"/>
          </a:p>
        </p:txBody>
      </p:sp>
      <p:sp>
        <p:nvSpPr>
          <p:cNvPr id="6" name="Slide Number Placeholder 5"/>
          <p:cNvSpPr>
            <a:spLocks noGrp="1"/>
          </p:cNvSpPr>
          <p:nvPr>
            <p:ph type="sldNum" sz="quarter" idx="12"/>
          </p:nvPr>
        </p:nvSpPr>
        <p:spPr/>
        <p:txBody>
          <a:bodyPr/>
          <a:lstStyle/>
          <a:p>
            <a:fld id="{43A3B274-7F2E-CF45-8FC6-454A5F6F8F7F}" type="slidenum">
              <a:rPr lang="en-US" smtClean="0"/>
              <a:t>‹#›</a:t>
            </a:fld>
            <a:endParaRPr lang="en-US"/>
          </a:p>
        </p:txBody>
      </p:sp>
    </p:spTree>
    <p:extLst>
      <p:ext uri="{BB962C8B-B14F-4D97-AF65-F5344CB8AC3E}">
        <p14:creationId xmlns:p14="http://schemas.microsoft.com/office/powerpoint/2010/main" val="248005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9C0CFA-3CB7-464D-8F5B-0C9B49FCE964}" type="datetime1">
              <a:rPr lang="en-US" smtClean="0"/>
              <a:t>10/10/18</a:t>
            </a:fld>
            <a:endParaRPr lang="en-US"/>
          </a:p>
        </p:txBody>
      </p:sp>
      <p:sp>
        <p:nvSpPr>
          <p:cNvPr id="5" name="Footer Placeholder 4"/>
          <p:cNvSpPr>
            <a:spLocks noGrp="1"/>
          </p:cNvSpPr>
          <p:nvPr>
            <p:ph type="ftr" sz="quarter" idx="11"/>
          </p:nvPr>
        </p:nvSpPr>
        <p:spPr/>
        <p:txBody>
          <a:bodyPr/>
          <a:lstStyle/>
          <a:p>
            <a:r>
              <a:rPr lang="en-US" smtClean="0"/>
              <a:t>Amara Graps   graps@psi.edu     10Oct2018</a:t>
            </a:r>
            <a:endParaRPr lang="en-US"/>
          </a:p>
        </p:txBody>
      </p:sp>
      <p:sp>
        <p:nvSpPr>
          <p:cNvPr id="6" name="Slide Number Placeholder 5"/>
          <p:cNvSpPr>
            <a:spLocks noGrp="1"/>
          </p:cNvSpPr>
          <p:nvPr>
            <p:ph type="sldNum" sz="quarter" idx="12"/>
          </p:nvPr>
        </p:nvSpPr>
        <p:spPr/>
        <p:txBody>
          <a:bodyPr/>
          <a:lstStyle/>
          <a:p>
            <a:fld id="{43A3B274-7F2E-CF45-8FC6-454A5F6F8F7F}" type="slidenum">
              <a:rPr lang="en-US" smtClean="0"/>
              <a:t>‹#›</a:t>
            </a:fld>
            <a:endParaRPr lang="en-US"/>
          </a:p>
        </p:txBody>
      </p:sp>
    </p:spTree>
    <p:extLst>
      <p:ext uri="{BB962C8B-B14F-4D97-AF65-F5344CB8AC3E}">
        <p14:creationId xmlns:p14="http://schemas.microsoft.com/office/powerpoint/2010/main" val="3065849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DE74D-8155-E749-AC5D-E1DE13EAB4CE}" type="datetime1">
              <a:rPr lang="en-US" smtClean="0"/>
              <a:t>10/10/18</a:t>
            </a:fld>
            <a:endParaRPr lang="en-US"/>
          </a:p>
        </p:txBody>
      </p:sp>
      <p:sp>
        <p:nvSpPr>
          <p:cNvPr id="6" name="Footer Placeholder 5"/>
          <p:cNvSpPr>
            <a:spLocks noGrp="1"/>
          </p:cNvSpPr>
          <p:nvPr>
            <p:ph type="ftr" sz="quarter" idx="11"/>
          </p:nvPr>
        </p:nvSpPr>
        <p:spPr/>
        <p:txBody>
          <a:bodyPr/>
          <a:lstStyle/>
          <a:p>
            <a:r>
              <a:rPr lang="en-US" smtClean="0"/>
              <a:t>Amara Graps   graps@psi.edu     10Oct2018</a:t>
            </a:r>
            <a:endParaRPr lang="en-US"/>
          </a:p>
        </p:txBody>
      </p:sp>
      <p:sp>
        <p:nvSpPr>
          <p:cNvPr id="7" name="Slide Number Placeholder 6"/>
          <p:cNvSpPr>
            <a:spLocks noGrp="1"/>
          </p:cNvSpPr>
          <p:nvPr>
            <p:ph type="sldNum" sz="quarter" idx="12"/>
          </p:nvPr>
        </p:nvSpPr>
        <p:spPr/>
        <p:txBody>
          <a:bodyPr/>
          <a:lstStyle/>
          <a:p>
            <a:fld id="{43A3B274-7F2E-CF45-8FC6-454A5F6F8F7F}" type="slidenum">
              <a:rPr lang="en-US" smtClean="0"/>
              <a:t>‹#›</a:t>
            </a:fld>
            <a:endParaRPr lang="en-US"/>
          </a:p>
        </p:txBody>
      </p:sp>
    </p:spTree>
    <p:extLst>
      <p:ext uri="{BB962C8B-B14F-4D97-AF65-F5344CB8AC3E}">
        <p14:creationId xmlns:p14="http://schemas.microsoft.com/office/powerpoint/2010/main" val="368671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1FDF1A-FA55-3547-A650-6B67286F35B4}" type="datetime1">
              <a:rPr lang="en-US" smtClean="0"/>
              <a:t>10/10/18</a:t>
            </a:fld>
            <a:endParaRPr lang="en-US"/>
          </a:p>
        </p:txBody>
      </p:sp>
      <p:sp>
        <p:nvSpPr>
          <p:cNvPr id="8" name="Footer Placeholder 7"/>
          <p:cNvSpPr>
            <a:spLocks noGrp="1"/>
          </p:cNvSpPr>
          <p:nvPr>
            <p:ph type="ftr" sz="quarter" idx="11"/>
          </p:nvPr>
        </p:nvSpPr>
        <p:spPr/>
        <p:txBody>
          <a:bodyPr/>
          <a:lstStyle/>
          <a:p>
            <a:r>
              <a:rPr lang="en-US" smtClean="0"/>
              <a:t>Amara Graps   graps@psi.edu     10Oct2018</a:t>
            </a:r>
            <a:endParaRPr lang="en-US"/>
          </a:p>
        </p:txBody>
      </p:sp>
      <p:sp>
        <p:nvSpPr>
          <p:cNvPr id="9" name="Slide Number Placeholder 8"/>
          <p:cNvSpPr>
            <a:spLocks noGrp="1"/>
          </p:cNvSpPr>
          <p:nvPr>
            <p:ph type="sldNum" sz="quarter" idx="12"/>
          </p:nvPr>
        </p:nvSpPr>
        <p:spPr/>
        <p:txBody>
          <a:bodyPr/>
          <a:lstStyle/>
          <a:p>
            <a:fld id="{43A3B274-7F2E-CF45-8FC6-454A5F6F8F7F}" type="slidenum">
              <a:rPr lang="en-US" smtClean="0"/>
              <a:t>‹#›</a:t>
            </a:fld>
            <a:endParaRPr lang="en-US"/>
          </a:p>
        </p:txBody>
      </p:sp>
    </p:spTree>
    <p:extLst>
      <p:ext uri="{BB962C8B-B14F-4D97-AF65-F5344CB8AC3E}">
        <p14:creationId xmlns:p14="http://schemas.microsoft.com/office/powerpoint/2010/main" val="135931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3AA992-7582-304B-BBC4-708B509B05CF}" type="datetime1">
              <a:rPr lang="en-US" smtClean="0"/>
              <a:t>10/10/18</a:t>
            </a:fld>
            <a:endParaRPr lang="en-US"/>
          </a:p>
        </p:txBody>
      </p:sp>
      <p:sp>
        <p:nvSpPr>
          <p:cNvPr id="4" name="Footer Placeholder 3"/>
          <p:cNvSpPr>
            <a:spLocks noGrp="1"/>
          </p:cNvSpPr>
          <p:nvPr>
            <p:ph type="ftr" sz="quarter" idx="11"/>
          </p:nvPr>
        </p:nvSpPr>
        <p:spPr/>
        <p:txBody>
          <a:bodyPr/>
          <a:lstStyle/>
          <a:p>
            <a:r>
              <a:rPr lang="en-US" smtClean="0"/>
              <a:t>Amara Graps   graps@psi.edu     10Oct2018</a:t>
            </a:r>
            <a:endParaRPr lang="en-US"/>
          </a:p>
        </p:txBody>
      </p:sp>
      <p:sp>
        <p:nvSpPr>
          <p:cNvPr id="5" name="Slide Number Placeholder 4"/>
          <p:cNvSpPr>
            <a:spLocks noGrp="1"/>
          </p:cNvSpPr>
          <p:nvPr>
            <p:ph type="sldNum" sz="quarter" idx="12"/>
          </p:nvPr>
        </p:nvSpPr>
        <p:spPr/>
        <p:txBody>
          <a:bodyPr/>
          <a:lstStyle/>
          <a:p>
            <a:fld id="{43A3B274-7F2E-CF45-8FC6-454A5F6F8F7F}" type="slidenum">
              <a:rPr lang="en-US" smtClean="0"/>
              <a:t>‹#›</a:t>
            </a:fld>
            <a:endParaRPr lang="en-US"/>
          </a:p>
        </p:txBody>
      </p:sp>
    </p:spTree>
    <p:extLst>
      <p:ext uri="{BB962C8B-B14F-4D97-AF65-F5344CB8AC3E}">
        <p14:creationId xmlns:p14="http://schemas.microsoft.com/office/powerpoint/2010/main" val="277230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75E48-F6BD-274C-80C3-AE7461991DF6}" type="datetime1">
              <a:rPr lang="en-US" smtClean="0"/>
              <a:t>10/10/18</a:t>
            </a:fld>
            <a:endParaRPr lang="en-US"/>
          </a:p>
        </p:txBody>
      </p:sp>
      <p:sp>
        <p:nvSpPr>
          <p:cNvPr id="3" name="Footer Placeholder 2"/>
          <p:cNvSpPr>
            <a:spLocks noGrp="1"/>
          </p:cNvSpPr>
          <p:nvPr>
            <p:ph type="ftr" sz="quarter" idx="11"/>
          </p:nvPr>
        </p:nvSpPr>
        <p:spPr/>
        <p:txBody>
          <a:bodyPr/>
          <a:lstStyle/>
          <a:p>
            <a:r>
              <a:rPr lang="en-US" smtClean="0"/>
              <a:t>Amara Graps   graps@psi.edu     10Oct2018</a:t>
            </a:r>
            <a:endParaRPr lang="en-US"/>
          </a:p>
        </p:txBody>
      </p:sp>
      <p:sp>
        <p:nvSpPr>
          <p:cNvPr id="4" name="Slide Number Placeholder 3"/>
          <p:cNvSpPr>
            <a:spLocks noGrp="1"/>
          </p:cNvSpPr>
          <p:nvPr>
            <p:ph type="sldNum" sz="quarter" idx="12"/>
          </p:nvPr>
        </p:nvSpPr>
        <p:spPr/>
        <p:txBody>
          <a:bodyPr/>
          <a:lstStyle/>
          <a:p>
            <a:fld id="{43A3B274-7F2E-CF45-8FC6-454A5F6F8F7F}" type="slidenum">
              <a:rPr lang="en-US" smtClean="0"/>
              <a:t>‹#›</a:t>
            </a:fld>
            <a:endParaRPr lang="en-US"/>
          </a:p>
        </p:txBody>
      </p:sp>
    </p:spTree>
    <p:extLst>
      <p:ext uri="{BB962C8B-B14F-4D97-AF65-F5344CB8AC3E}">
        <p14:creationId xmlns:p14="http://schemas.microsoft.com/office/powerpoint/2010/main" val="212771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624FE-11FF-1E4A-AEBE-D8870B59C8E4}" type="datetime1">
              <a:rPr lang="en-US" smtClean="0"/>
              <a:t>10/10/18</a:t>
            </a:fld>
            <a:endParaRPr lang="en-US"/>
          </a:p>
        </p:txBody>
      </p:sp>
      <p:sp>
        <p:nvSpPr>
          <p:cNvPr id="6" name="Footer Placeholder 5"/>
          <p:cNvSpPr>
            <a:spLocks noGrp="1"/>
          </p:cNvSpPr>
          <p:nvPr>
            <p:ph type="ftr" sz="quarter" idx="11"/>
          </p:nvPr>
        </p:nvSpPr>
        <p:spPr/>
        <p:txBody>
          <a:bodyPr/>
          <a:lstStyle/>
          <a:p>
            <a:r>
              <a:rPr lang="en-US" smtClean="0"/>
              <a:t>Amara Graps   graps@psi.edu     10Oct2018</a:t>
            </a:r>
            <a:endParaRPr lang="en-US"/>
          </a:p>
        </p:txBody>
      </p:sp>
      <p:sp>
        <p:nvSpPr>
          <p:cNvPr id="7" name="Slide Number Placeholder 6"/>
          <p:cNvSpPr>
            <a:spLocks noGrp="1"/>
          </p:cNvSpPr>
          <p:nvPr>
            <p:ph type="sldNum" sz="quarter" idx="12"/>
          </p:nvPr>
        </p:nvSpPr>
        <p:spPr/>
        <p:txBody>
          <a:bodyPr/>
          <a:lstStyle/>
          <a:p>
            <a:fld id="{43A3B274-7F2E-CF45-8FC6-454A5F6F8F7F}" type="slidenum">
              <a:rPr lang="en-US" smtClean="0"/>
              <a:t>‹#›</a:t>
            </a:fld>
            <a:endParaRPr lang="en-US"/>
          </a:p>
        </p:txBody>
      </p:sp>
    </p:spTree>
    <p:extLst>
      <p:ext uri="{BB962C8B-B14F-4D97-AF65-F5344CB8AC3E}">
        <p14:creationId xmlns:p14="http://schemas.microsoft.com/office/powerpoint/2010/main" val="387469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659A0-C746-7E4E-98C2-D6A890C95539}" type="datetime1">
              <a:rPr lang="en-US" smtClean="0"/>
              <a:t>10/10/18</a:t>
            </a:fld>
            <a:endParaRPr lang="en-US"/>
          </a:p>
        </p:txBody>
      </p:sp>
      <p:sp>
        <p:nvSpPr>
          <p:cNvPr id="6" name="Footer Placeholder 5"/>
          <p:cNvSpPr>
            <a:spLocks noGrp="1"/>
          </p:cNvSpPr>
          <p:nvPr>
            <p:ph type="ftr" sz="quarter" idx="11"/>
          </p:nvPr>
        </p:nvSpPr>
        <p:spPr/>
        <p:txBody>
          <a:bodyPr/>
          <a:lstStyle/>
          <a:p>
            <a:r>
              <a:rPr lang="en-US" smtClean="0"/>
              <a:t>Amara Graps   graps@psi.edu     10Oct2018</a:t>
            </a:r>
            <a:endParaRPr lang="en-US"/>
          </a:p>
        </p:txBody>
      </p:sp>
      <p:sp>
        <p:nvSpPr>
          <p:cNvPr id="7" name="Slide Number Placeholder 6"/>
          <p:cNvSpPr>
            <a:spLocks noGrp="1"/>
          </p:cNvSpPr>
          <p:nvPr>
            <p:ph type="sldNum" sz="quarter" idx="12"/>
          </p:nvPr>
        </p:nvSpPr>
        <p:spPr/>
        <p:txBody>
          <a:bodyPr/>
          <a:lstStyle/>
          <a:p>
            <a:fld id="{43A3B274-7F2E-CF45-8FC6-454A5F6F8F7F}" type="slidenum">
              <a:rPr lang="en-US" smtClean="0"/>
              <a:t>‹#›</a:t>
            </a:fld>
            <a:endParaRPr lang="en-US"/>
          </a:p>
        </p:txBody>
      </p:sp>
    </p:spTree>
    <p:extLst>
      <p:ext uri="{BB962C8B-B14F-4D97-AF65-F5344CB8AC3E}">
        <p14:creationId xmlns:p14="http://schemas.microsoft.com/office/powerpoint/2010/main" val="39613032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48846" y="274638"/>
            <a:ext cx="60405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4B2D3-D3CD-CE40-A63F-CBA03964AD55}" type="datetime1">
              <a:rPr lang="en-US" smtClean="0"/>
              <a:t>10/10/18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Amara Graps   graps@psi.edu     10Oct2018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3B274-7F2E-CF45-8FC6-454A5F6F8F7F}" type="slidenum">
              <a:rPr lang="en-US" smtClean="0"/>
              <a:t>‹#›</a:t>
            </a:fld>
            <a:endParaRPr lang="en-US"/>
          </a:p>
        </p:txBody>
      </p:sp>
      <p:pic>
        <p:nvPicPr>
          <p:cNvPr id="8" name="Picture 7"/>
          <p:cNvPicPr>
            <a:picLocks noChangeAspect="1"/>
          </p:cNvPicPr>
          <p:nvPr userDrawn="1"/>
        </p:nvPicPr>
        <p:blipFill>
          <a:blip r:embed="rId13"/>
          <a:stretch>
            <a:fillRect/>
          </a:stretch>
        </p:blipFill>
        <p:spPr>
          <a:xfrm>
            <a:off x="377938" y="246730"/>
            <a:ext cx="1170908" cy="1170908"/>
          </a:xfrm>
          <a:prstGeom prst="rect">
            <a:avLst/>
          </a:prstGeom>
        </p:spPr>
      </p:pic>
      <p:pic>
        <p:nvPicPr>
          <p:cNvPr id="9" name="Picture 8"/>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47938" y="274638"/>
            <a:ext cx="1030605" cy="725805"/>
          </a:xfrm>
          <a:prstGeom prst="rect">
            <a:avLst/>
          </a:prstGeom>
          <a:noFill/>
          <a:ln>
            <a:noFill/>
          </a:ln>
        </p:spPr>
      </p:pic>
    </p:spTree>
    <p:extLst>
      <p:ext uri="{BB962C8B-B14F-4D97-AF65-F5344CB8AC3E}">
        <p14:creationId xmlns:p14="http://schemas.microsoft.com/office/powerpoint/2010/main" val="3986282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graps@psi.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GIADA Data Review</a:t>
            </a:r>
            <a:endParaRPr lang="en-US" dirty="0"/>
          </a:p>
        </p:txBody>
      </p:sp>
      <p:sp>
        <p:nvSpPr>
          <p:cNvPr id="3" name="Subtitle 2"/>
          <p:cNvSpPr>
            <a:spLocks noGrp="1"/>
          </p:cNvSpPr>
          <p:nvPr>
            <p:ph type="subTitle" idx="1"/>
          </p:nvPr>
        </p:nvSpPr>
        <p:spPr/>
        <p:txBody>
          <a:bodyPr>
            <a:normAutofit/>
          </a:bodyPr>
          <a:lstStyle/>
          <a:p>
            <a:r>
              <a:rPr lang="en-US" dirty="0" smtClean="0"/>
              <a:t>Amara Graps</a:t>
            </a:r>
          </a:p>
          <a:p>
            <a:r>
              <a:rPr lang="en-US" sz="1700" dirty="0" err="1" smtClean="0">
                <a:hlinkClick r:id="rId2"/>
              </a:rPr>
              <a:t>graps@psi.edu</a:t>
            </a:r>
            <a:endParaRPr lang="en-US" sz="1700" dirty="0" smtClean="0"/>
          </a:p>
          <a:p>
            <a:r>
              <a:rPr lang="en-US" sz="1700" dirty="0" smtClean="0"/>
              <a:t>Planetary Science Institute (USA), </a:t>
            </a:r>
          </a:p>
          <a:p>
            <a:r>
              <a:rPr lang="en-US" sz="1700" dirty="0"/>
              <a:t>a</a:t>
            </a:r>
            <a:r>
              <a:rPr lang="en-US" sz="1700" dirty="0" smtClean="0"/>
              <a:t>nd Baltics in Space (Latvia)</a:t>
            </a:r>
            <a:endParaRPr lang="en-US" sz="1700" dirty="0"/>
          </a:p>
        </p:txBody>
      </p:sp>
    </p:spTree>
    <p:extLst>
      <p:ext uri="{BB962C8B-B14F-4D97-AF65-F5344CB8AC3E}">
        <p14:creationId xmlns:p14="http://schemas.microsoft.com/office/powerpoint/2010/main" val="881164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360" y="473126"/>
            <a:ext cx="2156360" cy="584776"/>
          </a:xfrm>
          <a:prstGeom prst="rect">
            <a:avLst/>
          </a:prstGeom>
          <a:noFill/>
        </p:spPr>
        <p:txBody>
          <a:bodyPr wrap="none" rtlCol="0">
            <a:spAutoFit/>
          </a:bodyPr>
          <a:lstStyle/>
          <a:p>
            <a:r>
              <a:rPr lang="en-US" sz="3200" b="1" dirty="0" smtClean="0"/>
              <a:t>FIRST LOOK</a:t>
            </a:r>
            <a:endParaRPr lang="en-US" sz="3200" b="1" dirty="0"/>
          </a:p>
        </p:txBody>
      </p:sp>
      <p:sp>
        <p:nvSpPr>
          <p:cNvPr id="9" name="Footer Placeholder 8"/>
          <p:cNvSpPr>
            <a:spLocks noGrp="1"/>
          </p:cNvSpPr>
          <p:nvPr>
            <p:ph type="ftr" sz="quarter" idx="11"/>
          </p:nvPr>
        </p:nvSpPr>
        <p:spPr/>
        <p:txBody>
          <a:bodyPr/>
          <a:lstStyle/>
          <a:p>
            <a:r>
              <a:rPr lang="en-US" smtClean="0"/>
              <a:t>Amara Graps   graps@psi.edu     10Oct2018</a:t>
            </a:r>
            <a:endParaRPr lang="en-US"/>
          </a:p>
        </p:txBody>
      </p:sp>
      <p:sp>
        <p:nvSpPr>
          <p:cNvPr id="10" name="Slide Number Placeholder 9"/>
          <p:cNvSpPr>
            <a:spLocks noGrp="1"/>
          </p:cNvSpPr>
          <p:nvPr>
            <p:ph type="sldNum" sz="quarter" idx="12"/>
          </p:nvPr>
        </p:nvSpPr>
        <p:spPr/>
        <p:txBody>
          <a:bodyPr/>
          <a:lstStyle/>
          <a:p>
            <a:fld id="{43A3B274-7F2E-CF45-8FC6-454A5F6F8F7F}" type="slidenum">
              <a:rPr lang="en-US" smtClean="0"/>
              <a:t>9</a:t>
            </a:fld>
            <a:endParaRPr lang="en-US"/>
          </a:p>
        </p:txBody>
      </p:sp>
      <p:pic>
        <p:nvPicPr>
          <p:cNvPr id="6" name="Picture 5"/>
          <p:cNvPicPr>
            <a:picLocks noChangeAspect="1"/>
          </p:cNvPicPr>
          <p:nvPr/>
        </p:nvPicPr>
        <p:blipFill>
          <a:blip r:embed="rId2"/>
          <a:stretch>
            <a:fillRect/>
          </a:stretch>
        </p:blipFill>
        <p:spPr>
          <a:xfrm>
            <a:off x="0" y="1370808"/>
            <a:ext cx="9144000" cy="5177980"/>
          </a:xfrm>
          <a:prstGeom prst="rect">
            <a:avLst/>
          </a:prstGeom>
        </p:spPr>
      </p:pic>
    </p:spTree>
    <p:extLst>
      <p:ext uri="{BB962C8B-B14F-4D97-AF65-F5344CB8AC3E}">
        <p14:creationId xmlns:p14="http://schemas.microsoft.com/office/powerpoint/2010/main" val="268095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360" y="473126"/>
            <a:ext cx="2156360" cy="584776"/>
          </a:xfrm>
          <a:prstGeom prst="rect">
            <a:avLst/>
          </a:prstGeom>
          <a:noFill/>
        </p:spPr>
        <p:txBody>
          <a:bodyPr wrap="none" rtlCol="0">
            <a:spAutoFit/>
          </a:bodyPr>
          <a:lstStyle/>
          <a:p>
            <a:r>
              <a:rPr lang="en-US" sz="3200" b="1" dirty="0" smtClean="0"/>
              <a:t>FIRST LOOK</a:t>
            </a:r>
            <a:endParaRPr lang="en-US" sz="3200" b="1" dirty="0"/>
          </a:p>
        </p:txBody>
      </p:sp>
      <p:sp>
        <p:nvSpPr>
          <p:cNvPr id="9" name="Footer Placeholder 8"/>
          <p:cNvSpPr>
            <a:spLocks noGrp="1"/>
          </p:cNvSpPr>
          <p:nvPr>
            <p:ph type="ftr" sz="quarter" idx="11"/>
          </p:nvPr>
        </p:nvSpPr>
        <p:spPr/>
        <p:txBody>
          <a:bodyPr/>
          <a:lstStyle/>
          <a:p>
            <a:r>
              <a:rPr lang="en-US" smtClean="0"/>
              <a:t>Amara Graps   graps@psi.edu     10Oct2018</a:t>
            </a:r>
            <a:endParaRPr lang="en-US"/>
          </a:p>
        </p:txBody>
      </p:sp>
      <p:sp>
        <p:nvSpPr>
          <p:cNvPr id="10" name="Slide Number Placeholder 9"/>
          <p:cNvSpPr>
            <a:spLocks noGrp="1"/>
          </p:cNvSpPr>
          <p:nvPr>
            <p:ph type="sldNum" sz="quarter" idx="12"/>
          </p:nvPr>
        </p:nvSpPr>
        <p:spPr/>
        <p:txBody>
          <a:bodyPr/>
          <a:lstStyle/>
          <a:p>
            <a:fld id="{43A3B274-7F2E-CF45-8FC6-454A5F6F8F7F}" type="slidenum">
              <a:rPr lang="en-US" smtClean="0"/>
              <a:t>10</a:t>
            </a:fld>
            <a:endParaRPr lang="en-US"/>
          </a:p>
        </p:txBody>
      </p:sp>
      <p:pic>
        <p:nvPicPr>
          <p:cNvPr id="5" name="Picture 4"/>
          <p:cNvPicPr>
            <a:picLocks noChangeAspect="1"/>
          </p:cNvPicPr>
          <p:nvPr/>
        </p:nvPicPr>
        <p:blipFill>
          <a:blip r:embed="rId2"/>
          <a:stretch>
            <a:fillRect/>
          </a:stretch>
        </p:blipFill>
        <p:spPr>
          <a:xfrm>
            <a:off x="0" y="1372090"/>
            <a:ext cx="8946786" cy="5382051"/>
          </a:xfrm>
          <a:prstGeom prst="rect">
            <a:avLst/>
          </a:prstGeom>
        </p:spPr>
      </p:pic>
    </p:spTree>
    <p:extLst>
      <p:ext uri="{BB962C8B-B14F-4D97-AF65-F5344CB8AC3E}">
        <p14:creationId xmlns:p14="http://schemas.microsoft.com/office/powerpoint/2010/main" val="2577708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360" y="473126"/>
            <a:ext cx="2648281" cy="584776"/>
          </a:xfrm>
          <a:prstGeom prst="rect">
            <a:avLst/>
          </a:prstGeom>
          <a:noFill/>
        </p:spPr>
        <p:txBody>
          <a:bodyPr wrap="none" rtlCol="0">
            <a:spAutoFit/>
          </a:bodyPr>
          <a:lstStyle/>
          <a:p>
            <a:r>
              <a:rPr lang="en-US" sz="3200" b="1" dirty="0" smtClean="0"/>
              <a:t>SECOND LOOK</a:t>
            </a:r>
            <a:endParaRPr lang="en-US" sz="3200" b="1" dirty="0"/>
          </a:p>
        </p:txBody>
      </p:sp>
      <p:sp>
        <p:nvSpPr>
          <p:cNvPr id="9" name="Footer Placeholder 8"/>
          <p:cNvSpPr>
            <a:spLocks noGrp="1"/>
          </p:cNvSpPr>
          <p:nvPr>
            <p:ph type="ftr" sz="quarter" idx="11"/>
          </p:nvPr>
        </p:nvSpPr>
        <p:spPr/>
        <p:txBody>
          <a:bodyPr/>
          <a:lstStyle/>
          <a:p>
            <a:r>
              <a:rPr lang="en-US" smtClean="0"/>
              <a:t>Amara Graps   graps@psi.edu     10Oct2018</a:t>
            </a:r>
            <a:endParaRPr lang="en-US"/>
          </a:p>
        </p:txBody>
      </p:sp>
      <p:sp>
        <p:nvSpPr>
          <p:cNvPr id="10" name="Slide Number Placeholder 9"/>
          <p:cNvSpPr>
            <a:spLocks noGrp="1"/>
          </p:cNvSpPr>
          <p:nvPr>
            <p:ph type="sldNum" sz="quarter" idx="12"/>
          </p:nvPr>
        </p:nvSpPr>
        <p:spPr/>
        <p:txBody>
          <a:bodyPr/>
          <a:lstStyle/>
          <a:p>
            <a:fld id="{43A3B274-7F2E-CF45-8FC6-454A5F6F8F7F}" type="slidenum">
              <a:rPr lang="en-US" smtClean="0"/>
              <a:t>11</a:t>
            </a:fld>
            <a:endParaRPr lang="en-US"/>
          </a:p>
        </p:txBody>
      </p:sp>
      <p:sp>
        <p:nvSpPr>
          <p:cNvPr id="6" name="TextBox 5"/>
          <p:cNvSpPr txBox="1"/>
          <p:nvPr/>
        </p:nvSpPr>
        <p:spPr>
          <a:xfrm>
            <a:off x="156568" y="1399640"/>
            <a:ext cx="8987432" cy="1938992"/>
          </a:xfrm>
          <a:prstGeom prst="rect">
            <a:avLst/>
          </a:prstGeom>
          <a:noFill/>
        </p:spPr>
        <p:txBody>
          <a:bodyPr wrap="square" rtlCol="0">
            <a:spAutoFit/>
          </a:bodyPr>
          <a:lstStyle/>
          <a:p>
            <a:r>
              <a:rPr lang="en-US" sz="2400" dirty="0" smtClean="0"/>
              <a:t>20 </a:t>
            </a:r>
            <a:r>
              <a:rPr lang="en-US" sz="2400" dirty="0" smtClean="0">
                <a:solidFill>
                  <a:srgbClr val="FF0000"/>
                </a:solidFill>
              </a:rPr>
              <a:t>Editorial</a:t>
            </a:r>
            <a:r>
              <a:rPr lang="en-US" sz="2400" dirty="0" smtClean="0"/>
              <a:t> RIDS related to validating the datasets.</a:t>
            </a:r>
          </a:p>
          <a:p>
            <a:endParaRPr lang="en-US" sz="2400" dirty="0"/>
          </a:p>
          <a:p>
            <a:r>
              <a:rPr lang="en-US" sz="2400" dirty="0" err="1" smtClean="0"/>
              <a:t>p</a:t>
            </a:r>
            <a:r>
              <a:rPr lang="en-US" sz="2400" dirty="0" err="1" smtClean="0"/>
              <a:t>vvlng</a:t>
            </a:r>
            <a:r>
              <a:rPr lang="en-US" sz="2400" dirty="0" smtClean="0"/>
              <a:t>, </a:t>
            </a:r>
            <a:r>
              <a:rPr lang="en-US" sz="2400" dirty="0" smtClean="0"/>
              <a:t>to give full error lists and </a:t>
            </a:r>
            <a:r>
              <a:rPr lang="en-US" sz="2400" dirty="0" err="1" smtClean="0"/>
              <a:t>NASAView</a:t>
            </a:r>
            <a:r>
              <a:rPr lang="en-US" sz="2400" dirty="0" smtClean="0"/>
              <a:t> to read and display showed different errors. </a:t>
            </a:r>
            <a:endParaRPr lang="en-US" sz="2400" dirty="0"/>
          </a:p>
          <a:p>
            <a:r>
              <a:rPr lang="en-US" sz="2400" dirty="0" err="1" smtClean="0"/>
              <a:t>NASAView</a:t>
            </a:r>
            <a:r>
              <a:rPr lang="en-US" sz="2400" dirty="0" smtClean="0"/>
              <a:t> – PDS3? And </a:t>
            </a:r>
            <a:r>
              <a:rPr lang="en-US" sz="2400" dirty="0" err="1" smtClean="0"/>
              <a:t>pvvlng</a:t>
            </a:r>
            <a:r>
              <a:rPr lang="en-US" sz="2400" dirty="0" smtClean="0"/>
              <a:t> – PDS4</a:t>
            </a:r>
            <a:endParaRPr lang="en-US" sz="2400" dirty="0"/>
          </a:p>
        </p:txBody>
      </p:sp>
    </p:spTree>
    <p:extLst>
      <p:ext uri="{BB962C8B-B14F-4D97-AF65-F5344CB8AC3E}">
        <p14:creationId xmlns:p14="http://schemas.microsoft.com/office/powerpoint/2010/main" val="1256565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360" y="473126"/>
            <a:ext cx="2648281" cy="584776"/>
          </a:xfrm>
          <a:prstGeom prst="rect">
            <a:avLst/>
          </a:prstGeom>
          <a:noFill/>
        </p:spPr>
        <p:txBody>
          <a:bodyPr wrap="none" rtlCol="0">
            <a:spAutoFit/>
          </a:bodyPr>
          <a:lstStyle/>
          <a:p>
            <a:r>
              <a:rPr lang="en-US" sz="3200" b="1" dirty="0" smtClean="0"/>
              <a:t>SECOND LOOK</a:t>
            </a:r>
            <a:endParaRPr lang="en-US" sz="3200" b="1" dirty="0"/>
          </a:p>
        </p:txBody>
      </p:sp>
      <p:sp>
        <p:nvSpPr>
          <p:cNvPr id="9" name="Footer Placeholder 8"/>
          <p:cNvSpPr>
            <a:spLocks noGrp="1"/>
          </p:cNvSpPr>
          <p:nvPr>
            <p:ph type="ftr" sz="quarter" idx="11"/>
          </p:nvPr>
        </p:nvSpPr>
        <p:spPr/>
        <p:txBody>
          <a:bodyPr/>
          <a:lstStyle/>
          <a:p>
            <a:r>
              <a:rPr lang="en-US" smtClean="0"/>
              <a:t>Amara Graps   graps@psi.edu     10Oct2018</a:t>
            </a:r>
            <a:endParaRPr lang="en-US"/>
          </a:p>
        </p:txBody>
      </p:sp>
      <p:sp>
        <p:nvSpPr>
          <p:cNvPr id="10" name="Slide Number Placeholder 9"/>
          <p:cNvSpPr>
            <a:spLocks noGrp="1"/>
          </p:cNvSpPr>
          <p:nvPr>
            <p:ph type="sldNum" sz="quarter" idx="12"/>
          </p:nvPr>
        </p:nvSpPr>
        <p:spPr/>
        <p:txBody>
          <a:bodyPr/>
          <a:lstStyle/>
          <a:p>
            <a:fld id="{43A3B274-7F2E-CF45-8FC6-454A5F6F8F7F}" type="slidenum">
              <a:rPr lang="en-US" smtClean="0"/>
              <a:t>12</a:t>
            </a:fld>
            <a:endParaRPr lang="en-US"/>
          </a:p>
        </p:txBody>
      </p:sp>
      <p:sp>
        <p:nvSpPr>
          <p:cNvPr id="6" name="TextBox 5"/>
          <p:cNvSpPr txBox="1"/>
          <p:nvPr/>
        </p:nvSpPr>
        <p:spPr>
          <a:xfrm>
            <a:off x="156568" y="1399640"/>
            <a:ext cx="8987432" cy="1569660"/>
          </a:xfrm>
          <a:prstGeom prst="rect">
            <a:avLst/>
          </a:prstGeom>
          <a:noFill/>
        </p:spPr>
        <p:txBody>
          <a:bodyPr wrap="square" rtlCol="0">
            <a:spAutoFit/>
          </a:bodyPr>
          <a:lstStyle/>
          <a:p>
            <a:r>
              <a:rPr lang="en-US" sz="2400" dirty="0" smtClean="0"/>
              <a:t>5 </a:t>
            </a:r>
            <a:r>
              <a:rPr lang="en-US" sz="2400" dirty="0" smtClean="0">
                <a:solidFill>
                  <a:srgbClr val="FF0000"/>
                </a:solidFill>
              </a:rPr>
              <a:t>Minor</a:t>
            </a:r>
            <a:r>
              <a:rPr lang="en-US" sz="2400" dirty="0" smtClean="0"/>
              <a:t> RIDS related to missing keywords, missing file descriptions in dataset description file,  directory content list inaccurate in DOCINFO.TXT and one instance of object and label filename mismatch.</a:t>
            </a:r>
          </a:p>
          <a:p>
            <a:endParaRPr lang="en-US" sz="2400" dirty="0"/>
          </a:p>
        </p:txBody>
      </p:sp>
    </p:spTree>
    <p:extLst>
      <p:ext uri="{BB962C8B-B14F-4D97-AF65-F5344CB8AC3E}">
        <p14:creationId xmlns:p14="http://schemas.microsoft.com/office/powerpoint/2010/main" val="3858228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360" y="473126"/>
            <a:ext cx="2648281" cy="584776"/>
          </a:xfrm>
          <a:prstGeom prst="rect">
            <a:avLst/>
          </a:prstGeom>
          <a:noFill/>
        </p:spPr>
        <p:txBody>
          <a:bodyPr wrap="none" rtlCol="0">
            <a:spAutoFit/>
          </a:bodyPr>
          <a:lstStyle/>
          <a:p>
            <a:r>
              <a:rPr lang="en-US" sz="3200" b="1" dirty="0" smtClean="0"/>
              <a:t>SECOND LOOK</a:t>
            </a:r>
            <a:endParaRPr lang="en-US" sz="3200" b="1" dirty="0"/>
          </a:p>
        </p:txBody>
      </p:sp>
      <p:sp>
        <p:nvSpPr>
          <p:cNvPr id="9" name="Footer Placeholder 8"/>
          <p:cNvSpPr>
            <a:spLocks noGrp="1"/>
          </p:cNvSpPr>
          <p:nvPr>
            <p:ph type="ftr" sz="quarter" idx="11"/>
          </p:nvPr>
        </p:nvSpPr>
        <p:spPr/>
        <p:txBody>
          <a:bodyPr/>
          <a:lstStyle/>
          <a:p>
            <a:r>
              <a:rPr lang="en-US" smtClean="0"/>
              <a:t>Amara Graps   graps@psi.edu     10Oct2018</a:t>
            </a:r>
            <a:endParaRPr lang="en-US"/>
          </a:p>
        </p:txBody>
      </p:sp>
      <p:sp>
        <p:nvSpPr>
          <p:cNvPr id="10" name="Slide Number Placeholder 9"/>
          <p:cNvSpPr>
            <a:spLocks noGrp="1"/>
          </p:cNvSpPr>
          <p:nvPr>
            <p:ph type="sldNum" sz="quarter" idx="12"/>
          </p:nvPr>
        </p:nvSpPr>
        <p:spPr/>
        <p:txBody>
          <a:bodyPr/>
          <a:lstStyle/>
          <a:p>
            <a:fld id="{43A3B274-7F2E-CF45-8FC6-454A5F6F8F7F}" type="slidenum">
              <a:rPr lang="en-US" smtClean="0"/>
              <a:t>13</a:t>
            </a:fld>
            <a:endParaRPr lang="en-US"/>
          </a:p>
        </p:txBody>
      </p:sp>
      <p:sp>
        <p:nvSpPr>
          <p:cNvPr id="7" name="TextBox 6"/>
          <p:cNvSpPr txBox="1"/>
          <p:nvPr/>
        </p:nvSpPr>
        <p:spPr>
          <a:xfrm>
            <a:off x="355027" y="1396940"/>
            <a:ext cx="8575630" cy="5016758"/>
          </a:xfrm>
          <a:prstGeom prst="rect">
            <a:avLst/>
          </a:prstGeom>
          <a:noFill/>
        </p:spPr>
        <p:txBody>
          <a:bodyPr wrap="square" rtlCol="0">
            <a:spAutoFit/>
          </a:bodyPr>
          <a:lstStyle/>
          <a:p>
            <a:r>
              <a:rPr lang="en-US" sz="2000" dirty="0"/>
              <a:t>2</a:t>
            </a:r>
            <a:r>
              <a:rPr lang="en-US" sz="2000" dirty="0" smtClean="0"/>
              <a:t> </a:t>
            </a:r>
            <a:r>
              <a:rPr lang="en-US" sz="2000" dirty="0" smtClean="0">
                <a:solidFill>
                  <a:srgbClr val="FF0000"/>
                </a:solidFill>
              </a:rPr>
              <a:t>Major</a:t>
            </a:r>
            <a:r>
              <a:rPr lang="en-US" sz="2000" dirty="0" smtClean="0"/>
              <a:t> RIDS related  </a:t>
            </a:r>
            <a:r>
              <a:rPr lang="en-US" sz="2000" dirty="0"/>
              <a:t>missing </a:t>
            </a:r>
            <a:r>
              <a:rPr lang="en-US" sz="2000" dirty="0" smtClean="0"/>
              <a:t> derivation of the </a:t>
            </a:r>
            <a:endParaRPr lang="en-US" sz="2000" dirty="0"/>
          </a:p>
          <a:p>
            <a:r>
              <a:rPr lang="en-US" sz="2000" dirty="0"/>
              <a:t> five new </a:t>
            </a:r>
            <a:r>
              <a:rPr lang="en-US" sz="2000" dirty="0" smtClean="0"/>
              <a:t>maps.</a:t>
            </a:r>
          </a:p>
          <a:p>
            <a:endParaRPr lang="en-US" sz="2000" dirty="0" smtClean="0"/>
          </a:p>
          <a:p>
            <a:r>
              <a:rPr lang="en-US" sz="2000" dirty="0" smtClean="0"/>
              <a:t>"</a:t>
            </a:r>
            <a:r>
              <a:rPr lang="en-US" sz="2000" dirty="0"/>
              <a:t>For more information on how this map was produced and how it can be best interpreted, please refer to the original publication available in the DOCUMENT directory of this data set." Which is what dataset?</a:t>
            </a:r>
            <a:br>
              <a:rPr lang="en-US" sz="2000" dirty="0"/>
            </a:br>
            <a:r>
              <a:rPr lang="en-US" sz="2000" dirty="0"/>
              <a:t/>
            </a:r>
            <a:br>
              <a:rPr lang="en-US" sz="2000" dirty="0"/>
            </a:br>
            <a:r>
              <a:rPr lang="en-US" sz="2000" dirty="0"/>
              <a:t>it should point to the specific publication. There is a (highlighted in yellow.. is that acceptable by PDS?)</a:t>
            </a:r>
            <a:br>
              <a:rPr lang="en-US" sz="2000" dirty="0"/>
            </a:br>
            <a:r>
              <a:rPr lang="en-US" sz="2000" dirty="0"/>
              <a:t>Section 2.3.6 of</a:t>
            </a:r>
            <a:br>
              <a:rPr lang="en-US" sz="2000" dirty="0"/>
            </a:br>
            <a:r>
              <a:rPr lang="en-US" sz="2000" dirty="0"/>
              <a:t>  /DOCUMENT/RO_GIA_IAPSUPA_IF_013_DRAFT.PDF  that lists the five level 5 products, but no details. </a:t>
            </a:r>
            <a:br>
              <a:rPr lang="en-US" sz="2000" dirty="0"/>
            </a:br>
            <a:r>
              <a:rPr lang="en-US" sz="2000" dirty="0"/>
              <a:t>  </a:t>
            </a:r>
            <a:br>
              <a:rPr lang="en-US" sz="2000" dirty="0"/>
            </a:br>
            <a:r>
              <a:rPr lang="en-US" sz="2000" dirty="0"/>
              <a:t>  The closest details are in the .LBL files associated with the maps. The user learns that "The GIADA Flight Experiment Data Records (EDR) are the source for this data product</a:t>
            </a:r>
            <a:r>
              <a:rPr lang="en-US" sz="2000" dirty="0" smtClean="0"/>
              <a:t>.”</a:t>
            </a:r>
            <a:endParaRPr lang="en-US" sz="2000" dirty="0"/>
          </a:p>
        </p:txBody>
      </p:sp>
    </p:spTree>
    <p:extLst>
      <p:ext uri="{BB962C8B-B14F-4D97-AF65-F5344CB8AC3E}">
        <p14:creationId xmlns:p14="http://schemas.microsoft.com/office/powerpoint/2010/main" val="116757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8636" y="626222"/>
            <a:ext cx="4331835" cy="584776"/>
          </a:xfrm>
          <a:prstGeom prst="rect">
            <a:avLst/>
          </a:prstGeom>
          <a:noFill/>
        </p:spPr>
        <p:txBody>
          <a:bodyPr wrap="none" rtlCol="0">
            <a:spAutoFit/>
          </a:bodyPr>
          <a:lstStyle/>
          <a:p>
            <a:r>
              <a:rPr lang="en-US" sz="3200" b="1" dirty="0" smtClean="0"/>
              <a:t>GIADA DATA OVERVIEW</a:t>
            </a:r>
            <a:endParaRPr lang="en-US" sz="3200" b="1"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86105" y="1663940"/>
            <a:ext cx="4658007" cy="4692410"/>
          </a:xfrm>
          <a:prstGeom prst="rect">
            <a:avLst/>
          </a:prstGeom>
          <a:noFill/>
          <a:ln>
            <a:noFill/>
          </a:ln>
        </p:spPr>
      </p:pic>
      <p:sp>
        <p:nvSpPr>
          <p:cNvPr id="3" name="TextBox 2"/>
          <p:cNvSpPr txBox="1"/>
          <p:nvPr/>
        </p:nvSpPr>
        <p:spPr>
          <a:xfrm>
            <a:off x="4873549" y="1210998"/>
            <a:ext cx="4183412" cy="5293757"/>
          </a:xfrm>
          <a:prstGeom prst="rect">
            <a:avLst/>
          </a:prstGeom>
          <a:noFill/>
        </p:spPr>
        <p:txBody>
          <a:bodyPr wrap="square" rtlCol="0">
            <a:spAutoFit/>
          </a:bodyPr>
          <a:lstStyle/>
          <a:p>
            <a:r>
              <a:rPr lang="en-US" sz="2000" b="1" u="sng" dirty="0" smtClean="0"/>
              <a:t>Dust Detector</a:t>
            </a:r>
          </a:p>
          <a:p>
            <a:r>
              <a:rPr lang="en-US" sz="2000" dirty="0" smtClean="0"/>
              <a:t>Three different detection subsystems: </a:t>
            </a:r>
          </a:p>
          <a:p>
            <a:endParaRPr lang="en-US" sz="2000" dirty="0" smtClean="0"/>
          </a:p>
          <a:p>
            <a:r>
              <a:rPr lang="en-US" sz="2000" dirty="0" smtClean="0"/>
              <a:t>(1) </a:t>
            </a:r>
            <a:r>
              <a:rPr lang="en-US" sz="2000" b="1" dirty="0" smtClean="0"/>
              <a:t>Grain Detection System (GDS)</a:t>
            </a:r>
            <a:r>
              <a:rPr lang="en-US" sz="2000" dirty="0" smtClean="0"/>
              <a:t> to optically detect the transit of a single grain entering GIADA without affecting its dynamic properties;</a:t>
            </a:r>
          </a:p>
          <a:p>
            <a:endParaRPr lang="en-US" sz="2000" dirty="0" smtClean="0"/>
          </a:p>
          <a:p>
            <a:r>
              <a:rPr lang="en-US" sz="2000" dirty="0" smtClean="0"/>
              <a:t>(2) </a:t>
            </a:r>
            <a:r>
              <a:rPr lang="en-US" sz="2000" b="1" dirty="0" smtClean="0"/>
              <a:t>Impact Sensor (IS) </a:t>
            </a:r>
            <a:r>
              <a:rPr lang="en-US" sz="2000" dirty="0" smtClean="0"/>
              <a:t>to evaluate the momentum released by each grain upon impact and</a:t>
            </a:r>
          </a:p>
          <a:p>
            <a:endParaRPr lang="en-US" sz="2000" dirty="0" smtClean="0"/>
          </a:p>
          <a:p>
            <a:r>
              <a:rPr lang="en-US" sz="2000" dirty="0" smtClean="0"/>
              <a:t>(3) </a:t>
            </a:r>
            <a:r>
              <a:rPr lang="en-US" sz="2000" b="1" dirty="0" smtClean="0"/>
              <a:t>Micro-balances System </a:t>
            </a:r>
            <a:r>
              <a:rPr lang="en-US" sz="2000" dirty="0" smtClean="0"/>
              <a:t>(MBS) to measure the cumulative dust deposition from five different directions relative to the instrument.</a:t>
            </a:r>
          </a:p>
          <a:p>
            <a:endParaRPr lang="en-US" dirty="0"/>
          </a:p>
        </p:txBody>
      </p:sp>
      <p:sp>
        <p:nvSpPr>
          <p:cNvPr id="4" name="Footer Placeholder 3"/>
          <p:cNvSpPr>
            <a:spLocks noGrp="1"/>
          </p:cNvSpPr>
          <p:nvPr>
            <p:ph type="ftr" sz="quarter" idx="11"/>
          </p:nvPr>
        </p:nvSpPr>
        <p:spPr/>
        <p:txBody>
          <a:bodyPr/>
          <a:lstStyle/>
          <a:p>
            <a:r>
              <a:rPr lang="en-US" smtClean="0"/>
              <a:t>Amara Graps   graps@psi.edu     10Oct2018</a:t>
            </a:r>
            <a:endParaRPr lang="en-US" dirty="0"/>
          </a:p>
        </p:txBody>
      </p:sp>
      <p:sp>
        <p:nvSpPr>
          <p:cNvPr id="5" name="Slide Number Placeholder 4"/>
          <p:cNvSpPr>
            <a:spLocks noGrp="1"/>
          </p:cNvSpPr>
          <p:nvPr>
            <p:ph type="sldNum" sz="quarter" idx="12"/>
          </p:nvPr>
        </p:nvSpPr>
        <p:spPr/>
        <p:txBody>
          <a:bodyPr/>
          <a:lstStyle/>
          <a:p>
            <a:fld id="{43A3B274-7F2E-CF45-8FC6-454A5F6F8F7F}" type="slidenum">
              <a:rPr lang="en-US" smtClean="0"/>
              <a:t>1</a:t>
            </a:fld>
            <a:endParaRPr lang="en-US" dirty="0"/>
          </a:p>
        </p:txBody>
      </p:sp>
      <p:sp>
        <p:nvSpPr>
          <p:cNvPr id="10" name="TextBox 9"/>
          <p:cNvSpPr txBox="1"/>
          <p:nvPr/>
        </p:nvSpPr>
        <p:spPr>
          <a:xfrm>
            <a:off x="186105" y="6356350"/>
            <a:ext cx="2084863" cy="369332"/>
          </a:xfrm>
          <a:prstGeom prst="rect">
            <a:avLst/>
          </a:prstGeom>
          <a:noFill/>
        </p:spPr>
        <p:txBody>
          <a:bodyPr wrap="none" rtlCol="0">
            <a:spAutoFit/>
          </a:bodyPr>
          <a:lstStyle/>
          <a:p>
            <a:r>
              <a:rPr lang="en-US" dirty="0" err="1" smtClean="0"/>
              <a:t>Bussoletti</a:t>
            </a:r>
            <a:r>
              <a:rPr lang="en-US" dirty="0" smtClean="0"/>
              <a:t> </a:t>
            </a:r>
            <a:r>
              <a:rPr lang="en-US" dirty="0" err="1" smtClean="0"/>
              <a:t>etal</a:t>
            </a:r>
            <a:r>
              <a:rPr lang="en-US" dirty="0" smtClean="0"/>
              <a:t>, 1999</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360" y="473126"/>
            <a:ext cx="2597386" cy="584776"/>
          </a:xfrm>
          <a:prstGeom prst="rect">
            <a:avLst/>
          </a:prstGeom>
          <a:noFill/>
        </p:spPr>
        <p:txBody>
          <a:bodyPr wrap="none" rtlCol="0">
            <a:spAutoFit/>
          </a:bodyPr>
          <a:lstStyle/>
          <a:p>
            <a:r>
              <a:rPr lang="en-US" sz="3200" b="1" dirty="0" smtClean="0"/>
              <a:t>ZEROTH </a:t>
            </a:r>
            <a:r>
              <a:rPr lang="en-US" sz="3200" b="1" dirty="0" smtClean="0"/>
              <a:t>LOOK</a:t>
            </a:r>
            <a:endParaRPr lang="en-US" sz="3200" b="1" dirty="0"/>
          </a:p>
        </p:txBody>
      </p:sp>
      <p:sp>
        <p:nvSpPr>
          <p:cNvPr id="9" name="Footer Placeholder 8"/>
          <p:cNvSpPr>
            <a:spLocks noGrp="1"/>
          </p:cNvSpPr>
          <p:nvPr>
            <p:ph type="ftr" sz="quarter" idx="11"/>
          </p:nvPr>
        </p:nvSpPr>
        <p:spPr/>
        <p:txBody>
          <a:bodyPr/>
          <a:lstStyle/>
          <a:p>
            <a:r>
              <a:rPr lang="en-US" smtClean="0"/>
              <a:t>Amara Graps   graps@psi.edu     10Oct2018</a:t>
            </a:r>
            <a:endParaRPr lang="en-US"/>
          </a:p>
        </p:txBody>
      </p:sp>
      <p:sp>
        <p:nvSpPr>
          <p:cNvPr id="10" name="Slide Number Placeholder 9"/>
          <p:cNvSpPr>
            <a:spLocks noGrp="1"/>
          </p:cNvSpPr>
          <p:nvPr>
            <p:ph type="sldNum" sz="quarter" idx="12"/>
          </p:nvPr>
        </p:nvSpPr>
        <p:spPr/>
        <p:txBody>
          <a:bodyPr/>
          <a:lstStyle/>
          <a:p>
            <a:fld id="{43A3B274-7F2E-CF45-8FC6-454A5F6F8F7F}" type="slidenum">
              <a:rPr lang="en-US" smtClean="0"/>
              <a:t>2</a:t>
            </a:fld>
            <a:endParaRPr lang="en-US"/>
          </a:p>
        </p:txBody>
      </p:sp>
      <p:sp>
        <p:nvSpPr>
          <p:cNvPr id="6" name="TextBox 5"/>
          <p:cNvSpPr txBox="1"/>
          <p:nvPr/>
        </p:nvSpPr>
        <p:spPr>
          <a:xfrm>
            <a:off x="156568" y="1399640"/>
            <a:ext cx="8790218" cy="3046988"/>
          </a:xfrm>
          <a:prstGeom prst="rect">
            <a:avLst/>
          </a:prstGeom>
          <a:noFill/>
        </p:spPr>
        <p:txBody>
          <a:bodyPr wrap="square" rtlCol="0">
            <a:spAutoFit/>
          </a:bodyPr>
          <a:lstStyle/>
          <a:p>
            <a:r>
              <a:rPr lang="en-US" sz="2400" dirty="0"/>
              <a:t>The data under review is a new dataset of level 5 (Derived Data) which include dust particles maps and new documents. It is the first time that these type of GIADA data set is reviewed. </a:t>
            </a:r>
            <a:endParaRPr lang="en-US" sz="2400" dirty="0" smtClean="0"/>
          </a:p>
          <a:p>
            <a:endParaRPr lang="en-US" sz="2400" dirty="0"/>
          </a:p>
          <a:p>
            <a:r>
              <a:rPr lang="en-US" sz="2400" dirty="0" smtClean="0"/>
              <a:t>My review: </a:t>
            </a:r>
            <a:r>
              <a:rPr lang="en-US" sz="2400" dirty="0" smtClean="0"/>
              <a:t>The five datasets are –very useful- for dust comet science. I didn’t use the data for a scientific problem, though. This review is about verifying and checking the files for a valid PDS3 archive.</a:t>
            </a:r>
            <a:endParaRPr lang="en-US" sz="2400" dirty="0"/>
          </a:p>
        </p:txBody>
      </p:sp>
    </p:spTree>
    <p:extLst>
      <p:ext uri="{BB962C8B-B14F-4D97-AF65-F5344CB8AC3E}">
        <p14:creationId xmlns:p14="http://schemas.microsoft.com/office/powerpoint/2010/main" val="137401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360" y="473126"/>
            <a:ext cx="2597386" cy="584776"/>
          </a:xfrm>
          <a:prstGeom prst="rect">
            <a:avLst/>
          </a:prstGeom>
          <a:noFill/>
        </p:spPr>
        <p:txBody>
          <a:bodyPr wrap="none" rtlCol="0">
            <a:spAutoFit/>
          </a:bodyPr>
          <a:lstStyle/>
          <a:p>
            <a:r>
              <a:rPr lang="en-US" sz="3200" b="1" dirty="0" smtClean="0"/>
              <a:t>ZEROTH </a:t>
            </a:r>
            <a:r>
              <a:rPr lang="en-US" sz="3200" b="1" dirty="0" smtClean="0"/>
              <a:t>LOOK</a:t>
            </a:r>
            <a:endParaRPr lang="en-US" sz="3200" b="1" dirty="0"/>
          </a:p>
        </p:txBody>
      </p:sp>
      <p:sp>
        <p:nvSpPr>
          <p:cNvPr id="9" name="Footer Placeholder 8"/>
          <p:cNvSpPr>
            <a:spLocks noGrp="1"/>
          </p:cNvSpPr>
          <p:nvPr>
            <p:ph type="ftr" sz="quarter" idx="11"/>
          </p:nvPr>
        </p:nvSpPr>
        <p:spPr/>
        <p:txBody>
          <a:bodyPr/>
          <a:lstStyle/>
          <a:p>
            <a:r>
              <a:rPr lang="en-US" smtClean="0"/>
              <a:t>Amara Graps   graps@psi.edu     10Oct2018</a:t>
            </a:r>
            <a:endParaRPr lang="en-US"/>
          </a:p>
        </p:txBody>
      </p:sp>
      <p:sp>
        <p:nvSpPr>
          <p:cNvPr id="10" name="Slide Number Placeholder 9"/>
          <p:cNvSpPr>
            <a:spLocks noGrp="1"/>
          </p:cNvSpPr>
          <p:nvPr>
            <p:ph type="sldNum" sz="quarter" idx="12"/>
          </p:nvPr>
        </p:nvSpPr>
        <p:spPr/>
        <p:txBody>
          <a:bodyPr/>
          <a:lstStyle/>
          <a:p>
            <a:fld id="{43A3B274-7F2E-CF45-8FC6-454A5F6F8F7F}" type="slidenum">
              <a:rPr lang="en-US" smtClean="0"/>
              <a:t>3</a:t>
            </a:fld>
            <a:endParaRPr lang="en-US"/>
          </a:p>
        </p:txBody>
      </p:sp>
      <p:sp>
        <p:nvSpPr>
          <p:cNvPr id="6" name="TextBox 5"/>
          <p:cNvSpPr txBox="1"/>
          <p:nvPr/>
        </p:nvSpPr>
        <p:spPr>
          <a:xfrm>
            <a:off x="156568" y="1399640"/>
            <a:ext cx="8790218" cy="3046988"/>
          </a:xfrm>
          <a:prstGeom prst="rect">
            <a:avLst/>
          </a:prstGeom>
          <a:noFill/>
        </p:spPr>
        <p:txBody>
          <a:bodyPr wrap="square" rtlCol="0">
            <a:spAutoFit/>
          </a:bodyPr>
          <a:lstStyle/>
          <a:p>
            <a:r>
              <a:rPr lang="en-US" sz="2400" dirty="0"/>
              <a:t>The data under review is a new dataset of level 5 (Derived Data) which include dust particles maps and new documents. It is the first time that these type of GIADA data set is reviewed. </a:t>
            </a:r>
            <a:endParaRPr lang="en-US" sz="2400" dirty="0" smtClean="0"/>
          </a:p>
          <a:p>
            <a:endParaRPr lang="en-US" sz="2400" dirty="0"/>
          </a:p>
          <a:p>
            <a:r>
              <a:rPr lang="en-US" sz="2400" dirty="0" smtClean="0"/>
              <a:t>My review: </a:t>
            </a:r>
            <a:r>
              <a:rPr lang="en-US" sz="2400" dirty="0" smtClean="0"/>
              <a:t>The five datasets are –very useful- for dust comet science. I didn’t try to use the data for a scientific problem, though. This review is about verifying and checking the files for a valid PDS3 archive.</a:t>
            </a:r>
            <a:endParaRPr lang="en-US" sz="2400" dirty="0"/>
          </a:p>
        </p:txBody>
      </p:sp>
    </p:spTree>
    <p:extLst>
      <p:ext uri="{BB962C8B-B14F-4D97-AF65-F5344CB8AC3E}">
        <p14:creationId xmlns:p14="http://schemas.microsoft.com/office/powerpoint/2010/main" val="2343257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360" y="473126"/>
            <a:ext cx="2156360" cy="584776"/>
          </a:xfrm>
          <a:prstGeom prst="rect">
            <a:avLst/>
          </a:prstGeom>
          <a:noFill/>
        </p:spPr>
        <p:txBody>
          <a:bodyPr wrap="none" rtlCol="0">
            <a:spAutoFit/>
          </a:bodyPr>
          <a:lstStyle/>
          <a:p>
            <a:r>
              <a:rPr lang="en-US" sz="3200" b="1" dirty="0" smtClean="0"/>
              <a:t>FIRST LOOK</a:t>
            </a:r>
            <a:endParaRPr lang="en-US" sz="3200" b="1" dirty="0"/>
          </a:p>
        </p:txBody>
      </p:sp>
      <p:sp>
        <p:nvSpPr>
          <p:cNvPr id="9" name="Footer Placeholder 8"/>
          <p:cNvSpPr>
            <a:spLocks noGrp="1"/>
          </p:cNvSpPr>
          <p:nvPr>
            <p:ph type="ftr" sz="quarter" idx="11"/>
          </p:nvPr>
        </p:nvSpPr>
        <p:spPr/>
        <p:txBody>
          <a:bodyPr/>
          <a:lstStyle/>
          <a:p>
            <a:r>
              <a:rPr lang="en-US" smtClean="0"/>
              <a:t>Amara Graps   graps@psi.edu     10Oct2018</a:t>
            </a:r>
            <a:endParaRPr lang="en-US"/>
          </a:p>
        </p:txBody>
      </p:sp>
      <p:sp>
        <p:nvSpPr>
          <p:cNvPr id="10" name="Slide Number Placeholder 9"/>
          <p:cNvSpPr>
            <a:spLocks noGrp="1"/>
          </p:cNvSpPr>
          <p:nvPr>
            <p:ph type="sldNum" sz="quarter" idx="12"/>
          </p:nvPr>
        </p:nvSpPr>
        <p:spPr/>
        <p:txBody>
          <a:bodyPr/>
          <a:lstStyle/>
          <a:p>
            <a:fld id="{43A3B274-7F2E-CF45-8FC6-454A5F6F8F7F}" type="slidenum">
              <a:rPr lang="en-US" smtClean="0"/>
              <a:t>4</a:t>
            </a:fld>
            <a:endParaRPr lang="en-US"/>
          </a:p>
        </p:txBody>
      </p:sp>
      <p:pic>
        <p:nvPicPr>
          <p:cNvPr id="4" name="Picture 3"/>
          <p:cNvPicPr>
            <a:picLocks noChangeAspect="1"/>
          </p:cNvPicPr>
          <p:nvPr/>
        </p:nvPicPr>
        <p:blipFill>
          <a:blip r:embed="rId2"/>
          <a:stretch>
            <a:fillRect/>
          </a:stretch>
        </p:blipFill>
        <p:spPr>
          <a:xfrm>
            <a:off x="0" y="1407031"/>
            <a:ext cx="9144000" cy="4769816"/>
          </a:xfrm>
          <a:prstGeom prst="rect">
            <a:avLst/>
          </a:prstGeom>
        </p:spPr>
      </p:pic>
    </p:spTree>
    <p:extLst>
      <p:ext uri="{BB962C8B-B14F-4D97-AF65-F5344CB8AC3E}">
        <p14:creationId xmlns:p14="http://schemas.microsoft.com/office/powerpoint/2010/main" val="1814493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360" y="473126"/>
            <a:ext cx="2156360" cy="584776"/>
          </a:xfrm>
          <a:prstGeom prst="rect">
            <a:avLst/>
          </a:prstGeom>
          <a:noFill/>
        </p:spPr>
        <p:txBody>
          <a:bodyPr wrap="none" rtlCol="0">
            <a:spAutoFit/>
          </a:bodyPr>
          <a:lstStyle/>
          <a:p>
            <a:r>
              <a:rPr lang="en-US" sz="3200" b="1" dirty="0" smtClean="0"/>
              <a:t>FIRST LOOK</a:t>
            </a:r>
            <a:endParaRPr lang="en-US" sz="3200" b="1" dirty="0"/>
          </a:p>
        </p:txBody>
      </p:sp>
      <p:sp>
        <p:nvSpPr>
          <p:cNvPr id="9" name="Footer Placeholder 8"/>
          <p:cNvSpPr>
            <a:spLocks noGrp="1"/>
          </p:cNvSpPr>
          <p:nvPr>
            <p:ph type="ftr" sz="quarter" idx="11"/>
          </p:nvPr>
        </p:nvSpPr>
        <p:spPr/>
        <p:txBody>
          <a:bodyPr/>
          <a:lstStyle/>
          <a:p>
            <a:r>
              <a:rPr lang="en-US" smtClean="0"/>
              <a:t>Amara Graps   graps@psi.edu     10Oct2018</a:t>
            </a:r>
            <a:endParaRPr lang="en-US"/>
          </a:p>
        </p:txBody>
      </p:sp>
      <p:sp>
        <p:nvSpPr>
          <p:cNvPr id="10" name="Slide Number Placeholder 9"/>
          <p:cNvSpPr>
            <a:spLocks noGrp="1"/>
          </p:cNvSpPr>
          <p:nvPr>
            <p:ph type="sldNum" sz="quarter" idx="12"/>
          </p:nvPr>
        </p:nvSpPr>
        <p:spPr/>
        <p:txBody>
          <a:bodyPr/>
          <a:lstStyle/>
          <a:p>
            <a:fld id="{43A3B274-7F2E-CF45-8FC6-454A5F6F8F7F}" type="slidenum">
              <a:rPr lang="en-US" smtClean="0"/>
              <a:t>5</a:t>
            </a:fld>
            <a:endParaRPr lang="en-US"/>
          </a:p>
        </p:txBody>
      </p:sp>
      <p:pic>
        <p:nvPicPr>
          <p:cNvPr id="4" name="Picture 3"/>
          <p:cNvPicPr>
            <a:picLocks noChangeAspect="1"/>
          </p:cNvPicPr>
          <p:nvPr/>
        </p:nvPicPr>
        <p:blipFill>
          <a:blip r:embed="rId2"/>
          <a:stretch>
            <a:fillRect/>
          </a:stretch>
        </p:blipFill>
        <p:spPr>
          <a:xfrm>
            <a:off x="0" y="1250339"/>
            <a:ext cx="9144000" cy="4785686"/>
          </a:xfrm>
          <a:prstGeom prst="rect">
            <a:avLst/>
          </a:prstGeom>
        </p:spPr>
      </p:pic>
    </p:spTree>
    <p:extLst>
      <p:ext uri="{BB962C8B-B14F-4D97-AF65-F5344CB8AC3E}">
        <p14:creationId xmlns:p14="http://schemas.microsoft.com/office/powerpoint/2010/main" val="3472612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360" y="473126"/>
            <a:ext cx="2156360" cy="584776"/>
          </a:xfrm>
          <a:prstGeom prst="rect">
            <a:avLst/>
          </a:prstGeom>
          <a:noFill/>
        </p:spPr>
        <p:txBody>
          <a:bodyPr wrap="none" rtlCol="0">
            <a:spAutoFit/>
          </a:bodyPr>
          <a:lstStyle/>
          <a:p>
            <a:r>
              <a:rPr lang="en-US" sz="3200" b="1" dirty="0" smtClean="0"/>
              <a:t>FIRST LOOK</a:t>
            </a:r>
            <a:endParaRPr lang="en-US" sz="3200" b="1" dirty="0"/>
          </a:p>
        </p:txBody>
      </p:sp>
      <p:sp>
        <p:nvSpPr>
          <p:cNvPr id="9" name="Footer Placeholder 8"/>
          <p:cNvSpPr>
            <a:spLocks noGrp="1"/>
          </p:cNvSpPr>
          <p:nvPr>
            <p:ph type="ftr" sz="quarter" idx="11"/>
          </p:nvPr>
        </p:nvSpPr>
        <p:spPr/>
        <p:txBody>
          <a:bodyPr/>
          <a:lstStyle/>
          <a:p>
            <a:r>
              <a:rPr lang="en-US" smtClean="0"/>
              <a:t>Amara Graps   graps@psi.edu     10Oct2018</a:t>
            </a:r>
            <a:endParaRPr lang="en-US"/>
          </a:p>
        </p:txBody>
      </p:sp>
      <p:sp>
        <p:nvSpPr>
          <p:cNvPr id="10" name="Slide Number Placeholder 9"/>
          <p:cNvSpPr>
            <a:spLocks noGrp="1"/>
          </p:cNvSpPr>
          <p:nvPr>
            <p:ph type="sldNum" sz="quarter" idx="12"/>
          </p:nvPr>
        </p:nvSpPr>
        <p:spPr/>
        <p:txBody>
          <a:bodyPr/>
          <a:lstStyle/>
          <a:p>
            <a:fld id="{43A3B274-7F2E-CF45-8FC6-454A5F6F8F7F}" type="slidenum">
              <a:rPr lang="en-US" smtClean="0"/>
              <a:t>6</a:t>
            </a:fld>
            <a:endParaRPr lang="en-US"/>
          </a:p>
        </p:txBody>
      </p:sp>
      <p:pic>
        <p:nvPicPr>
          <p:cNvPr id="3" name="Picture 2"/>
          <p:cNvPicPr>
            <a:picLocks noChangeAspect="1"/>
          </p:cNvPicPr>
          <p:nvPr/>
        </p:nvPicPr>
        <p:blipFill>
          <a:blip r:embed="rId2"/>
          <a:stretch>
            <a:fillRect/>
          </a:stretch>
        </p:blipFill>
        <p:spPr>
          <a:xfrm>
            <a:off x="0" y="2177036"/>
            <a:ext cx="9144000" cy="1023056"/>
          </a:xfrm>
          <a:prstGeom prst="rect">
            <a:avLst/>
          </a:prstGeom>
        </p:spPr>
      </p:pic>
      <p:sp>
        <p:nvSpPr>
          <p:cNvPr id="4" name="TextBox 3"/>
          <p:cNvSpPr txBox="1"/>
          <p:nvPr/>
        </p:nvSpPr>
        <p:spPr>
          <a:xfrm>
            <a:off x="269366" y="3348416"/>
            <a:ext cx="5212597" cy="2031325"/>
          </a:xfrm>
          <a:prstGeom prst="rect">
            <a:avLst/>
          </a:prstGeom>
          <a:noFill/>
        </p:spPr>
        <p:txBody>
          <a:bodyPr wrap="none" rtlCol="0">
            <a:spAutoFit/>
          </a:bodyPr>
          <a:lstStyle/>
          <a:p>
            <a:r>
              <a:rPr lang="en-US" dirty="0" err="1" smtClean="0"/>
              <a:t>NASAView</a:t>
            </a:r>
            <a:r>
              <a:rPr lang="en-US" dirty="0" smtClean="0"/>
              <a:t> did not think that the Label File: </a:t>
            </a:r>
          </a:p>
          <a:p>
            <a:endParaRPr lang="en-US" dirty="0"/>
          </a:p>
          <a:p>
            <a:r>
              <a:rPr lang="en-US" dirty="0" smtClean="0"/>
              <a:t>DUST_SPEED_AVG____ESC1</a:t>
            </a:r>
            <a:r>
              <a:rPr lang="en-US" dirty="0"/>
              <a:t>-</a:t>
            </a:r>
            <a:r>
              <a:rPr lang="en-US" dirty="0" smtClean="0"/>
              <a:t>ESC2_MAP.LBL</a:t>
            </a:r>
          </a:p>
          <a:p>
            <a:r>
              <a:rPr lang="en-US" dirty="0" smtClean="0"/>
              <a:t>Existed and therefore could not display. </a:t>
            </a:r>
          </a:p>
          <a:p>
            <a:r>
              <a:rPr lang="en-US" dirty="0" smtClean="0"/>
              <a:t>It stated that it couldn’t find and would  open as text. </a:t>
            </a:r>
          </a:p>
          <a:p>
            <a:endParaRPr lang="en-US" dirty="0"/>
          </a:p>
          <a:p>
            <a:r>
              <a:rPr lang="en-US" dirty="0" smtClean="0"/>
              <a:t>The Label file exists however.</a:t>
            </a:r>
            <a:endParaRPr lang="en-US" dirty="0"/>
          </a:p>
        </p:txBody>
      </p:sp>
    </p:spTree>
    <p:extLst>
      <p:ext uri="{BB962C8B-B14F-4D97-AF65-F5344CB8AC3E}">
        <p14:creationId xmlns:p14="http://schemas.microsoft.com/office/powerpoint/2010/main" val="297023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360" y="473126"/>
            <a:ext cx="2156360" cy="584776"/>
          </a:xfrm>
          <a:prstGeom prst="rect">
            <a:avLst/>
          </a:prstGeom>
          <a:noFill/>
        </p:spPr>
        <p:txBody>
          <a:bodyPr wrap="none" rtlCol="0">
            <a:spAutoFit/>
          </a:bodyPr>
          <a:lstStyle/>
          <a:p>
            <a:r>
              <a:rPr lang="en-US" sz="3200" b="1" dirty="0" smtClean="0"/>
              <a:t>FIRST LOOK</a:t>
            </a:r>
            <a:endParaRPr lang="en-US" sz="3200" b="1" dirty="0"/>
          </a:p>
        </p:txBody>
      </p:sp>
      <p:sp>
        <p:nvSpPr>
          <p:cNvPr id="9" name="Footer Placeholder 8"/>
          <p:cNvSpPr>
            <a:spLocks noGrp="1"/>
          </p:cNvSpPr>
          <p:nvPr>
            <p:ph type="ftr" sz="quarter" idx="11"/>
          </p:nvPr>
        </p:nvSpPr>
        <p:spPr/>
        <p:txBody>
          <a:bodyPr/>
          <a:lstStyle/>
          <a:p>
            <a:r>
              <a:rPr lang="en-US" smtClean="0"/>
              <a:t>Amara Graps   graps@psi.edu     10Oct2018</a:t>
            </a:r>
            <a:endParaRPr lang="en-US"/>
          </a:p>
        </p:txBody>
      </p:sp>
      <p:sp>
        <p:nvSpPr>
          <p:cNvPr id="10" name="Slide Number Placeholder 9"/>
          <p:cNvSpPr>
            <a:spLocks noGrp="1"/>
          </p:cNvSpPr>
          <p:nvPr>
            <p:ph type="sldNum" sz="quarter" idx="12"/>
          </p:nvPr>
        </p:nvSpPr>
        <p:spPr/>
        <p:txBody>
          <a:bodyPr/>
          <a:lstStyle/>
          <a:p>
            <a:fld id="{43A3B274-7F2E-CF45-8FC6-454A5F6F8F7F}" type="slidenum">
              <a:rPr lang="en-US" smtClean="0"/>
              <a:t>7</a:t>
            </a:fld>
            <a:endParaRPr lang="en-US"/>
          </a:p>
        </p:txBody>
      </p:sp>
      <p:pic>
        <p:nvPicPr>
          <p:cNvPr id="6" name="Picture 5"/>
          <p:cNvPicPr>
            <a:picLocks noChangeAspect="1"/>
          </p:cNvPicPr>
          <p:nvPr/>
        </p:nvPicPr>
        <p:blipFill>
          <a:blip r:embed="rId2"/>
          <a:stretch>
            <a:fillRect/>
          </a:stretch>
        </p:blipFill>
        <p:spPr>
          <a:xfrm>
            <a:off x="0" y="1892300"/>
            <a:ext cx="9144000" cy="3065467"/>
          </a:xfrm>
          <a:prstGeom prst="rect">
            <a:avLst/>
          </a:prstGeom>
        </p:spPr>
      </p:pic>
      <p:cxnSp>
        <p:nvCxnSpPr>
          <p:cNvPr id="8" name="Straight Arrow Connector 7"/>
          <p:cNvCxnSpPr/>
          <p:nvPr/>
        </p:nvCxnSpPr>
        <p:spPr>
          <a:xfrm flipH="1" flipV="1">
            <a:off x="6695342" y="4203104"/>
            <a:ext cx="1635751" cy="75466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876977" y="4972089"/>
            <a:ext cx="809823" cy="369332"/>
          </a:xfrm>
          <a:prstGeom prst="rect">
            <a:avLst/>
          </a:prstGeom>
          <a:noFill/>
        </p:spPr>
        <p:txBody>
          <a:bodyPr wrap="square" rtlCol="0">
            <a:spAutoFit/>
          </a:bodyPr>
          <a:lstStyle/>
          <a:p>
            <a:r>
              <a:rPr lang="en-US" dirty="0" smtClean="0">
                <a:solidFill>
                  <a:srgbClr val="FF0000"/>
                </a:solidFill>
              </a:rPr>
              <a:t>Space</a:t>
            </a:r>
            <a:endParaRPr lang="en-US" dirty="0">
              <a:solidFill>
                <a:srgbClr val="FF0000"/>
              </a:solidFill>
            </a:endParaRPr>
          </a:p>
        </p:txBody>
      </p:sp>
      <p:grpSp>
        <p:nvGrpSpPr>
          <p:cNvPr id="18" name="Group 17"/>
          <p:cNvGrpSpPr/>
          <p:nvPr/>
        </p:nvGrpSpPr>
        <p:grpSpPr>
          <a:xfrm>
            <a:off x="4750664" y="4416441"/>
            <a:ext cx="1802536" cy="1404803"/>
            <a:chOff x="4148599" y="4436354"/>
            <a:chExt cx="1802536" cy="1404803"/>
          </a:xfrm>
        </p:grpSpPr>
        <p:cxnSp>
          <p:nvCxnSpPr>
            <p:cNvPr id="16" name="Straight Arrow Connector 15"/>
            <p:cNvCxnSpPr/>
            <p:nvPr/>
          </p:nvCxnSpPr>
          <p:spPr>
            <a:xfrm flipV="1">
              <a:off x="5397051" y="4436354"/>
              <a:ext cx="554084" cy="110402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148599" y="5471825"/>
              <a:ext cx="1741026" cy="369332"/>
            </a:xfrm>
            <a:prstGeom prst="rect">
              <a:avLst/>
            </a:prstGeom>
            <a:noFill/>
          </p:spPr>
          <p:txBody>
            <a:bodyPr wrap="square" rtlCol="0">
              <a:spAutoFit/>
            </a:bodyPr>
            <a:lstStyle/>
            <a:p>
              <a:r>
                <a:rPr lang="en-US" dirty="0" smtClean="0">
                  <a:solidFill>
                    <a:srgbClr val="FF0000"/>
                  </a:solidFill>
                </a:rPr>
                <a:t>3 Underscores</a:t>
              </a:r>
              <a:endParaRPr lang="en-US" dirty="0">
                <a:solidFill>
                  <a:srgbClr val="FF0000"/>
                </a:solidFill>
              </a:endParaRPr>
            </a:p>
          </p:txBody>
        </p:sp>
      </p:grpSp>
      <p:sp>
        <p:nvSpPr>
          <p:cNvPr id="22" name="TextBox 21"/>
          <p:cNvSpPr txBox="1"/>
          <p:nvPr/>
        </p:nvSpPr>
        <p:spPr>
          <a:xfrm>
            <a:off x="4500232" y="5963568"/>
            <a:ext cx="4186568" cy="369332"/>
          </a:xfrm>
          <a:prstGeom prst="rect">
            <a:avLst/>
          </a:prstGeom>
          <a:noFill/>
        </p:spPr>
        <p:txBody>
          <a:bodyPr wrap="square" rtlCol="0">
            <a:spAutoFit/>
          </a:bodyPr>
          <a:lstStyle/>
          <a:p>
            <a:r>
              <a:rPr lang="en-US" dirty="0" smtClean="0">
                <a:solidFill>
                  <a:srgbClr val="FF0000"/>
                </a:solidFill>
              </a:rPr>
              <a:t>Labe</a:t>
            </a:r>
            <a:r>
              <a:rPr lang="en-US" dirty="0" smtClean="0"/>
              <a:t>l and </a:t>
            </a:r>
            <a:r>
              <a:rPr lang="en-US" dirty="0" smtClean="0">
                <a:solidFill>
                  <a:srgbClr val="FF0000"/>
                </a:solidFill>
              </a:rPr>
              <a:t>Object</a:t>
            </a:r>
            <a:r>
              <a:rPr lang="en-US" dirty="0" smtClean="0"/>
              <a:t> filenames don’t match</a:t>
            </a:r>
            <a:endParaRPr lang="en-US" dirty="0"/>
          </a:p>
        </p:txBody>
      </p:sp>
      <p:sp>
        <p:nvSpPr>
          <p:cNvPr id="23" name="Rectangle 22"/>
          <p:cNvSpPr/>
          <p:nvPr/>
        </p:nvSpPr>
        <p:spPr>
          <a:xfrm>
            <a:off x="0" y="5156755"/>
            <a:ext cx="4117446" cy="369332"/>
          </a:xfrm>
          <a:prstGeom prst="rect">
            <a:avLst/>
          </a:prstGeom>
        </p:spPr>
        <p:txBody>
          <a:bodyPr wrap="square">
            <a:spAutoFit/>
          </a:bodyPr>
          <a:lstStyle/>
          <a:p>
            <a:r>
              <a:rPr lang="en-US" dirty="0"/>
              <a:t>RO-XX-RID-GIADA-126-</a:t>
            </a:r>
            <a:r>
              <a:rPr lang="en-US" dirty="0" smtClean="0"/>
              <a:t>AG MINOR RID</a:t>
            </a:r>
            <a:endParaRPr lang="en-US" dirty="0"/>
          </a:p>
        </p:txBody>
      </p:sp>
    </p:spTree>
    <p:extLst>
      <p:ext uri="{BB962C8B-B14F-4D97-AF65-F5344CB8AC3E}">
        <p14:creationId xmlns:p14="http://schemas.microsoft.com/office/powerpoint/2010/main" val="362795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2360" y="473126"/>
            <a:ext cx="2156360" cy="584776"/>
          </a:xfrm>
          <a:prstGeom prst="rect">
            <a:avLst/>
          </a:prstGeom>
          <a:noFill/>
        </p:spPr>
        <p:txBody>
          <a:bodyPr wrap="none" rtlCol="0">
            <a:spAutoFit/>
          </a:bodyPr>
          <a:lstStyle/>
          <a:p>
            <a:r>
              <a:rPr lang="en-US" sz="3200" b="1" dirty="0" smtClean="0"/>
              <a:t>FIRST LOOK</a:t>
            </a:r>
            <a:endParaRPr lang="en-US" sz="3200" b="1" dirty="0"/>
          </a:p>
        </p:txBody>
      </p:sp>
      <p:sp>
        <p:nvSpPr>
          <p:cNvPr id="9" name="Footer Placeholder 8"/>
          <p:cNvSpPr>
            <a:spLocks noGrp="1"/>
          </p:cNvSpPr>
          <p:nvPr>
            <p:ph type="ftr" sz="quarter" idx="11"/>
          </p:nvPr>
        </p:nvSpPr>
        <p:spPr/>
        <p:txBody>
          <a:bodyPr/>
          <a:lstStyle/>
          <a:p>
            <a:r>
              <a:rPr lang="en-US" smtClean="0"/>
              <a:t>Amara Graps   graps@psi.edu     10Oct2018</a:t>
            </a:r>
            <a:endParaRPr lang="en-US"/>
          </a:p>
        </p:txBody>
      </p:sp>
      <p:sp>
        <p:nvSpPr>
          <p:cNvPr id="10" name="Slide Number Placeholder 9"/>
          <p:cNvSpPr>
            <a:spLocks noGrp="1"/>
          </p:cNvSpPr>
          <p:nvPr>
            <p:ph type="sldNum" sz="quarter" idx="12"/>
          </p:nvPr>
        </p:nvSpPr>
        <p:spPr/>
        <p:txBody>
          <a:bodyPr/>
          <a:lstStyle/>
          <a:p>
            <a:fld id="{43A3B274-7F2E-CF45-8FC6-454A5F6F8F7F}" type="slidenum">
              <a:rPr lang="en-US" smtClean="0"/>
              <a:t>8</a:t>
            </a:fld>
            <a:endParaRPr lang="en-US"/>
          </a:p>
        </p:txBody>
      </p:sp>
      <p:pic>
        <p:nvPicPr>
          <p:cNvPr id="7" name="Picture 6"/>
          <p:cNvPicPr>
            <a:picLocks noChangeAspect="1"/>
          </p:cNvPicPr>
          <p:nvPr/>
        </p:nvPicPr>
        <p:blipFill>
          <a:blip r:embed="rId2"/>
          <a:stretch>
            <a:fillRect/>
          </a:stretch>
        </p:blipFill>
        <p:spPr>
          <a:xfrm>
            <a:off x="197214" y="1316831"/>
            <a:ext cx="8946786" cy="5179948"/>
          </a:xfrm>
          <a:prstGeom prst="rect">
            <a:avLst/>
          </a:prstGeom>
        </p:spPr>
      </p:pic>
    </p:spTree>
    <p:extLst>
      <p:ext uri="{BB962C8B-B14F-4D97-AF65-F5344CB8AC3E}">
        <p14:creationId xmlns:p14="http://schemas.microsoft.com/office/powerpoint/2010/main" val="3430454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1286</TotalTime>
  <Words>565</Words>
  <Application>Microsoft Macintosh PowerPoint</Application>
  <PresentationFormat>On-screen Show (4:3)</PresentationFormat>
  <Paragraphs>79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GIADA Data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Amara Graps</dc:creator>
  <cp:lastModifiedBy>Amara Graps</cp:lastModifiedBy>
  <cp:revision>59</cp:revision>
  <dcterms:created xsi:type="dcterms:W3CDTF">2016-02-16T13:04:18Z</dcterms:created>
  <dcterms:modified xsi:type="dcterms:W3CDTF">2018-10-10T09:12:19Z</dcterms:modified>
</cp:coreProperties>
</file>