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ink/ink3.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37"/>
  </p:notesMasterIdLst>
  <p:sldIdLst>
    <p:sldId id="256" r:id="rId2"/>
    <p:sldId id="306" r:id="rId3"/>
    <p:sldId id="266" r:id="rId4"/>
    <p:sldId id="309" r:id="rId5"/>
    <p:sldId id="312" r:id="rId6"/>
    <p:sldId id="317" r:id="rId7"/>
    <p:sldId id="304" r:id="rId8"/>
    <p:sldId id="318" r:id="rId9"/>
    <p:sldId id="307" r:id="rId10"/>
    <p:sldId id="296" r:id="rId11"/>
    <p:sldId id="287" r:id="rId12"/>
    <p:sldId id="295" r:id="rId13"/>
    <p:sldId id="289" r:id="rId14"/>
    <p:sldId id="292" r:id="rId15"/>
    <p:sldId id="322" r:id="rId16"/>
    <p:sldId id="326" r:id="rId17"/>
    <p:sldId id="327" r:id="rId18"/>
    <p:sldId id="290" r:id="rId19"/>
    <p:sldId id="282" r:id="rId20"/>
    <p:sldId id="284" r:id="rId21"/>
    <p:sldId id="298" r:id="rId22"/>
    <p:sldId id="273" r:id="rId23"/>
    <p:sldId id="300" r:id="rId24"/>
    <p:sldId id="299" r:id="rId25"/>
    <p:sldId id="267" r:id="rId26"/>
    <p:sldId id="288" r:id="rId27"/>
    <p:sldId id="324" r:id="rId28"/>
    <p:sldId id="313" r:id="rId29"/>
    <p:sldId id="314" r:id="rId30"/>
    <p:sldId id="315" r:id="rId31"/>
    <p:sldId id="319" r:id="rId32"/>
    <p:sldId id="268" r:id="rId33"/>
    <p:sldId id="320" r:id="rId34"/>
    <p:sldId id="310" r:id="rId35"/>
    <p:sldId id="26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2"/>
    <p:restoredTop sz="94673"/>
  </p:normalViewPr>
  <p:slideViewPr>
    <p:cSldViewPr snapToGrid="0" snapToObjects="1">
      <p:cViewPr varScale="1">
        <p:scale>
          <a:sx n="124" d="100"/>
          <a:sy n="124" d="100"/>
        </p:scale>
        <p:origin x="1432"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29T03:45:20.530"/>
    </inkml:context>
    <inkml:brush xml:id="br0">
      <inkml:brushProperty name="width" value="0.05" units="cm"/>
      <inkml:brushProperty name="height" value="0.05" units="cm"/>
      <inkml:brushProperty name="color" value="#2236F2"/>
    </inkml:brush>
  </inkml:definitions>
  <inkml:trace contextRef="#ctx0" brushRef="#br0">2234 382 9472,'-43'-12'3264,"-23"-15"-790,16 6-2186,-51-35-154,99 55-124,1 1 1,-1-1 0,1 0 0,0 0-1,-1 1 1,0-1 0,1 1 0,-1-1-1,1 1 1,-1 0 0,1-1 0,-1 1-1,0 0 1,1 0 0,-1 0 0,0 0-1,1 1 1,-1-1 0,1 0 0,-1 1 0,0-1-1,1 1 1,-2 0-11,-13 3 147,-40-28 386,-36-40 129,87 61-641,1-1 0,-1 0 1,1 0-1,-1 0 0,1-1 0,1 0 1,-1 1-1,1-1 0,-1-1 0,1 1 1,1 0-1,-1-1 0,1 1 0,0-1 1,0-2-22,-11-23 43,10 28-30,1 0-1,-1-1 0,1 1 0,-1 0 1,0 0-1,0 0 0,0 1 1,-1-1-1,1 1 0,-1 0 0,1 0 1,-1 0-1,0 0 0,0 1 0,0-1 1,0 1-1,-1-1-12,-6-1 79,0-2-18,0 1-1,-1 1 0,0 0 0,0 0 0,0 1 0,0 1 0,0 0 1,0 0-1,0 2 0,0-1 0,0 1 0,0 1 0,0 0 1,0 1-1,0 0 0,0 1 0,1 0 0,-9 6-60,-10 8 33,2 1 0,1 1-1,0 2 1,2 1 0,0 0 0,2 2-1,-6 9-32,-45 90 230,12 9-129,38-32 35,5 1 0,4 1 0,3 17-136,9-86 109,-7 226 766,21 10-491,30 3 336,-15-171-405,4-1-1,5-2 1,36 70-315,-53-130 41,1-1 0,3 0 0,0-1 0,3-2 0,15 17-41,-27-36 77,1-2 1,0 0 0,1 0-1,1-2 1,0 0-1,0 0 1,2-2 0,-1 0-1,1-1 1,0 0-1,1-2 1,18 5-78,-18-8 40,0-1 1,-1 0-1,1-2 1,0 0-1,0-2 1,0 0-1,0-1 1,0 0-1,0-2 1,-1 0-1,1-1 1,-1-1-1,7-4-40,18-9 133,-1-1-1,0-3 1,-2-1-1,33-27-132,-55 37 73,0-1-1,-1-1 1,-1 0 0,-1-1-1,0-1 1,-1 0 0,-1-1-1,9-17-72,16-31 203,-3-1 0,14-44-203,-24 51 90,-4 0 1,-2-2 0,5-32-91,16-216 261,-29 168-115,-7-97-146,-6 192 34,-1 1-1,-3 0 0,-2 1 1,-2-1-1,-2 2 1,-17-45-34,8 50-185,-2 0 0,-1 1 0,-2 1 0,-1 1 0,-2 2 0,-2 1 0,-1 1 0,-1 2 0,-7-3 185,36 31-63,-77-65-1896,8 6-3378,48 39 116</inkml:trace>
  <inkml:trace contextRef="#ctx0" brushRef="#br0" timeOffset="1322.158">1295 2240 9344,'-26'-36'4853,"16"24"-4648,0 0 1,0 1-1,-1 1 1,-1-1 0,0 2-1,0 0 1,-1 0-1,0 1 1,0 0-1,-1 2 1,0-1-1,-1 2 1,-3-1-206,-58-13 334,0 4 0,-1 3-1,0 4 1,-1 3 0,-17 3-334,69 2 100,0 1 1,0 1-1,0 1 0,0 1 0,-25 8-100,27-4 40,0 1-1,1 1 1,0 2-1,0 0 1,-15 13-40,21-15 19,1 2 0,1-1 1,0 2-1,1 0 0,0 1 1,1 0-1,1 1 0,-6 9-19,0 5-58,2 1-1,0 0 0,3 1 1,0 1-1,-5 23 59,5-8-55,2 2 1,2 0-1,2 0 0,1 29 55,4 51 102,11 87-102,31 158 389,27-5 619,-53-309-735,4-1 1,2-1-1,2-1 0,13 20-273,-14-32 163,2-2 0,2 0 0,2-1 1,2-2-1,1-1 0,2-1 0,34 30-163,-54-58 53,0-1 0,1 0 1,0-1-1,1 0 0,0-1 1,0-1-1,8 2-53,-7-3 26,-1 0-1,1-1 1,0-1 0,0-1-1,0 0 1,1-1 0,-1 0 0,0-2-1,1 0 1,-1 0 0,6-2-26,6-2 52,0-1 1,0-1-1,-1-2 0,-1 0 1,1-2-1,17-10-52,-4-3 86,0-2-1,-2-2 0,-1-1 1,-2-2-1,20-24-85,-32 33 42,-1-2 0,-2 0 0,0-1 0,-2-2 0,0 1 0,-2-2 0,-1 0 0,1-8-42,5-12-13,-1 0 1,-3-2 0,5-31 12,-7 13 66,-3-1 1,1-66-67,-10 21 85,-6 0 1,-15-93-86,7 105-168,-4 1 1,-4 0-1,-5 1 1,-4 1-1,-40-89 168,50 150-768,-2 1 0,-1 1 0,-2 1 0,-1 1 0,-2 1 0,-18-16 768,-32-14-7210,46 41 2869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29T02:33:57.905"/>
    </inkml:context>
    <inkml:brush xml:id="br0">
      <inkml:brushProperty name="width" value="0.05" units="cm"/>
      <inkml:brushProperty name="height" value="0.05" units="cm"/>
      <inkml:brushProperty name="color" value="#2236F2"/>
    </inkml:brush>
  </inkml:definitions>
  <inkml:trace contextRef="#ctx0" brushRef="#br0">64 1326 10496,'-4'-13'5032,"26"-8"-3915,105-11 419,42-27 384,30 5-1179,550-156-295,-308 90-353,983-295 1491,-819 237-939,-60 3 544,-375 126-1407,-156 52-1884,-37 9-459,16-9 2173,-62 33-6540,16-5 2486</inkml:trace>
  <inkml:trace contextRef="#ctx0" brushRef="#br0" timeOffset="870.371">393 910 10112,'0'0'3520,"3"-4"-1196,-3 4 2087,-35 46-2784,-118 126-864,124-141-686,-4 1 352,2 2-1,2 1 1,1 1 0,-21 35-429,48-69 24,0-1 1,0 1 0,0 0-1,0-1 1,1 1 0,-1 0-1,0 0 1,1 0 0,0-1 0,-1 1-1,1 0 1,0 0 0,0 0-1,0 0 1,0 0 0,0 0-1,0-1 1,1 1 0,-1 0-1,0 0 1,1 0 0,0 0 0,-1-1-1,1 1 1,0 0 0,0-1-1,0 1 1,0 0 0,0-1-1,0 0 1,1 1 0,-1-1-1,0 0 1,1 1 0,-1-1 0,1 0-1,0 0 1,-1 0 0,1 0-1,1 0-24,80 26 148,-66-23-131,186 44-1463,-159-43-1498,1-2 0,-1-1 1,42-6 2943,-1-6-5088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29T02:33:53.955"/>
    </inkml:context>
    <inkml:brush xml:id="br0">
      <inkml:brushProperty name="width" value="0.05" units="cm"/>
      <inkml:brushProperty name="height" value="0.05" units="cm"/>
      <inkml:brushProperty name="color" value="#2236F2"/>
    </inkml:brush>
  </inkml:definitions>
  <inkml:trace contextRef="#ctx0" brushRef="#br0">1127 2249 2944,'-8'1'2213,"7"-2"-1386,-10 0 2347,5 0-168,1 0 4733,6 12-6864,3 9-714,1-1 1,1 0-1,1 0 0,1-1 1,0 0-1,1 0 0,1-1 1,1 0-1,0-1 0,1 0 1,1-1-1,8 8-161,252 220 69,-247-218-38,1-2 0,1-1 0,1-2 0,1 0 0,17 7-31,-44-26 1,99 55 187,1-5 0,3-4 0,30 6-188,5-11 334,1-6 1,2-6-1,36-2-334,-28-14 216,0-8 0,-1-6 0,1-6 0,125-24-216,-66-1 176,67-26-176,-269 55 7,124-28 222,0-7-1,97-41-228,-6-20 331,67-45-331,173-131 197,-337 197-136,-4-5 1,61-57-62,-132 90 191,-2-2 1,26-37-192,-12 14 27,-3-2-2661,-61 75 2567,0 1 0,0 0 0,0-1 0,0 1 0,0 0 1,0-1-1,0 1 0,0 0 0,0-1 0,0 1 0,0 0 1,0-1-1,0 1 0,0 0 0,0-1 0,0 1 0,-1 0 1,1 0-1,0-1 0,0 1 0,0 0 0,0 0 0,-1-1 1,1 1-1,0 0 0,0 0 0,-1-1 0,1 1 0,0 0 1,0 0-1,-1 0 0,1 0 0,0-1 0,-1 1 0,1 0 1,0 0-1,-1 0 0,1 0 0,0 0 0,-1 0 0,1 0 1,0 0-1,-1 0 0,1 0 0,0 0 0,0 0 0,-1 0 1,1 0-1,0 0 0,-1 0 0,1 1 0,0-1 0,-1 0 1,1 0-1,0 0 0,0 0 0,-1 1 0,1-1 1,0 0-1,0 0 0,-1 0 0,1 1 0,0-1 0,0 0 67,-36 29-6837,12-9 2315</inkml:trace>
  <inkml:trace contextRef="#ctx0" brushRef="#br0" timeOffset="2254.066">1105 2420 6016,'-33'-43'8224,"16"-42"-3158,15 58-2606,2 22-1121,2 19-994,65 339 860,-65-345-1173,6 22 470,-5-47-145,6-151-293,-18-43 11,5 135 1167,36 88-1402,8 8 185,1-2-1,0-2 1,1-2-1,1-1 1,11 0-25,-37-9-248,34 6-1807,-20-10-5327,-23-4 1473</inkml:trace>
  <inkml:trace contextRef="#ctx0" brushRef="#br0" timeOffset="11674.072">1092 315 7040,'-4'39'2624,"-1"-21"-1408,3 20-992,-3-20 640,1 5-320,0 12-64,-1 2-256,1 2-96,0 3-64,4 3-128,0-7 32,0-4 32,0-8 0,0-3-512,0 7-128,0 0-1312,0-7-544</inkml:trace>
  <inkml:trace contextRef="#ctx0" brushRef="#br0" timeOffset="11955.652">1055 1100 7168,'-5'46'2720,"1"-13"-1472,0 2-960,-5-17 608,1 13-448,-1 3-160,5 1-288,-1 6-64,1 5 32,4-1-1280,-4-7-544,4 4-1312</inkml:trace>
  <inkml:trace contextRef="#ctx0" brushRef="#br0" timeOffset="12319.785">964 2579 6400,'-4'31'2368,"0"-13"-1280,-1 12-864,-3-18 576,-1 11-224,6 4 64,-5-1-160,-1 4-32,0 0-256,5 2-128,4-6-32,0-3-320,0-5-128,0-2-1408,0-16-2336</inkml:trace>
  <inkml:trace contextRef="#ctx0" brushRef="#br0" timeOffset="12762.932">1583 0 8960,'4'0'3424,"-16"5"-1856,-1 13-1280,4-10 800,-4 7-256,-3 7-33,-1 12-223,0 8-32,-5 4-320,5 11-128,0 11 0,4 1-768,4 3-256,1-1-1023,3 1-449,-3-7-480,-1-8-1344,2-1 1088</inkml:trace>
  <inkml:trace contextRef="#ctx0" brushRef="#br0" timeOffset="13081.784">1315 1202 6912,'-26'42'2624,"4"-8"-1408,9 20-864,5-31 736,-1 11-704,2 8-192,-2 2-160,1 6-32,-1-5 0,5 1 128,4-7 64,0-9-352,0-4-192,0-8-1408,0-2-512,4-4-672</inkml:trace>
  <inkml:trace contextRef="#ctx0" brushRef="#br0" timeOffset="13414.76">1233 1939 8448,'-7'44'3232,"2"-23"-1728,-3 16-1536,3-14 576,1 7-320,-5 5 32,5 6-224,0 4-96,0-4 32,4 5-64,0 0 32,0 0 64,4-1 0,0 1-576,5 0-256,-5-5-2816</inkml:trace>
  <inkml:trace contextRef="#ctx0" brushRef="#br0" timeOffset="14109.681">884 846 6528,'-7'-2'6341,"-2"5"-3484,-19 17-1475,28-20-1312,-41 66 701,31-45-747,-38 83-1944,4 3 0,5 1 0,5 2 0,0 21 1920,16-48-2933</inkml:trace>
  <inkml:trace contextRef="#ctx0" brushRef="#br0" timeOffset="14398.13">436 2374 6144,'-57'123'4826,"-83"144"-1540,121-239-3253,-12 16-41,1 2-1,2 1 1,2 1 0,2 2 0,3 0 0,-5 20 8,2 32-2330,15-31-4855,9-42 4348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B88CF-94F1-C944-B931-BF7C5F89D8BC}" type="datetimeFigureOut">
              <a:rPr lang="en-US" smtClean="0"/>
              <a:t>10/9/18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D5669-4D9F-9247-8CE9-D94D8715D363}" type="slidenum">
              <a:rPr lang="en-US" smtClean="0"/>
              <a:t>‹#›</a:t>
            </a:fld>
            <a:endParaRPr lang="en-US"/>
          </a:p>
        </p:txBody>
      </p:sp>
    </p:spTree>
    <p:extLst>
      <p:ext uri="{BB962C8B-B14F-4D97-AF65-F5344CB8AC3E}">
        <p14:creationId xmlns:p14="http://schemas.microsoft.com/office/powerpoint/2010/main" val="657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“information” only; not sure whether this would help in introductory remarks to let the panel know what we were provided to review; could be better organized. </a:t>
            </a:r>
          </a:p>
          <a:p>
            <a:endParaRPr lang="en-US" dirty="0"/>
          </a:p>
        </p:txBody>
      </p:sp>
      <p:sp>
        <p:nvSpPr>
          <p:cNvPr id="4" name="Slide Number Placeholder 3"/>
          <p:cNvSpPr>
            <a:spLocks noGrp="1"/>
          </p:cNvSpPr>
          <p:nvPr>
            <p:ph type="sldNum" sz="quarter" idx="5"/>
          </p:nvPr>
        </p:nvSpPr>
        <p:spPr/>
        <p:txBody>
          <a:bodyPr/>
          <a:lstStyle/>
          <a:p>
            <a:fld id="{CCAD5669-4D9F-9247-8CE9-D94D8715D363}" type="slidenum">
              <a:rPr lang="en-US" smtClean="0"/>
              <a:t>3</a:t>
            </a:fld>
            <a:endParaRPr lang="en-US"/>
          </a:p>
        </p:txBody>
      </p:sp>
    </p:spTree>
    <p:extLst>
      <p:ext uri="{BB962C8B-B14F-4D97-AF65-F5344CB8AC3E}">
        <p14:creationId xmlns:p14="http://schemas.microsoft.com/office/powerpoint/2010/main" val="382594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D5669-4D9F-9247-8CE9-D94D8715D363}" type="slidenum">
              <a:rPr lang="en-US" smtClean="0"/>
              <a:t>14</a:t>
            </a:fld>
            <a:endParaRPr lang="en-US"/>
          </a:p>
        </p:txBody>
      </p:sp>
    </p:spTree>
    <p:extLst>
      <p:ext uri="{BB962C8B-B14F-4D97-AF65-F5344CB8AC3E}">
        <p14:creationId xmlns:p14="http://schemas.microsoft.com/office/powerpoint/2010/main" val="104976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D5669-4D9F-9247-8CE9-D94D8715D363}" type="slidenum">
              <a:rPr lang="en-US" smtClean="0"/>
              <a:t>15</a:t>
            </a:fld>
            <a:endParaRPr lang="en-US"/>
          </a:p>
        </p:txBody>
      </p:sp>
    </p:spTree>
    <p:extLst>
      <p:ext uri="{BB962C8B-B14F-4D97-AF65-F5344CB8AC3E}">
        <p14:creationId xmlns:p14="http://schemas.microsoft.com/office/powerpoint/2010/main" val="221002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D5669-4D9F-9247-8CE9-D94D8715D363}" type="slidenum">
              <a:rPr lang="en-US" smtClean="0"/>
              <a:t>16</a:t>
            </a:fld>
            <a:endParaRPr lang="en-US"/>
          </a:p>
        </p:txBody>
      </p:sp>
    </p:spTree>
    <p:extLst>
      <p:ext uri="{BB962C8B-B14F-4D97-AF65-F5344CB8AC3E}">
        <p14:creationId xmlns:p14="http://schemas.microsoft.com/office/powerpoint/2010/main" val="330740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that there is a difference between the </a:t>
            </a:r>
            <a:r>
              <a:rPr lang="en-US" dirty="0" err="1"/>
              <a:t>lbl</a:t>
            </a:r>
            <a:r>
              <a:rPr lang="en-US" dirty="0"/>
              <a:t> file for trust height and the pdf file</a:t>
            </a:r>
          </a:p>
        </p:txBody>
      </p:sp>
      <p:sp>
        <p:nvSpPr>
          <p:cNvPr id="4" name="Slide Number Placeholder 3"/>
          <p:cNvSpPr>
            <a:spLocks noGrp="1"/>
          </p:cNvSpPr>
          <p:nvPr>
            <p:ph type="sldNum" sz="quarter" idx="5"/>
          </p:nvPr>
        </p:nvSpPr>
        <p:spPr/>
        <p:txBody>
          <a:bodyPr/>
          <a:lstStyle/>
          <a:p>
            <a:fld id="{CCAD5669-4D9F-9247-8CE9-D94D8715D363}" type="slidenum">
              <a:rPr lang="en-US" smtClean="0"/>
              <a:t>21</a:t>
            </a:fld>
            <a:endParaRPr lang="en-US"/>
          </a:p>
        </p:txBody>
      </p:sp>
    </p:spTree>
    <p:extLst>
      <p:ext uri="{BB962C8B-B14F-4D97-AF65-F5344CB8AC3E}">
        <p14:creationId xmlns:p14="http://schemas.microsoft.com/office/powerpoint/2010/main" val="248288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be discussed</a:t>
            </a:r>
          </a:p>
        </p:txBody>
      </p:sp>
      <p:sp>
        <p:nvSpPr>
          <p:cNvPr id="4" name="Slide Number Placeholder 3"/>
          <p:cNvSpPr>
            <a:spLocks noGrp="1"/>
          </p:cNvSpPr>
          <p:nvPr>
            <p:ph type="sldNum" sz="quarter" idx="5"/>
          </p:nvPr>
        </p:nvSpPr>
        <p:spPr/>
        <p:txBody>
          <a:bodyPr/>
          <a:lstStyle/>
          <a:p>
            <a:fld id="{CCAD5669-4D9F-9247-8CE9-D94D8715D363}" type="slidenum">
              <a:rPr lang="en-US" smtClean="0"/>
              <a:t>35</a:t>
            </a:fld>
            <a:endParaRPr lang="en-US"/>
          </a:p>
        </p:txBody>
      </p:sp>
    </p:spTree>
    <p:extLst>
      <p:ext uri="{BB962C8B-B14F-4D97-AF65-F5344CB8AC3E}">
        <p14:creationId xmlns:p14="http://schemas.microsoft.com/office/powerpoint/2010/main" val="382393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3F25D2-3F11-344C-BCB7-69FB2C29C536}"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312696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F25D2-3F11-344C-BCB7-69FB2C29C536}"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75364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F25D2-3F11-344C-BCB7-69FB2C29C536}"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145040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3F25D2-3F11-344C-BCB7-69FB2C29C536}"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72913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3F25D2-3F11-344C-BCB7-69FB2C29C536}" type="datetimeFigureOut">
              <a:rPr lang="en-US" smtClean="0"/>
              <a:t>10/9/18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115068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3F25D2-3F11-344C-BCB7-69FB2C29C536}"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377453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3F25D2-3F11-344C-BCB7-69FB2C29C536}" type="datetimeFigureOut">
              <a:rPr lang="en-US" smtClean="0"/>
              <a:t>10/9/18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227572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3F25D2-3F11-344C-BCB7-69FB2C29C536}" type="datetimeFigureOut">
              <a:rPr lang="en-US" smtClean="0"/>
              <a:t>10/9/18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139989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F25D2-3F11-344C-BCB7-69FB2C29C536}" type="datetimeFigureOut">
              <a:rPr lang="en-US" smtClean="0"/>
              <a:t>10/9/18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38773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3F25D2-3F11-344C-BCB7-69FB2C29C536}"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170653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3F25D2-3F11-344C-BCB7-69FB2C29C536}" type="datetimeFigureOut">
              <a:rPr lang="en-US" smtClean="0"/>
              <a:t>10/9/18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4F55D-4E26-FF4C-9508-E65C59AF5372}" type="slidenum">
              <a:rPr lang="en-US" smtClean="0"/>
              <a:t>‹#›</a:t>
            </a:fld>
            <a:endParaRPr lang="en-US"/>
          </a:p>
        </p:txBody>
      </p:sp>
    </p:spTree>
    <p:extLst>
      <p:ext uri="{BB962C8B-B14F-4D97-AF65-F5344CB8AC3E}">
        <p14:creationId xmlns:p14="http://schemas.microsoft.com/office/powerpoint/2010/main" val="416797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F25D2-3F11-344C-BCB7-69FB2C29C536}" type="datetimeFigureOut">
              <a:rPr lang="en-US" smtClean="0"/>
              <a:t>10/9/18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4F55D-4E26-FF4C-9508-E65C59AF5372}" type="slidenum">
              <a:rPr lang="en-US" smtClean="0"/>
              <a:t>‹#›</a:t>
            </a:fld>
            <a:endParaRPr lang="en-US"/>
          </a:p>
        </p:txBody>
      </p:sp>
    </p:spTree>
    <p:extLst>
      <p:ext uri="{BB962C8B-B14F-4D97-AF65-F5344CB8AC3E}">
        <p14:creationId xmlns:p14="http://schemas.microsoft.com/office/powerpoint/2010/main" val="35281629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image" Target="../media/image21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customXml" Target="../ink/ink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re-polaris.esa.int/eclipse/i-layout!view.acti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D2E6-E945-FE45-A893-45814FB9EB80}"/>
              </a:ext>
            </a:extLst>
          </p:cNvPr>
          <p:cNvSpPr>
            <a:spLocks noGrp="1"/>
          </p:cNvSpPr>
          <p:nvPr>
            <p:ph type="ctrTitle"/>
          </p:nvPr>
        </p:nvSpPr>
        <p:spPr>
          <a:xfrm>
            <a:off x="685800" y="631709"/>
            <a:ext cx="7772400" cy="2387600"/>
          </a:xfrm>
        </p:spPr>
        <p:txBody>
          <a:bodyPr/>
          <a:lstStyle/>
          <a:p>
            <a:r>
              <a:rPr lang="en-US" b="1" dirty="0">
                <a:solidFill>
                  <a:schemeClr val="accent1">
                    <a:lumMod val="75000"/>
                  </a:schemeClr>
                </a:solidFill>
              </a:rPr>
              <a:t>MIDAS PDS Review</a:t>
            </a:r>
          </a:p>
        </p:txBody>
      </p:sp>
      <p:sp>
        <p:nvSpPr>
          <p:cNvPr id="3" name="Subtitle 2">
            <a:extLst>
              <a:ext uri="{FF2B5EF4-FFF2-40B4-BE49-F238E27FC236}">
                <a16:creationId xmlns:a16="http://schemas.microsoft.com/office/drawing/2014/main" id="{4BA918AE-2812-6A47-9B5D-74CE197FCF34}"/>
              </a:ext>
            </a:extLst>
          </p:cNvPr>
          <p:cNvSpPr>
            <a:spLocks noGrp="1"/>
          </p:cNvSpPr>
          <p:nvPr>
            <p:ph type="subTitle" idx="1"/>
          </p:nvPr>
        </p:nvSpPr>
        <p:spPr>
          <a:xfrm>
            <a:off x="1143000" y="3602037"/>
            <a:ext cx="6858000" cy="2218899"/>
          </a:xfrm>
        </p:spPr>
        <p:txBody>
          <a:bodyPr>
            <a:normAutofit lnSpcReduction="10000"/>
          </a:bodyPr>
          <a:lstStyle/>
          <a:p>
            <a:r>
              <a:rPr lang="en-US" dirty="0">
                <a:solidFill>
                  <a:schemeClr val="accent4"/>
                </a:solidFill>
              </a:rPr>
              <a:t>Alison Murray, Ph.D. </a:t>
            </a:r>
          </a:p>
          <a:p>
            <a:r>
              <a:rPr lang="en-US" dirty="0">
                <a:solidFill>
                  <a:schemeClr val="accent4"/>
                </a:solidFill>
              </a:rPr>
              <a:t>Desert Research Institute, Reno NV</a:t>
            </a:r>
          </a:p>
          <a:p>
            <a:r>
              <a:rPr lang="en-US" dirty="0">
                <a:solidFill>
                  <a:schemeClr val="accent4"/>
                </a:solidFill>
              </a:rPr>
              <a:t>and </a:t>
            </a:r>
          </a:p>
          <a:p>
            <a:r>
              <a:rPr lang="en-US" dirty="0">
                <a:solidFill>
                  <a:schemeClr val="accent4"/>
                </a:solidFill>
              </a:rPr>
              <a:t>Roger </a:t>
            </a:r>
            <a:r>
              <a:rPr lang="en-US" dirty="0" err="1">
                <a:solidFill>
                  <a:schemeClr val="accent4"/>
                </a:solidFill>
              </a:rPr>
              <a:t>Proksch</a:t>
            </a:r>
            <a:endParaRPr lang="en-US" dirty="0">
              <a:solidFill>
                <a:schemeClr val="accent4"/>
              </a:solidFill>
            </a:endParaRPr>
          </a:p>
          <a:p>
            <a:r>
              <a:rPr lang="en-US" dirty="0">
                <a:solidFill>
                  <a:schemeClr val="accent4"/>
                </a:solidFill>
              </a:rPr>
              <a:t>Asylum Research, Santa Barbara, CA</a:t>
            </a:r>
          </a:p>
        </p:txBody>
      </p:sp>
      <p:pic>
        <p:nvPicPr>
          <p:cNvPr id="5" name="Picture 4">
            <a:extLst>
              <a:ext uri="{FF2B5EF4-FFF2-40B4-BE49-F238E27FC236}">
                <a16:creationId xmlns:a16="http://schemas.microsoft.com/office/drawing/2014/main" id="{E2C6ECAD-E427-EE43-B1A9-16232EBDF0DB}"/>
              </a:ext>
            </a:extLst>
          </p:cNvPr>
          <p:cNvPicPr>
            <a:picLocks noChangeAspect="1"/>
          </p:cNvPicPr>
          <p:nvPr/>
        </p:nvPicPr>
        <p:blipFill>
          <a:blip r:embed="rId2"/>
          <a:stretch>
            <a:fillRect/>
          </a:stretch>
        </p:blipFill>
        <p:spPr>
          <a:xfrm>
            <a:off x="7072550" y="5018048"/>
            <a:ext cx="1856900" cy="594208"/>
          </a:xfrm>
          <a:prstGeom prst="rect">
            <a:avLst/>
          </a:prstGeom>
        </p:spPr>
      </p:pic>
      <p:pic>
        <p:nvPicPr>
          <p:cNvPr id="7" name="Picture 6">
            <a:extLst>
              <a:ext uri="{FF2B5EF4-FFF2-40B4-BE49-F238E27FC236}">
                <a16:creationId xmlns:a16="http://schemas.microsoft.com/office/drawing/2014/main" id="{1668BE0E-9620-FE48-BE9E-2DFB4533C590}"/>
              </a:ext>
            </a:extLst>
          </p:cNvPr>
          <p:cNvPicPr>
            <a:picLocks noChangeAspect="1"/>
          </p:cNvPicPr>
          <p:nvPr/>
        </p:nvPicPr>
        <p:blipFill>
          <a:blip r:embed="rId3"/>
          <a:stretch>
            <a:fillRect/>
          </a:stretch>
        </p:blipFill>
        <p:spPr>
          <a:xfrm>
            <a:off x="7099056" y="3602037"/>
            <a:ext cx="1711801" cy="1018130"/>
          </a:xfrm>
          <a:prstGeom prst="rect">
            <a:avLst/>
          </a:prstGeom>
        </p:spPr>
      </p:pic>
    </p:spTree>
    <p:extLst>
      <p:ext uri="{BB962C8B-B14F-4D97-AF65-F5344CB8AC3E}">
        <p14:creationId xmlns:p14="http://schemas.microsoft.com/office/powerpoint/2010/main" val="200297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A94F-40AD-7649-BCAE-84A85C352EFF}"/>
              </a:ext>
            </a:extLst>
          </p:cNvPr>
          <p:cNvSpPr>
            <a:spLocks noGrp="1"/>
          </p:cNvSpPr>
          <p:nvPr>
            <p:ph type="title"/>
          </p:nvPr>
        </p:nvSpPr>
        <p:spPr/>
        <p:txBody>
          <a:bodyPr>
            <a:normAutofit fontScale="90000"/>
          </a:bodyPr>
          <a:lstStyle/>
          <a:p>
            <a:r>
              <a:rPr lang="en-US" dirty="0"/>
              <a:t>MIDAS Particle Catalogue – not provided with original data for review; provided 1 Oct 2018</a:t>
            </a:r>
          </a:p>
        </p:txBody>
      </p:sp>
      <p:sp>
        <p:nvSpPr>
          <p:cNvPr id="3" name="Content Placeholder 2">
            <a:extLst>
              <a:ext uri="{FF2B5EF4-FFF2-40B4-BE49-F238E27FC236}">
                <a16:creationId xmlns:a16="http://schemas.microsoft.com/office/drawing/2014/main" id="{7C7FBCC8-D6B5-774E-9F05-28906958659D}"/>
              </a:ext>
            </a:extLst>
          </p:cNvPr>
          <p:cNvSpPr>
            <a:spLocks noGrp="1"/>
          </p:cNvSpPr>
          <p:nvPr>
            <p:ph idx="1"/>
          </p:nvPr>
        </p:nvSpPr>
        <p:spPr>
          <a:xfrm>
            <a:off x="628650" y="2289088"/>
            <a:ext cx="7886700" cy="4351338"/>
          </a:xfrm>
        </p:spPr>
        <p:txBody>
          <a:bodyPr/>
          <a:lstStyle/>
          <a:p>
            <a:r>
              <a:rPr lang="en-US" dirty="0"/>
              <a:t>Includes: Particle Catalogue Document (pdf)</a:t>
            </a:r>
          </a:p>
          <a:p>
            <a:r>
              <a:rPr lang="en-US" dirty="0" err="1"/>
              <a:t>MID_Particle_Table.tab</a:t>
            </a:r>
            <a:endParaRPr lang="en-US" dirty="0"/>
          </a:p>
          <a:p>
            <a:r>
              <a:rPr lang="en-US" dirty="0" err="1"/>
              <a:t>MID_Particle_Table.lbl</a:t>
            </a:r>
            <a:endParaRPr lang="en-US" dirty="0"/>
          </a:p>
        </p:txBody>
      </p:sp>
    </p:spTree>
    <p:extLst>
      <p:ext uri="{BB962C8B-B14F-4D97-AF65-F5344CB8AC3E}">
        <p14:creationId xmlns:p14="http://schemas.microsoft.com/office/powerpoint/2010/main" val="2033872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C57B-2E44-FB41-A105-DC82D5343308}"/>
              </a:ext>
            </a:extLst>
          </p:cNvPr>
          <p:cNvSpPr>
            <a:spLocks noGrp="1"/>
          </p:cNvSpPr>
          <p:nvPr>
            <p:ph type="title"/>
          </p:nvPr>
        </p:nvSpPr>
        <p:spPr/>
        <p:txBody>
          <a:bodyPr>
            <a:normAutofit/>
          </a:bodyPr>
          <a:lstStyle/>
          <a:p>
            <a:r>
              <a:rPr lang="en-US" sz="2800" b="1" dirty="0"/>
              <a:t>Unsubmitted RID 1 Particle Catalog documentation and organization</a:t>
            </a:r>
          </a:p>
        </p:txBody>
      </p:sp>
      <p:sp>
        <p:nvSpPr>
          <p:cNvPr id="3" name="Content Placeholder 2">
            <a:extLst>
              <a:ext uri="{FF2B5EF4-FFF2-40B4-BE49-F238E27FC236}">
                <a16:creationId xmlns:a16="http://schemas.microsoft.com/office/drawing/2014/main" id="{EBC1325A-BA20-F14C-BEF7-05BC71CD89B1}"/>
              </a:ext>
            </a:extLst>
          </p:cNvPr>
          <p:cNvSpPr>
            <a:spLocks noGrp="1"/>
          </p:cNvSpPr>
          <p:nvPr>
            <p:ph idx="1"/>
          </p:nvPr>
        </p:nvSpPr>
        <p:spPr/>
        <p:txBody>
          <a:bodyPr>
            <a:normAutofit lnSpcReduction="10000"/>
          </a:bodyPr>
          <a:lstStyle/>
          <a:p>
            <a:r>
              <a:rPr lang="en-US" sz="1800" dirty="0"/>
              <a:t>Dust Particle Catalogue document and the catalogue (</a:t>
            </a:r>
            <a:r>
              <a:rPr lang="en-US" sz="1800" dirty="0" err="1"/>
              <a:t>tbl</a:t>
            </a:r>
            <a:r>
              <a:rPr lang="en-US" sz="1800" dirty="0"/>
              <a:t>) files should be better organized, information made more accessible, and text be more complete. For example:</a:t>
            </a:r>
          </a:p>
          <a:p>
            <a:pPr lvl="1"/>
            <a:r>
              <a:rPr lang="en-US" sz="1800" dirty="0"/>
              <a:t>Different flags could be numbered successively for clarity– flag 1, flag 2 etc.</a:t>
            </a:r>
          </a:p>
          <a:p>
            <a:pPr lvl="1"/>
            <a:r>
              <a:rPr lang="en-US" sz="1800" dirty="0"/>
              <a:t>Suggest a prioritization of the flags – or descriptors such that the user can readily get to the high quality particle data. </a:t>
            </a:r>
          </a:p>
          <a:p>
            <a:pPr lvl="1"/>
            <a:r>
              <a:rPr lang="en-US" sz="1800" dirty="0"/>
              <a:t>Add a table to the Dust Particle </a:t>
            </a:r>
            <a:r>
              <a:rPr lang="en-US" sz="1800" dirty="0" err="1"/>
              <a:t>Catalouge</a:t>
            </a:r>
            <a:r>
              <a:rPr lang="en-US" sz="1800" dirty="0"/>
              <a:t> Document – it’s difficult to read the text as it is (which provides all the flag numbers for various issues) and get a picture that is more easily conveyed in the table (see next slide)</a:t>
            </a:r>
          </a:p>
          <a:p>
            <a:pPr lvl="1"/>
            <a:r>
              <a:rPr lang="en-US" sz="1800" dirty="0"/>
              <a:t>It’s not clear whether the numbers provided in the text are out of 1480 non-unique particles; or out of the 1091 unique particles total.</a:t>
            </a:r>
          </a:p>
          <a:p>
            <a:pPr lvl="1"/>
            <a:r>
              <a:rPr lang="en-US" sz="1800" dirty="0"/>
              <a:t>Importing the </a:t>
            </a:r>
            <a:r>
              <a:rPr lang="en-US" sz="1800" dirty="0" err="1"/>
              <a:t>tbl</a:t>
            </a:r>
            <a:r>
              <a:rPr lang="en-US" sz="1800" dirty="0"/>
              <a:t> file into excel and incorporating headers is complicated; suggest simple comma-delimited file (not “ “); adding headers was a pain. 	Given the value of this document, it would be easy to include a .csv file 	that includes the column headers and descriptions.</a:t>
            </a:r>
            <a:r>
              <a:rPr lang="en-US" sz="1800" i="1" dirty="0"/>
              <a:t> [realize that may not 	be  PDS3 requirements, but it would improve the data accessibility and 	usability]</a:t>
            </a:r>
          </a:p>
          <a:p>
            <a:endParaRPr lang="en-US" sz="1800" dirty="0"/>
          </a:p>
        </p:txBody>
      </p:sp>
    </p:spTree>
    <p:extLst>
      <p:ext uri="{BB962C8B-B14F-4D97-AF65-F5344CB8AC3E}">
        <p14:creationId xmlns:p14="http://schemas.microsoft.com/office/powerpoint/2010/main" val="3360320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AC7A415-84AC-AC45-9509-C1A7BC33B875}"/>
              </a:ext>
            </a:extLst>
          </p:cNvPr>
          <p:cNvGraphicFramePr>
            <a:graphicFrameLocks noGrp="1"/>
          </p:cNvGraphicFramePr>
          <p:nvPr>
            <p:extLst>
              <p:ext uri="{D42A27DB-BD31-4B8C-83A1-F6EECF244321}">
                <p14:modId xmlns:p14="http://schemas.microsoft.com/office/powerpoint/2010/main" val="768568038"/>
              </p:ext>
            </p:extLst>
          </p:nvPr>
        </p:nvGraphicFramePr>
        <p:xfrm>
          <a:off x="160264" y="717263"/>
          <a:ext cx="8017510" cy="5516880"/>
        </p:xfrm>
        <a:graphic>
          <a:graphicData uri="http://schemas.openxmlformats.org/drawingml/2006/table">
            <a:tbl>
              <a:tblPr firstRow="1" bandRow="1">
                <a:tableStyleId>{93296810-A885-4BE3-A3E7-6D5BEEA58F35}</a:tableStyleId>
              </a:tblPr>
              <a:tblGrid>
                <a:gridCol w="5781040">
                  <a:extLst>
                    <a:ext uri="{9D8B030D-6E8A-4147-A177-3AD203B41FA5}">
                      <a16:colId xmlns:a16="http://schemas.microsoft.com/office/drawing/2014/main" val="2748324598"/>
                    </a:ext>
                  </a:extLst>
                </a:gridCol>
                <a:gridCol w="1188720">
                  <a:extLst>
                    <a:ext uri="{9D8B030D-6E8A-4147-A177-3AD203B41FA5}">
                      <a16:colId xmlns:a16="http://schemas.microsoft.com/office/drawing/2014/main" val="842171039"/>
                    </a:ext>
                  </a:extLst>
                </a:gridCol>
                <a:gridCol w="1047750">
                  <a:extLst>
                    <a:ext uri="{9D8B030D-6E8A-4147-A177-3AD203B41FA5}">
                      <a16:colId xmlns:a16="http://schemas.microsoft.com/office/drawing/2014/main" val="2994148347"/>
                    </a:ext>
                  </a:extLst>
                </a:gridCol>
              </a:tblGrid>
              <a:tr h="301895">
                <a:tc>
                  <a:txBody>
                    <a:bodyPr/>
                    <a:lstStyle/>
                    <a:p>
                      <a:r>
                        <a:rPr lang="en-US" sz="1600" dirty="0"/>
                        <a:t>Category</a:t>
                      </a:r>
                    </a:p>
                  </a:txBody>
                  <a:tcPr/>
                </a:tc>
                <a:tc>
                  <a:txBody>
                    <a:bodyPr/>
                    <a:lstStyle/>
                    <a:p>
                      <a:r>
                        <a:rPr lang="en-US" sz="1600" dirty="0"/>
                        <a:t>Particles</a:t>
                      </a:r>
                    </a:p>
                  </a:txBody>
                  <a:tcPr/>
                </a:tc>
                <a:tc>
                  <a:txBody>
                    <a:bodyPr/>
                    <a:lstStyle/>
                    <a:p>
                      <a:r>
                        <a:rPr lang="en-US" sz="1600" dirty="0"/>
                        <a:t>Images</a:t>
                      </a:r>
                    </a:p>
                  </a:txBody>
                  <a:tcPr/>
                </a:tc>
                <a:extLst>
                  <a:ext uri="{0D108BD9-81ED-4DB2-BD59-A6C34878D82A}">
                    <a16:rowId xmlns:a16="http://schemas.microsoft.com/office/drawing/2014/main" val="1759295716"/>
                  </a:ext>
                </a:extLst>
              </a:tr>
              <a:tr h="291374">
                <a:tc>
                  <a:txBody>
                    <a:bodyPr/>
                    <a:lstStyle/>
                    <a:p>
                      <a:r>
                        <a:rPr lang="en-US" sz="1400" dirty="0"/>
                        <a:t>Total particle identifications</a:t>
                      </a:r>
                    </a:p>
                  </a:txBody>
                  <a:tcPr/>
                </a:tc>
                <a:tc>
                  <a:txBody>
                    <a:bodyPr/>
                    <a:lstStyle/>
                    <a:p>
                      <a:r>
                        <a:rPr lang="en-US" sz="1400" dirty="0"/>
                        <a:t>1480</a:t>
                      </a:r>
                    </a:p>
                  </a:txBody>
                  <a:tcPr/>
                </a:tc>
                <a:tc>
                  <a:txBody>
                    <a:bodyPr/>
                    <a:lstStyle/>
                    <a:p>
                      <a:r>
                        <a:rPr lang="en-US" sz="1400" dirty="0"/>
                        <a:t>230</a:t>
                      </a:r>
                    </a:p>
                  </a:txBody>
                  <a:tcPr/>
                </a:tc>
                <a:extLst>
                  <a:ext uri="{0D108BD9-81ED-4DB2-BD59-A6C34878D82A}">
                    <a16:rowId xmlns:a16="http://schemas.microsoft.com/office/drawing/2014/main" val="1589185159"/>
                  </a:ext>
                </a:extLst>
              </a:tr>
              <a:tr h="291374">
                <a:tc>
                  <a:txBody>
                    <a:bodyPr/>
                    <a:lstStyle/>
                    <a:p>
                      <a:r>
                        <a:rPr lang="en-US" sz="1400" dirty="0" err="1"/>
                        <a:t>Prescan</a:t>
                      </a:r>
                      <a:r>
                        <a:rPr lang="en-US" sz="1400" dirty="0"/>
                        <a:t> of same region a particle was identified</a:t>
                      </a:r>
                    </a:p>
                  </a:txBody>
                  <a:tcPr/>
                </a:tc>
                <a:tc>
                  <a:txBody>
                    <a:bodyPr/>
                    <a:lstStyle/>
                    <a:p>
                      <a:r>
                        <a:rPr lang="en-US" sz="1400" dirty="0"/>
                        <a:t>146</a:t>
                      </a:r>
                    </a:p>
                  </a:txBody>
                  <a:tcPr/>
                </a:tc>
                <a:tc>
                  <a:txBody>
                    <a:bodyPr/>
                    <a:lstStyle/>
                    <a:p>
                      <a:r>
                        <a:rPr lang="en-US" sz="1400" dirty="0"/>
                        <a:t>33</a:t>
                      </a:r>
                    </a:p>
                  </a:txBody>
                  <a:tcPr/>
                </a:tc>
                <a:extLst>
                  <a:ext uri="{0D108BD9-81ED-4DB2-BD59-A6C34878D82A}">
                    <a16:rowId xmlns:a16="http://schemas.microsoft.com/office/drawing/2014/main" val="2214183928"/>
                  </a:ext>
                </a:extLst>
              </a:tr>
              <a:tr h="291374">
                <a:tc>
                  <a:txBody>
                    <a:bodyPr/>
                    <a:lstStyle/>
                    <a:p>
                      <a:r>
                        <a:rPr lang="en-US" sz="1400" dirty="0"/>
                        <a:t>Target address cross-correlated with </a:t>
                      </a:r>
                      <a:r>
                        <a:rPr lang="en-US" sz="1400" dirty="0" err="1"/>
                        <a:t>prescan</a:t>
                      </a:r>
                      <a:endParaRPr lang="en-US" sz="1400" dirty="0"/>
                    </a:p>
                  </a:txBody>
                  <a:tcPr/>
                </a:tc>
                <a:tc>
                  <a:txBody>
                    <a:bodyPr/>
                    <a:lstStyle/>
                    <a:p>
                      <a:r>
                        <a:rPr lang="en-US" sz="1400" dirty="0"/>
                        <a:t>11</a:t>
                      </a:r>
                    </a:p>
                  </a:txBody>
                  <a:tcPr/>
                </a:tc>
                <a:tc>
                  <a:txBody>
                    <a:bodyPr/>
                    <a:lstStyle/>
                    <a:p>
                      <a:r>
                        <a:rPr lang="en-US" sz="1400" dirty="0"/>
                        <a:t>3</a:t>
                      </a:r>
                    </a:p>
                  </a:txBody>
                  <a:tcPr/>
                </a:tc>
                <a:extLst>
                  <a:ext uri="{0D108BD9-81ED-4DB2-BD59-A6C34878D82A}">
                    <a16:rowId xmlns:a16="http://schemas.microsoft.com/office/drawing/2014/main" val="339334652"/>
                  </a:ext>
                </a:extLst>
              </a:tr>
              <a:tr h="291374">
                <a:tc>
                  <a:txBody>
                    <a:bodyPr/>
                    <a:lstStyle/>
                    <a:p>
                      <a:r>
                        <a:rPr lang="en-US" sz="1400" dirty="0"/>
                        <a:t>Target address not cross-correlated with </a:t>
                      </a:r>
                      <a:r>
                        <a:rPr lang="en-US" sz="1400" dirty="0" err="1"/>
                        <a:t>prescan</a:t>
                      </a:r>
                      <a:endParaRPr lang="en-US" sz="1400" dirty="0"/>
                    </a:p>
                  </a:txBody>
                  <a:tcPr/>
                </a:tc>
                <a:tc>
                  <a:txBody>
                    <a:bodyPr/>
                    <a:lstStyle/>
                    <a:p>
                      <a:r>
                        <a:rPr lang="en-US" sz="1400" dirty="0"/>
                        <a:t>89</a:t>
                      </a:r>
                    </a:p>
                  </a:txBody>
                  <a:tcPr/>
                </a:tc>
                <a:tc>
                  <a:txBody>
                    <a:bodyPr/>
                    <a:lstStyle/>
                    <a:p>
                      <a:r>
                        <a:rPr lang="en-US" sz="1400" dirty="0"/>
                        <a:t>19</a:t>
                      </a:r>
                    </a:p>
                  </a:txBody>
                  <a:tcPr/>
                </a:tc>
                <a:extLst>
                  <a:ext uri="{0D108BD9-81ED-4DB2-BD59-A6C34878D82A}">
                    <a16:rowId xmlns:a16="http://schemas.microsoft.com/office/drawing/2014/main" val="1003855383"/>
                  </a:ext>
                </a:extLst>
              </a:tr>
              <a:tr h="291374">
                <a:tc>
                  <a:txBody>
                    <a:bodyPr/>
                    <a:lstStyle/>
                    <a:p>
                      <a:r>
                        <a:rPr lang="en-US" sz="1400" dirty="0"/>
                        <a:t>Artifact Inhibiting confirmation of </a:t>
                      </a:r>
                      <a:r>
                        <a:rPr lang="en-US" sz="1400" dirty="0" err="1"/>
                        <a:t>prescanned</a:t>
                      </a:r>
                      <a:r>
                        <a:rPr lang="en-US" sz="1400" dirty="0"/>
                        <a:t> particle</a:t>
                      </a:r>
                    </a:p>
                  </a:txBody>
                  <a:tcPr/>
                </a:tc>
                <a:tc>
                  <a:txBody>
                    <a:bodyPr/>
                    <a:lstStyle/>
                    <a:p>
                      <a:r>
                        <a:rPr lang="en-US" sz="1400" dirty="0"/>
                        <a:t>11</a:t>
                      </a:r>
                    </a:p>
                  </a:txBody>
                  <a:tcPr/>
                </a:tc>
                <a:tc>
                  <a:txBody>
                    <a:bodyPr/>
                    <a:lstStyle/>
                    <a:p>
                      <a:r>
                        <a:rPr lang="en-US" sz="1400" dirty="0"/>
                        <a:t>2</a:t>
                      </a:r>
                    </a:p>
                  </a:txBody>
                  <a:tcPr/>
                </a:tc>
                <a:extLst>
                  <a:ext uri="{0D108BD9-81ED-4DB2-BD59-A6C34878D82A}">
                    <a16:rowId xmlns:a16="http://schemas.microsoft.com/office/drawing/2014/main" val="3000810244"/>
                  </a:ext>
                </a:extLst>
              </a:tr>
              <a:tr h="291374">
                <a:tc>
                  <a:txBody>
                    <a:bodyPr/>
                    <a:lstStyle/>
                    <a:p>
                      <a:r>
                        <a:rPr lang="en-US" sz="1400" dirty="0"/>
                        <a:t>Particle introduced by tip since </a:t>
                      </a:r>
                      <a:r>
                        <a:rPr lang="en-US" sz="1400" dirty="0" err="1"/>
                        <a:t>prescan</a:t>
                      </a:r>
                      <a:r>
                        <a:rPr lang="en-US" sz="1400" dirty="0"/>
                        <a:t> (no space exposure)</a:t>
                      </a:r>
                    </a:p>
                  </a:txBody>
                  <a:tcPr/>
                </a:tc>
                <a:tc>
                  <a:txBody>
                    <a:bodyPr/>
                    <a:lstStyle/>
                    <a:p>
                      <a:r>
                        <a:rPr lang="en-US" sz="1400" dirty="0"/>
                        <a:t>35</a:t>
                      </a:r>
                    </a:p>
                  </a:txBody>
                  <a:tcPr/>
                </a:tc>
                <a:tc>
                  <a:txBody>
                    <a:bodyPr/>
                    <a:lstStyle/>
                    <a:p>
                      <a:r>
                        <a:rPr lang="en-US" sz="1400" dirty="0"/>
                        <a:t>9</a:t>
                      </a:r>
                    </a:p>
                  </a:txBody>
                  <a:tcPr/>
                </a:tc>
                <a:extLst>
                  <a:ext uri="{0D108BD9-81ED-4DB2-BD59-A6C34878D82A}">
                    <a16:rowId xmlns:a16="http://schemas.microsoft.com/office/drawing/2014/main" val="1054086667"/>
                  </a:ext>
                </a:extLst>
              </a:tr>
              <a:tr h="268759">
                <a:tc>
                  <a:txBody>
                    <a:bodyPr/>
                    <a:lstStyle/>
                    <a:p>
                      <a:r>
                        <a:rPr lang="en-US" sz="1400" dirty="0"/>
                        <a:t>Particle flag - high confidence (scored 1) though not </a:t>
                      </a:r>
                      <a:r>
                        <a:rPr lang="en-US" sz="1400" dirty="0" err="1"/>
                        <a:t>prescanned</a:t>
                      </a:r>
                      <a:endParaRPr lang="en-US" sz="1400" dirty="0"/>
                    </a:p>
                  </a:txBody>
                  <a:tcPr/>
                </a:tc>
                <a:tc>
                  <a:txBody>
                    <a:bodyPr/>
                    <a:lstStyle/>
                    <a:p>
                      <a:r>
                        <a:rPr lang="en-US" sz="1400" dirty="0"/>
                        <a:t>1200</a:t>
                      </a:r>
                    </a:p>
                  </a:txBody>
                  <a:tcPr/>
                </a:tc>
                <a:tc>
                  <a:txBody>
                    <a:bodyPr/>
                    <a:lstStyle/>
                    <a:p>
                      <a:endParaRPr lang="en-US" sz="1400" dirty="0"/>
                    </a:p>
                  </a:txBody>
                  <a:tcPr/>
                </a:tc>
                <a:extLst>
                  <a:ext uri="{0D108BD9-81ED-4DB2-BD59-A6C34878D82A}">
                    <a16:rowId xmlns:a16="http://schemas.microsoft.com/office/drawing/2014/main" val="3522428406"/>
                  </a:ext>
                </a:extLst>
              </a:tr>
              <a:tr h="291374">
                <a:tc>
                  <a:txBody>
                    <a:bodyPr/>
                    <a:lstStyle/>
                    <a:p>
                      <a:r>
                        <a:rPr lang="en-US" sz="1400" dirty="0"/>
                        <a:t>Particle flag -  lower confidence  (scored 2)</a:t>
                      </a:r>
                    </a:p>
                  </a:txBody>
                  <a:tcPr/>
                </a:tc>
                <a:tc>
                  <a:txBody>
                    <a:bodyPr/>
                    <a:lstStyle/>
                    <a:p>
                      <a:r>
                        <a:rPr lang="en-US" sz="1400" dirty="0"/>
                        <a:t>32</a:t>
                      </a:r>
                    </a:p>
                  </a:txBody>
                  <a:tcPr/>
                </a:tc>
                <a:tc>
                  <a:txBody>
                    <a:bodyPr/>
                    <a:lstStyle/>
                    <a:p>
                      <a:r>
                        <a:rPr lang="en-US" sz="1400" dirty="0"/>
                        <a:t>19</a:t>
                      </a:r>
                    </a:p>
                  </a:txBody>
                  <a:tcPr/>
                </a:tc>
                <a:extLst>
                  <a:ext uri="{0D108BD9-81ED-4DB2-BD59-A6C34878D82A}">
                    <a16:rowId xmlns:a16="http://schemas.microsoft.com/office/drawing/2014/main" val="1409934745"/>
                  </a:ext>
                </a:extLst>
              </a:tr>
              <a:tr h="291374">
                <a:tc>
                  <a:txBody>
                    <a:bodyPr/>
                    <a:lstStyle/>
                    <a:p>
                      <a:r>
                        <a:rPr lang="en-US" sz="1400" dirty="0"/>
                        <a:t>Particle flag – low confidence (scored 3) </a:t>
                      </a:r>
                    </a:p>
                  </a:txBody>
                  <a:tcPr/>
                </a:tc>
                <a:tc>
                  <a:txBody>
                    <a:bodyPr/>
                    <a:lstStyle/>
                    <a:p>
                      <a:r>
                        <a:rPr lang="en-US" sz="1400" dirty="0"/>
                        <a:t>222</a:t>
                      </a:r>
                    </a:p>
                  </a:txBody>
                  <a:tcPr/>
                </a:tc>
                <a:tc>
                  <a:txBody>
                    <a:bodyPr/>
                    <a:lstStyle/>
                    <a:p>
                      <a:r>
                        <a:rPr lang="en-US" sz="1400" dirty="0"/>
                        <a:t>58</a:t>
                      </a:r>
                    </a:p>
                  </a:txBody>
                  <a:tcPr/>
                </a:tc>
                <a:extLst>
                  <a:ext uri="{0D108BD9-81ED-4DB2-BD59-A6C34878D82A}">
                    <a16:rowId xmlns:a16="http://schemas.microsoft.com/office/drawing/2014/main" val="3785542346"/>
                  </a:ext>
                </a:extLst>
              </a:tr>
              <a:tr h="291374">
                <a:tc>
                  <a:txBody>
                    <a:bodyPr/>
                    <a:lstStyle/>
                    <a:p>
                      <a:r>
                        <a:rPr lang="en-US" sz="1400" dirty="0"/>
                        <a:t>Particle flag – tip contamination (scored 4)</a:t>
                      </a:r>
                    </a:p>
                  </a:txBody>
                  <a:tcPr/>
                </a:tc>
                <a:tc>
                  <a:txBody>
                    <a:bodyPr/>
                    <a:lstStyle/>
                    <a:p>
                      <a:r>
                        <a:rPr lang="en-US" sz="1400" dirty="0"/>
                        <a:t>26</a:t>
                      </a:r>
                    </a:p>
                  </a:txBody>
                  <a:tcPr/>
                </a:tc>
                <a:tc>
                  <a:txBody>
                    <a:bodyPr/>
                    <a:lstStyle/>
                    <a:p>
                      <a:r>
                        <a:rPr lang="en-US" sz="1400" dirty="0"/>
                        <a:t>5</a:t>
                      </a:r>
                    </a:p>
                  </a:txBody>
                  <a:tcPr/>
                </a:tc>
                <a:extLst>
                  <a:ext uri="{0D108BD9-81ED-4DB2-BD59-A6C34878D82A}">
                    <a16:rowId xmlns:a16="http://schemas.microsoft.com/office/drawing/2014/main" val="3730955277"/>
                  </a:ext>
                </a:extLst>
              </a:tr>
              <a:tr h="291374">
                <a:tc>
                  <a:txBody>
                    <a:bodyPr/>
                    <a:lstStyle/>
                    <a:p>
                      <a:r>
                        <a:rPr lang="en-US" sz="1400" dirty="0"/>
                        <a:t>Unique particles </a:t>
                      </a:r>
                    </a:p>
                  </a:txBody>
                  <a:tcPr/>
                </a:tc>
                <a:tc>
                  <a:txBody>
                    <a:bodyPr/>
                    <a:lstStyle/>
                    <a:p>
                      <a:r>
                        <a:rPr lang="en-US" sz="1400" dirty="0"/>
                        <a:t>1091</a:t>
                      </a:r>
                    </a:p>
                  </a:txBody>
                  <a:tcPr/>
                </a:tc>
                <a:tc>
                  <a:txBody>
                    <a:bodyPr/>
                    <a:lstStyle/>
                    <a:p>
                      <a:endParaRPr lang="en-US" sz="1400" dirty="0"/>
                    </a:p>
                  </a:txBody>
                  <a:tcPr/>
                </a:tc>
                <a:extLst>
                  <a:ext uri="{0D108BD9-81ED-4DB2-BD59-A6C34878D82A}">
                    <a16:rowId xmlns:a16="http://schemas.microsoft.com/office/drawing/2014/main" val="3588346563"/>
                  </a:ext>
                </a:extLst>
              </a:tr>
              <a:tr h="291374">
                <a:tc>
                  <a:txBody>
                    <a:bodyPr/>
                    <a:lstStyle/>
                    <a:p>
                      <a:r>
                        <a:rPr lang="en-US" sz="1400" dirty="0"/>
                        <a:t>Linked Flag – particle smashed during scanning – remnants apparent</a:t>
                      </a:r>
                    </a:p>
                  </a:txBody>
                  <a:tcPr/>
                </a:tc>
                <a:tc>
                  <a:txBody>
                    <a:bodyPr/>
                    <a:lstStyle/>
                    <a:p>
                      <a:r>
                        <a:rPr lang="en-US" sz="1400" dirty="0"/>
                        <a:t>277</a:t>
                      </a:r>
                    </a:p>
                  </a:txBody>
                  <a:tcPr/>
                </a:tc>
                <a:tc>
                  <a:txBody>
                    <a:bodyPr/>
                    <a:lstStyle/>
                    <a:p>
                      <a:r>
                        <a:rPr lang="en-US" sz="1400" dirty="0"/>
                        <a:t>28</a:t>
                      </a:r>
                    </a:p>
                  </a:txBody>
                  <a:tcPr/>
                </a:tc>
                <a:extLst>
                  <a:ext uri="{0D108BD9-81ED-4DB2-BD59-A6C34878D82A}">
                    <a16:rowId xmlns:a16="http://schemas.microsoft.com/office/drawing/2014/main" val="1698047800"/>
                  </a:ext>
                </a:extLst>
              </a:tr>
              <a:tr h="0">
                <a:tc>
                  <a:txBody>
                    <a:bodyPr/>
                    <a:lstStyle/>
                    <a:p>
                      <a:r>
                        <a:rPr lang="en-US" sz="1400" dirty="0"/>
                        <a:t>Flag – high quality, whole particle (score 1)</a:t>
                      </a:r>
                    </a:p>
                  </a:txBody>
                  <a:tcPr/>
                </a:tc>
                <a:tc>
                  <a:txBody>
                    <a:bodyPr/>
                    <a:lstStyle/>
                    <a:p>
                      <a:r>
                        <a:rPr lang="en-US" sz="1400" dirty="0"/>
                        <a:t>867</a:t>
                      </a:r>
                    </a:p>
                  </a:txBody>
                  <a:tcPr/>
                </a:tc>
                <a:tc>
                  <a:txBody>
                    <a:bodyPr/>
                    <a:lstStyle/>
                    <a:p>
                      <a:r>
                        <a:rPr lang="en-US" sz="1400" dirty="0"/>
                        <a:t>168</a:t>
                      </a:r>
                    </a:p>
                  </a:txBody>
                  <a:tcPr/>
                </a:tc>
                <a:extLst>
                  <a:ext uri="{0D108BD9-81ED-4DB2-BD59-A6C34878D82A}">
                    <a16:rowId xmlns:a16="http://schemas.microsoft.com/office/drawing/2014/main" val="3633867165"/>
                  </a:ext>
                </a:extLst>
              </a:tr>
              <a:tr h="0">
                <a:tc>
                  <a:txBody>
                    <a:bodyPr/>
                    <a:lstStyle/>
                    <a:p>
                      <a:r>
                        <a:rPr lang="en-US" sz="1400" dirty="0"/>
                        <a:t>Flag – partial particle scanned (score 2)</a:t>
                      </a:r>
                    </a:p>
                  </a:txBody>
                  <a:tcPr/>
                </a:tc>
                <a:tc>
                  <a:txBody>
                    <a:bodyPr/>
                    <a:lstStyle/>
                    <a:p>
                      <a:r>
                        <a:rPr lang="en-US" sz="1400" dirty="0"/>
                        <a:t>278</a:t>
                      </a:r>
                    </a:p>
                  </a:txBody>
                  <a:tcPr/>
                </a:tc>
                <a:tc>
                  <a:txBody>
                    <a:bodyPr/>
                    <a:lstStyle/>
                    <a:p>
                      <a:r>
                        <a:rPr lang="en-US" sz="1400" dirty="0"/>
                        <a:t>123</a:t>
                      </a:r>
                    </a:p>
                  </a:txBody>
                  <a:tcPr/>
                </a:tc>
                <a:extLst>
                  <a:ext uri="{0D108BD9-81ED-4DB2-BD59-A6C34878D82A}">
                    <a16:rowId xmlns:a16="http://schemas.microsoft.com/office/drawing/2014/main" val="1812930992"/>
                  </a:ext>
                </a:extLst>
              </a:tr>
              <a:tr h="0">
                <a:tc>
                  <a:txBody>
                    <a:bodyPr/>
                    <a:lstStyle/>
                    <a:p>
                      <a:r>
                        <a:rPr lang="en-US" sz="1400" dirty="0"/>
                        <a:t>Flag – imaging issue (score 3)</a:t>
                      </a:r>
                    </a:p>
                  </a:txBody>
                  <a:tcPr/>
                </a:tc>
                <a:tc>
                  <a:txBody>
                    <a:bodyPr/>
                    <a:lstStyle/>
                    <a:p>
                      <a:r>
                        <a:rPr lang="en-US" sz="1400" dirty="0"/>
                        <a:t>335</a:t>
                      </a:r>
                    </a:p>
                  </a:txBody>
                  <a:tcPr/>
                </a:tc>
                <a:tc>
                  <a:txBody>
                    <a:bodyPr/>
                    <a:lstStyle/>
                    <a:p>
                      <a:r>
                        <a:rPr lang="en-US" sz="1400" dirty="0"/>
                        <a:t>101</a:t>
                      </a:r>
                    </a:p>
                  </a:txBody>
                  <a:tcPr/>
                </a:tc>
                <a:extLst>
                  <a:ext uri="{0D108BD9-81ED-4DB2-BD59-A6C34878D82A}">
                    <a16:rowId xmlns:a16="http://schemas.microsoft.com/office/drawing/2014/main" val="3879641382"/>
                  </a:ext>
                </a:extLst>
              </a:tr>
              <a:tr h="0">
                <a:tc>
                  <a:txBody>
                    <a:bodyPr/>
                    <a:lstStyle/>
                    <a:p>
                      <a:r>
                        <a:rPr lang="en-US" sz="1400" dirty="0"/>
                        <a:t>Flag 2 – particle mask with multiple fragments – origin unknown</a:t>
                      </a:r>
                    </a:p>
                  </a:txBody>
                  <a:tcPr/>
                </a:tc>
                <a:tc>
                  <a:txBody>
                    <a:bodyPr/>
                    <a:lstStyle/>
                    <a:p>
                      <a:r>
                        <a:rPr lang="en-US" sz="1400" dirty="0"/>
                        <a:t>79</a:t>
                      </a:r>
                    </a:p>
                  </a:txBody>
                  <a:tcPr/>
                </a:tc>
                <a:tc>
                  <a:txBody>
                    <a:bodyPr/>
                    <a:lstStyle/>
                    <a:p>
                      <a:r>
                        <a:rPr lang="en-US" sz="1400" dirty="0"/>
                        <a:t>42</a:t>
                      </a:r>
                    </a:p>
                  </a:txBody>
                  <a:tcPr/>
                </a:tc>
                <a:extLst>
                  <a:ext uri="{0D108BD9-81ED-4DB2-BD59-A6C34878D82A}">
                    <a16:rowId xmlns:a16="http://schemas.microsoft.com/office/drawing/2014/main" val="360306413"/>
                  </a:ext>
                </a:extLst>
              </a:tr>
              <a:tr h="0">
                <a:tc>
                  <a:txBody>
                    <a:bodyPr/>
                    <a:lstStyle/>
                    <a:p>
                      <a:r>
                        <a:rPr lang="en-US" sz="1400" dirty="0"/>
                        <a:t>Trust Height flag - height estimate compromised (score 1)</a:t>
                      </a:r>
                    </a:p>
                  </a:txBody>
                  <a:tcPr/>
                </a:tc>
                <a:tc>
                  <a:txBody>
                    <a:bodyPr/>
                    <a:lstStyle/>
                    <a:p>
                      <a:r>
                        <a:rPr lang="en-US" sz="1400" dirty="0"/>
                        <a:t>1038</a:t>
                      </a:r>
                    </a:p>
                  </a:txBody>
                  <a:tcPr/>
                </a:tc>
                <a:tc>
                  <a:txBody>
                    <a:bodyPr/>
                    <a:lstStyle/>
                    <a:p>
                      <a:endParaRPr lang="en-US" sz="1400" dirty="0"/>
                    </a:p>
                  </a:txBody>
                  <a:tcPr/>
                </a:tc>
                <a:extLst>
                  <a:ext uri="{0D108BD9-81ED-4DB2-BD59-A6C34878D82A}">
                    <a16:rowId xmlns:a16="http://schemas.microsoft.com/office/drawing/2014/main" val="2975411152"/>
                  </a:ext>
                </a:extLst>
              </a:tr>
            </a:tbl>
          </a:graphicData>
        </a:graphic>
      </p:graphicFrame>
      <p:sp>
        <p:nvSpPr>
          <p:cNvPr id="5" name="Right Brace 4">
            <a:extLst>
              <a:ext uri="{FF2B5EF4-FFF2-40B4-BE49-F238E27FC236}">
                <a16:creationId xmlns:a16="http://schemas.microsoft.com/office/drawing/2014/main" id="{426A759C-D4E0-A946-BF11-53113D6B6C72}"/>
              </a:ext>
            </a:extLst>
          </p:cNvPr>
          <p:cNvSpPr/>
          <p:nvPr/>
        </p:nvSpPr>
        <p:spPr>
          <a:xfrm>
            <a:off x="8177774" y="2883049"/>
            <a:ext cx="234706" cy="1183342"/>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F783D399-0E25-BE42-85B2-D09423532930}"/>
              </a:ext>
            </a:extLst>
          </p:cNvPr>
          <p:cNvSpPr/>
          <p:nvPr/>
        </p:nvSpPr>
        <p:spPr>
          <a:xfrm>
            <a:off x="8187551" y="4744122"/>
            <a:ext cx="234706" cy="839097"/>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B637AFDC-5E59-6841-B463-4B11A8AE8F1D}"/>
              </a:ext>
            </a:extLst>
          </p:cNvPr>
          <p:cNvSpPr txBox="1"/>
          <p:nvPr/>
        </p:nvSpPr>
        <p:spPr>
          <a:xfrm>
            <a:off x="8412480" y="3290054"/>
            <a:ext cx="652743" cy="369332"/>
          </a:xfrm>
          <a:prstGeom prst="rect">
            <a:avLst/>
          </a:prstGeom>
          <a:noFill/>
        </p:spPr>
        <p:txBody>
          <a:bodyPr wrap="none" rtlCol="0">
            <a:spAutoFit/>
          </a:bodyPr>
          <a:lstStyle/>
          <a:p>
            <a:r>
              <a:rPr lang="en-US" b="1" dirty="0">
                <a:solidFill>
                  <a:schemeClr val="accent6"/>
                </a:solidFill>
              </a:rPr>
              <a:t>1480</a:t>
            </a:r>
          </a:p>
        </p:txBody>
      </p:sp>
      <p:sp>
        <p:nvSpPr>
          <p:cNvPr id="8" name="TextBox 7">
            <a:extLst>
              <a:ext uri="{FF2B5EF4-FFF2-40B4-BE49-F238E27FC236}">
                <a16:creationId xmlns:a16="http://schemas.microsoft.com/office/drawing/2014/main" id="{E7DD3AC3-622F-FB43-B68D-D91E8D48981F}"/>
              </a:ext>
            </a:extLst>
          </p:cNvPr>
          <p:cNvSpPr txBox="1"/>
          <p:nvPr/>
        </p:nvSpPr>
        <p:spPr>
          <a:xfrm>
            <a:off x="8412479" y="4965601"/>
            <a:ext cx="652743" cy="369332"/>
          </a:xfrm>
          <a:prstGeom prst="rect">
            <a:avLst/>
          </a:prstGeom>
          <a:noFill/>
        </p:spPr>
        <p:txBody>
          <a:bodyPr wrap="none" rtlCol="0">
            <a:spAutoFit/>
          </a:bodyPr>
          <a:lstStyle/>
          <a:p>
            <a:r>
              <a:rPr lang="en-US" b="1" dirty="0">
                <a:solidFill>
                  <a:schemeClr val="accent6"/>
                </a:solidFill>
              </a:rPr>
              <a:t>1480</a:t>
            </a:r>
          </a:p>
        </p:txBody>
      </p:sp>
    </p:spTree>
    <p:extLst>
      <p:ext uri="{BB962C8B-B14F-4D97-AF65-F5344CB8AC3E}">
        <p14:creationId xmlns:p14="http://schemas.microsoft.com/office/powerpoint/2010/main" val="66199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33A57-3AE4-184B-8270-86A3C10D5FD8}"/>
              </a:ext>
            </a:extLst>
          </p:cNvPr>
          <p:cNvSpPr>
            <a:spLocks noGrp="1"/>
          </p:cNvSpPr>
          <p:nvPr>
            <p:ph type="title"/>
          </p:nvPr>
        </p:nvSpPr>
        <p:spPr/>
        <p:txBody>
          <a:bodyPr>
            <a:normAutofit/>
          </a:bodyPr>
          <a:lstStyle/>
          <a:p>
            <a:r>
              <a:rPr lang="en-US" sz="2800" b="1" dirty="0"/>
              <a:t>Unsubmitted RID2 Particle Catalogue Mask and Scan Position Linking</a:t>
            </a:r>
          </a:p>
        </p:txBody>
      </p:sp>
      <p:sp>
        <p:nvSpPr>
          <p:cNvPr id="3" name="Content Placeholder 2">
            <a:extLst>
              <a:ext uri="{FF2B5EF4-FFF2-40B4-BE49-F238E27FC236}">
                <a16:creationId xmlns:a16="http://schemas.microsoft.com/office/drawing/2014/main" id="{AA0226EA-FCF1-0F45-B0FC-4E7479B5C61B}"/>
              </a:ext>
            </a:extLst>
          </p:cNvPr>
          <p:cNvSpPr>
            <a:spLocks noGrp="1"/>
          </p:cNvSpPr>
          <p:nvPr>
            <p:ph idx="1"/>
          </p:nvPr>
        </p:nvSpPr>
        <p:spPr/>
        <p:txBody>
          <a:bodyPr>
            <a:normAutofit fontScale="92500" lnSpcReduction="20000"/>
          </a:bodyPr>
          <a:lstStyle/>
          <a:p>
            <a:r>
              <a:rPr lang="en-US" sz="1800" dirty="0"/>
              <a:t>The text of the Dust Particle Catalogue Document mentions (p. 4, line 3) that the particle mask forms a part of the catalogue. </a:t>
            </a:r>
          </a:p>
          <a:p>
            <a:pPr lvl="1"/>
            <a:r>
              <a:rPr lang="en-US" sz="1800" dirty="0"/>
              <a:t>The Mask is not further described in the document, and it is not entered into the catalogue </a:t>
            </a:r>
            <a:r>
              <a:rPr lang="en-US" sz="1800" dirty="0" err="1"/>
              <a:t>tbl</a:t>
            </a:r>
            <a:r>
              <a:rPr lang="en-US" sz="1800" dirty="0"/>
              <a:t> file (we would expect a column with the mask filenames in this case). </a:t>
            </a:r>
          </a:p>
          <a:p>
            <a:pPr lvl="1"/>
            <a:r>
              <a:rPr lang="en-US" sz="1800" dirty="0"/>
              <a:t>This document should also note that the mask is used to number particles – and the mask image that should be referenced to know which particle is which.</a:t>
            </a:r>
          </a:p>
          <a:p>
            <a:r>
              <a:rPr lang="en-US" sz="1800" dirty="0"/>
              <a:t>Clarify the difference between </a:t>
            </a:r>
            <a:r>
              <a:rPr lang="en-US" sz="1800" dirty="0" err="1"/>
              <a:t>prescan</a:t>
            </a:r>
            <a:r>
              <a:rPr lang="en-US" sz="1800" dirty="0"/>
              <a:t> and linked scan in the documentation. Make it clear that </a:t>
            </a:r>
            <a:r>
              <a:rPr lang="en-US" sz="1800" dirty="0" err="1"/>
              <a:t>prescans</a:t>
            </a:r>
            <a:r>
              <a:rPr lang="en-US" sz="1800" dirty="0"/>
              <a:t> never had samples deposited (but may have had contamination from tip or otherwise). </a:t>
            </a:r>
          </a:p>
          <a:p>
            <a:r>
              <a:rPr lang="en-US" sz="1800" dirty="0"/>
              <a:t>The linked scan flag 2 text could be refined (or flags added) if the reason for artifact is known  – “Probably the same particle but visible differences seen which may be caused by a number of possibilities e.g., the scan resolution has changed, a different tip has been used, the particle has been damaged or moved during scanning, there is an imaging/failed scanning in some regions.” </a:t>
            </a:r>
          </a:p>
          <a:p>
            <a:r>
              <a:rPr lang="en-US" sz="1800" dirty="0"/>
              <a:t>The targets (labeled  *._</a:t>
            </a:r>
            <a:r>
              <a:rPr lang="en-US" sz="1800" dirty="0" err="1"/>
              <a:t>sp.jpg</a:t>
            </a:r>
            <a:r>
              <a:rPr lang="en-US" sz="1800" dirty="0"/>
              <a:t> </a:t>
            </a:r>
            <a:r>
              <a:rPr lang="en-US" sz="1800" dirty="0" err="1"/>
              <a:t>e.g</a:t>
            </a:r>
            <a:r>
              <a:rPr lang="en-US" sz="1800" dirty="0"/>
              <a:t> prv_1429710_1432600_084_sp.jpg) in some cases have particles imaged multiple times at different levels of resolution; it would be more than helpful to have a way to easily get access to all the different resolution images of the given particles (the linked scan approaches this, but this doesn’t seem complete). As a use case, I attempted this (following slides).</a:t>
            </a:r>
          </a:p>
          <a:p>
            <a:pPr marL="0" indent="0">
              <a:buNone/>
            </a:pPr>
            <a:endParaRPr lang="en-US" sz="1800" dirty="0"/>
          </a:p>
        </p:txBody>
      </p:sp>
    </p:spTree>
    <p:extLst>
      <p:ext uri="{BB962C8B-B14F-4D97-AF65-F5344CB8AC3E}">
        <p14:creationId xmlns:p14="http://schemas.microsoft.com/office/powerpoint/2010/main" val="19874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C40DF4-27C8-EC40-AF0D-8DC9B80AB1B0}"/>
              </a:ext>
            </a:extLst>
          </p:cNvPr>
          <p:cNvPicPr>
            <a:picLocks noChangeAspect="1"/>
          </p:cNvPicPr>
          <p:nvPr/>
        </p:nvPicPr>
        <p:blipFill>
          <a:blip r:embed="rId3"/>
          <a:stretch>
            <a:fillRect/>
          </a:stretch>
        </p:blipFill>
        <p:spPr>
          <a:xfrm>
            <a:off x="3951731" y="688169"/>
            <a:ext cx="2963534" cy="2963534"/>
          </a:xfrm>
          <a:prstGeom prst="rect">
            <a:avLst/>
          </a:prstGeom>
        </p:spPr>
      </p:pic>
      <p:pic>
        <p:nvPicPr>
          <p:cNvPr id="12" name="Picture 11">
            <a:extLst>
              <a:ext uri="{FF2B5EF4-FFF2-40B4-BE49-F238E27FC236}">
                <a16:creationId xmlns:a16="http://schemas.microsoft.com/office/drawing/2014/main" id="{423604F2-7674-CF41-AA2E-66D0712A65D3}"/>
              </a:ext>
            </a:extLst>
          </p:cNvPr>
          <p:cNvPicPr>
            <a:picLocks noChangeAspect="1"/>
          </p:cNvPicPr>
          <p:nvPr/>
        </p:nvPicPr>
        <p:blipFill rotWithShape="1">
          <a:blip r:embed="rId4"/>
          <a:srcRect t="8494" r="6087" b="8534"/>
          <a:stretch/>
        </p:blipFill>
        <p:spPr>
          <a:xfrm>
            <a:off x="4215193" y="3742648"/>
            <a:ext cx="3040255" cy="2686083"/>
          </a:xfrm>
          <a:prstGeom prst="rect">
            <a:avLst/>
          </a:prstGeom>
        </p:spPr>
      </p:pic>
      <p:sp>
        <p:nvSpPr>
          <p:cNvPr id="4" name="Rectangle 3">
            <a:extLst>
              <a:ext uri="{FF2B5EF4-FFF2-40B4-BE49-F238E27FC236}">
                <a16:creationId xmlns:a16="http://schemas.microsoft.com/office/drawing/2014/main" id="{A2FB9B6A-3344-4149-A6A5-202E19F0EB8B}"/>
              </a:ext>
            </a:extLst>
          </p:cNvPr>
          <p:cNvSpPr/>
          <p:nvPr/>
        </p:nvSpPr>
        <p:spPr>
          <a:xfrm>
            <a:off x="169013" y="424934"/>
            <a:ext cx="3232488" cy="923330"/>
          </a:xfrm>
          <a:prstGeom prst="rect">
            <a:avLst/>
          </a:prstGeom>
        </p:spPr>
        <p:txBody>
          <a:bodyPr wrap="none">
            <a:spAutoFit/>
          </a:bodyPr>
          <a:lstStyle/>
          <a:p>
            <a:r>
              <a:rPr lang="en-US" dirty="0"/>
              <a:t>prv_1512523_1515400_031_sp</a:t>
            </a:r>
          </a:p>
          <a:p>
            <a:r>
              <a:rPr lang="en-US" dirty="0"/>
              <a:t>prv_1512523_1515400_031_mk</a:t>
            </a:r>
          </a:p>
          <a:p>
            <a:r>
              <a:rPr lang="en-US" dirty="0"/>
              <a:t>prv_1512523_1515400_031_zs</a:t>
            </a:r>
          </a:p>
        </p:txBody>
      </p:sp>
      <p:pic>
        <p:nvPicPr>
          <p:cNvPr id="6" name="Picture 5">
            <a:extLst>
              <a:ext uri="{FF2B5EF4-FFF2-40B4-BE49-F238E27FC236}">
                <a16:creationId xmlns:a16="http://schemas.microsoft.com/office/drawing/2014/main" id="{6714E11C-1EFB-1343-87FB-06E8F8455023}"/>
              </a:ext>
            </a:extLst>
          </p:cNvPr>
          <p:cNvPicPr>
            <a:picLocks noChangeAspect="1"/>
          </p:cNvPicPr>
          <p:nvPr/>
        </p:nvPicPr>
        <p:blipFill rotWithShape="1">
          <a:blip r:embed="rId5"/>
          <a:srcRect l="19048" r="27857"/>
          <a:stretch/>
        </p:blipFill>
        <p:spPr>
          <a:xfrm>
            <a:off x="234327" y="1512723"/>
            <a:ext cx="2427514" cy="4572000"/>
          </a:xfrm>
          <a:prstGeom prst="rect">
            <a:avLst/>
          </a:prstGeom>
        </p:spPr>
      </p:pic>
      <p:cxnSp>
        <p:nvCxnSpPr>
          <p:cNvPr id="14" name="Straight Arrow Connector 13">
            <a:extLst>
              <a:ext uri="{FF2B5EF4-FFF2-40B4-BE49-F238E27FC236}">
                <a16:creationId xmlns:a16="http://schemas.microsoft.com/office/drawing/2014/main" id="{B0A77D2B-1B80-3C4B-9957-9A2D0A042293}"/>
              </a:ext>
            </a:extLst>
          </p:cNvPr>
          <p:cNvCxnSpPr>
            <a:cxnSpLocks/>
          </p:cNvCxnSpPr>
          <p:nvPr/>
        </p:nvCxnSpPr>
        <p:spPr>
          <a:xfrm flipH="1">
            <a:off x="1971238" y="2948401"/>
            <a:ext cx="783305" cy="79424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CFADE27-0A16-AE4B-9E17-539BA871ABFD}"/>
              </a:ext>
            </a:extLst>
          </p:cNvPr>
          <p:cNvSpPr txBox="1"/>
          <p:nvPr/>
        </p:nvSpPr>
        <p:spPr>
          <a:xfrm>
            <a:off x="2661841" y="2302070"/>
            <a:ext cx="1343187" cy="646331"/>
          </a:xfrm>
          <a:prstGeom prst="rect">
            <a:avLst/>
          </a:prstGeom>
          <a:noFill/>
          <a:ln>
            <a:noFill/>
          </a:ln>
        </p:spPr>
        <p:txBody>
          <a:bodyPr wrap="square" rtlCol="0">
            <a:spAutoFit/>
          </a:bodyPr>
          <a:lstStyle/>
          <a:p>
            <a:r>
              <a:rPr lang="en-US" sz="1200" dirty="0">
                <a:solidFill>
                  <a:schemeClr val="accent6"/>
                </a:solidFill>
              </a:rPr>
              <a:t>This effort attempts to find these linked scans</a:t>
            </a:r>
          </a:p>
        </p:txBody>
      </p:sp>
      <p:cxnSp>
        <p:nvCxnSpPr>
          <p:cNvPr id="19" name="Straight Arrow Connector 18">
            <a:extLst>
              <a:ext uri="{FF2B5EF4-FFF2-40B4-BE49-F238E27FC236}">
                <a16:creationId xmlns:a16="http://schemas.microsoft.com/office/drawing/2014/main" id="{9A18DB51-6E1D-234D-B206-49116676228A}"/>
              </a:ext>
            </a:extLst>
          </p:cNvPr>
          <p:cNvCxnSpPr>
            <a:cxnSpLocks/>
          </p:cNvCxnSpPr>
          <p:nvPr/>
        </p:nvCxnSpPr>
        <p:spPr>
          <a:xfrm>
            <a:off x="3720258" y="4887499"/>
            <a:ext cx="1258142" cy="1074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F8522B1-DA22-2644-8EAB-4593B3A21FA3}"/>
              </a:ext>
            </a:extLst>
          </p:cNvPr>
          <p:cNvCxnSpPr>
            <a:cxnSpLocks/>
          </p:cNvCxnSpPr>
          <p:nvPr/>
        </p:nvCxnSpPr>
        <p:spPr>
          <a:xfrm flipV="1">
            <a:off x="3720258" y="4272052"/>
            <a:ext cx="2771982" cy="61674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93AAA99-1C81-DF4B-B0B3-B525D9BDBC8A}"/>
              </a:ext>
            </a:extLst>
          </p:cNvPr>
          <p:cNvSpPr txBox="1"/>
          <p:nvPr/>
        </p:nvSpPr>
        <p:spPr>
          <a:xfrm>
            <a:off x="169013" y="110283"/>
            <a:ext cx="7088928" cy="369332"/>
          </a:xfrm>
          <a:prstGeom prst="rect">
            <a:avLst/>
          </a:prstGeom>
          <a:noFill/>
        </p:spPr>
        <p:txBody>
          <a:bodyPr wrap="none" rtlCol="0">
            <a:spAutoFit/>
          </a:bodyPr>
          <a:lstStyle/>
          <a:p>
            <a:r>
              <a:rPr lang="en-US" b="1" dirty="0">
                <a:solidFill>
                  <a:schemeClr val="accent1"/>
                </a:solidFill>
              </a:rPr>
              <a:t>Example Particle Catalogue Mask and Scan Position Linking (slide 1 of 4) </a:t>
            </a:r>
          </a:p>
        </p:txBody>
      </p:sp>
      <p:sp>
        <p:nvSpPr>
          <p:cNvPr id="18" name="TextBox 17">
            <a:extLst>
              <a:ext uri="{FF2B5EF4-FFF2-40B4-BE49-F238E27FC236}">
                <a16:creationId xmlns:a16="http://schemas.microsoft.com/office/drawing/2014/main" id="{4E258A31-ED4C-9340-AEC5-323D6DFB4B6A}"/>
              </a:ext>
            </a:extLst>
          </p:cNvPr>
          <p:cNvSpPr txBox="1"/>
          <p:nvPr/>
        </p:nvSpPr>
        <p:spPr>
          <a:xfrm>
            <a:off x="2745612" y="4355004"/>
            <a:ext cx="1603717" cy="1384995"/>
          </a:xfrm>
          <a:prstGeom prst="rect">
            <a:avLst/>
          </a:prstGeom>
          <a:noFill/>
          <a:ln>
            <a:noFill/>
          </a:ln>
        </p:spPr>
        <p:txBody>
          <a:bodyPr wrap="square" rtlCol="0">
            <a:spAutoFit/>
          </a:bodyPr>
          <a:lstStyle/>
          <a:p>
            <a:r>
              <a:rPr lang="en-US" sz="1400" dirty="0">
                <a:solidFill>
                  <a:schemeClr val="accent6"/>
                </a:solidFill>
              </a:rPr>
              <a:t>Looks like whole image should be flattened?</a:t>
            </a:r>
          </a:p>
          <a:p>
            <a:r>
              <a:rPr lang="en-US" sz="1400" dirty="0">
                <a:solidFill>
                  <a:schemeClr val="accent6"/>
                </a:solidFill>
              </a:rPr>
              <a:t>Were any scans flattened in image processing? </a:t>
            </a:r>
          </a:p>
        </p:txBody>
      </p:sp>
      <p:sp>
        <p:nvSpPr>
          <p:cNvPr id="3" name="TextBox 2">
            <a:extLst>
              <a:ext uri="{FF2B5EF4-FFF2-40B4-BE49-F238E27FC236}">
                <a16:creationId xmlns:a16="http://schemas.microsoft.com/office/drawing/2014/main" id="{5941C9CF-D6DC-D641-9355-149659A7E256}"/>
              </a:ext>
            </a:extLst>
          </p:cNvPr>
          <p:cNvSpPr txBox="1"/>
          <p:nvPr/>
        </p:nvSpPr>
        <p:spPr>
          <a:xfrm>
            <a:off x="7151427" y="578822"/>
            <a:ext cx="1856096" cy="3539430"/>
          </a:xfrm>
          <a:prstGeom prst="rect">
            <a:avLst/>
          </a:prstGeom>
          <a:noFill/>
        </p:spPr>
        <p:txBody>
          <a:bodyPr wrap="square" rtlCol="0">
            <a:spAutoFit/>
          </a:bodyPr>
          <a:lstStyle/>
          <a:p>
            <a:r>
              <a:rPr lang="en-US" sz="1400" dirty="0"/>
              <a:t>Particle catalog: Particle 12 - </a:t>
            </a:r>
          </a:p>
          <a:p>
            <a:pPr marL="285750" indent="-285750">
              <a:buFont typeface="Arial" panose="020B0604020202020204" pitchFamily="34" charset="0"/>
              <a:buChar char="•"/>
            </a:pPr>
            <a:r>
              <a:rPr lang="en-US" sz="1400" dirty="0"/>
              <a:t>Image flag: Whole particle/imaged; </a:t>
            </a:r>
          </a:p>
          <a:p>
            <a:pPr marL="285750" indent="-285750">
              <a:buFont typeface="Arial" panose="020B0604020202020204" pitchFamily="34" charset="0"/>
              <a:buChar char="•"/>
            </a:pPr>
            <a:r>
              <a:rPr lang="en-US" sz="1400" dirty="0"/>
              <a:t>Image flag 2: 12 – multiple fragments contained in particle mask; there is a previous scan of same area; </a:t>
            </a:r>
          </a:p>
          <a:p>
            <a:pPr marL="285750" indent="-285750">
              <a:buFont typeface="Arial" panose="020B0604020202020204" pitchFamily="34" charset="0"/>
              <a:buChar char="•"/>
            </a:pPr>
            <a:r>
              <a:rPr lang="en-US" sz="1400" dirty="0"/>
              <a:t>Particle flag:  probably cometary in origin; </a:t>
            </a:r>
          </a:p>
          <a:p>
            <a:pPr marL="285750" indent="-285750">
              <a:buFont typeface="Arial" panose="020B0604020202020204" pitchFamily="34" charset="0"/>
              <a:buChar char="•"/>
            </a:pPr>
            <a:r>
              <a:rPr lang="en-US" sz="1400" dirty="0"/>
              <a:t>Trust Height Flag: good</a:t>
            </a:r>
          </a:p>
          <a:p>
            <a:endParaRPr lang="en-US" sz="1400" dirty="0"/>
          </a:p>
        </p:txBody>
      </p:sp>
      <p:sp>
        <p:nvSpPr>
          <p:cNvPr id="5" name="TextBox 4">
            <a:extLst>
              <a:ext uri="{FF2B5EF4-FFF2-40B4-BE49-F238E27FC236}">
                <a16:creationId xmlns:a16="http://schemas.microsoft.com/office/drawing/2014/main" id="{73377CDC-DFB5-FA45-A7A8-A61AB6F1D08A}"/>
              </a:ext>
            </a:extLst>
          </p:cNvPr>
          <p:cNvSpPr txBox="1"/>
          <p:nvPr/>
        </p:nvSpPr>
        <p:spPr>
          <a:xfrm>
            <a:off x="7347542" y="4119620"/>
            <a:ext cx="1659981" cy="2585323"/>
          </a:xfrm>
          <a:prstGeom prst="rect">
            <a:avLst/>
          </a:prstGeom>
          <a:noFill/>
        </p:spPr>
        <p:txBody>
          <a:bodyPr wrap="square" rtlCol="0">
            <a:spAutoFit/>
          </a:bodyPr>
          <a:lstStyle/>
          <a:p>
            <a:r>
              <a:rPr lang="en-US" dirty="0">
                <a:solidFill>
                  <a:schemeClr val="accent6"/>
                </a:solidFill>
              </a:rPr>
              <a:t>Particle 12: shows tip artifacts; other particles show tip convolution; and particle fragment(s) being swept along</a:t>
            </a:r>
          </a:p>
        </p:txBody>
      </p:sp>
      <p:sp>
        <p:nvSpPr>
          <p:cNvPr id="15" name="TextBox 14">
            <a:extLst>
              <a:ext uri="{FF2B5EF4-FFF2-40B4-BE49-F238E27FC236}">
                <a16:creationId xmlns:a16="http://schemas.microsoft.com/office/drawing/2014/main" id="{08B9EFE2-B6B3-4F4D-A86A-726CE9348BDD}"/>
              </a:ext>
            </a:extLst>
          </p:cNvPr>
          <p:cNvSpPr txBox="1"/>
          <p:nvPr/>
        </p:nvSpPr>
        <p:spPr>
          <a:xfrm>
            <a:off x="297151" y="5958415"/>
            <a:ext cx="3345240" cy="954107"/>
          </a:xfrm>
          <a:prstGeom prst="rect">
            <a:avLst/>
          </a:prstGeom>
          <a:noFill/>
          <a:ln>
            <a:noFill/>
          </a:ln>
        </p:spPr>
        <p:txBody>
          <a:bodyPr wrap="square" rtlCol="0">
            <a:spAutoFit/>
          </a:bodyPr>
          <a:lstStyle/>
          <a:p>
            <a:r>
              <a:rPr lang="en-US" sz="1400" dirty="0">
                <a:solidFill>
                  <a:schemeClr val="accent6"/>
                </a:solidFill>
              </a:rPr>
              <a:t>How does this scan relate to the linked scan 5 months previous of same area which had much larger particles?  How does catalogue count these? </a:t>
            </a:r>
          </a:p>
        </p:txBody>
      </p:sp>
    </p:spTree>
    <p:extLst>
      <p:ext uri="{BB962C8B-B14F-4D97-AF65-F5344CB8AC3E}">
        <p14:creationId xmlns:p14="http://schemas.microsoft.com/office/powerpoint/2010/main" val="201987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FB9222-C147-6048-A1BD-016BBADFEFB0}"/>
              </a:ext>
            </a:extLst>
          </p:cNvPr>
          <p:cNvSpPr txBox="1"/>
          <p:nvPr/>
        </p:nvSpPr>
        <p:spPr>
          <a:xfrm>
            <a:off x="309065" y="510212"/>
            <a:ext cx="4535152" cy="369332"/>
          </a:xfrm>
          <a:prstGeom prst="rect">
            <a:avLst/>
          </a:prstGeom>
          <a:noFill/>
        </p:spPr>
        <p:txBody>
          <a:bodyPr wrap="none" rtlCol="0">
            <a:spAutoFit/>
          </a:bodyPr>
          <a:lstStyle/>
          <a:p>
            <a:r>
              <a:rPr lang="en-US" dirty="0"/>
              <a:t>Linked scan -  to image on previous slide 1 of 4</a:t>
            </a:r>
          </a:p>
        </p:txBody>
      </p:sp>
      <p:pic>
        <p:nvPicPr>
          <p:cNvPr id="6" name="Picture 5">
            <a:extLst>
              <a:ext uri="{FF2B5EF4-FFF2-40B4-BE49-F238E27FC236}">
                <a16:creationId xmlns:a16="http://schemas.microsoft.com/office/drawing/2014/main" id="{66AA88EC-8D48-9F41-A335-055E61738281}"/>
              </a:ext>
            </a:extLst>
          </p:cNvPr>
          <p:cNvPicPr>
            <a:picLocks noChangeAspect="1"/>
          </p:cNvPicPr>
          <p:nvPr/>
        </p:nvPicPr>
        <p:blipFill>
          <a:blip r:embed="rId3"/>
          <a:stretch>
            <a:fillRect/>
          </a:stretch>
        </p:blipFill>
        <p:spPr>
          <a:xfrm>
            <a:off x="162778" y="1273594"/>
            <a:ext cx="3205028" cy="2705802"/>
          </a:xfrm>
          <a:prstGeom prst="rect">
            <a:avLst/>
          </a:prstGeom>
        </p:spPr>
      </p:pic>
      <p:sp>
        <p:nvSpPr>
          <p:cNvPr id="8" name="TextBox 7">
            <a:extLst>
              <a:ext uri="{FF2B5EF4-FFF2-40B4-BE49-F238E27FC236}">
                <a16:creationId xmlns:a16="http://schemas.microsoft.com/office/drawing/2014/main" id="{9F29B7B7-9C5F-B148-B52B-05497A7D4541}"/>
              </a:ext>
            </a:extLst>
          </p:cNvPr>
          <p:cNvSpPr txBox="1"/>
          <p:nvPr/>
        </p:nvSpPr>
        <p:spPr>
          <a:xfrm>
            <a:off x="125470" y="30921"/>
            <a:ext cx="6668942" cy="369332"/>
          </a:xfrm>
          <a:prstGeom prst="rect">
            <a:avLst/>
          </a:prstGeom>
          <a:noFill/>
        </p:spPr>
        <p:txBody>
          <a:bodyPr wrap="none" rtlCol="0">
            <a:spAutoFit/>
          </a:bodyPr>
          <a:lstStyle/>
          <a:p>
            <a:r>
              <a:rPr lang="en-US" b="1" dirty="0">
                <a:solidFill>
                  <a:schemeClr val="accent1"/>
                </a:solidFill>
              </a:rPr>
              <a:t>Example Particle Catalogue Mask and Scan Position Linking (slide 3) </a:t>
            </a:r>
          </a:p>
        </p:txBody>
      </p:sp>
      <p:pic>
        <p:nvPicPr>
          <p:cNvPr id="14" name="Picture 13">
            <a:extLst>
              <a:ext uri="{FF2B5EF4-FFF2-40B4-BE49-F238E27FC236}">
                <a16:creationId xmlns:a16="http://schemas.microsoft.com/office/drawing/2014/main" id="{D93C99EC-0DF6-A840-8867-FE011B992FEF}"/>
              </a:ext>
            </a:extLst>
          </p:cNvPr>
          <p:cNvPicPr>
            <a:picLocks noChangeAspect="1"/>
          </p:cNvPicPr>
          <p:nvPr/>
        </p:nvPicPr>
        <p:blipFill rotWithShape="1">
          <a:blip r:embed="rId4"/>
          <a:srcRect l="18947" t="7585" r="28947" b="3498"/>
          <a:stretch/>
        </p:blipFill>
        <p:spPr>
          <a:xfrm>
            <a:off x="6761748" y="510212"/>
            <a:ext cx="2382252" cy="4065284"/>
          </a:xfrm>
          <a:prstGeom prst="rect">
            <a:avLst/>
          </a:prstGeom>
        </p:spPr>
      </p:pic>
      <p:pic>
        <p:nvPicPr>
          <p:cNvPr id="16" name="Picture 15">
            <a:extLst>
              <a:ext uri="{FF2B5EF4-FFF2-40B4-BE49-F238E27FC236}">
                <a16:creationId xmlns:a16="http://schemas.microsoft.com/office/drawing/2014/main" id="{31EB1FF2-5A1B-C640-8984-1E3BBD80CFCE}"/>
              </a:ext>
            </a:extLst>
          </p:cNvPr>
          <p:cNvPicPr>
            <a:picLocks noChangeAspect="1"/>
          </p:cNvPicPr>
          <p:nvPr/>
        </p:nvPicPr>
        <p:blipFill>
          <a:blip r:embed="rId5"/>
          <a:stretch>
            <a:fillRect/>
          </a:stretch>
        </p:blipFill>
        <p:spPr>
          <a:xfrm>
            <a:off x="3394441" y="1016037"/>
            <a:ext cx="3238239" cy="3238239"/>
          </a:xfrm>
          <a:prstGeom prst="rect">
            <a:avLst/>
          </a:prstGeom>
        </p:spPr>
      </p:pic>
      <p:sp>
        <p:nvSpPr>
          <p:cNvPr id="2" name="Rectangle 1">
            <a:extLst>
              <a:ext uri="{FF2B5EF4-FFF2-40B4-BE49-F238E27FC236}">
                <a16:creationId xmlns:a16="http://schemas.microsoft.com/office/drawing/2014/main" id="{7EFABDD6-1AC3-DC45-899C-85AFEA1EE043}"/>
              </a:ext>
            </a:extLst>
          </p:cNvPr>
          <p:cNvSpPr/>
          <p:nvPr/>
        </p:nvSpPr>
        <p:spPr>
          <a:xfrm>
            <a:off x="375312" y="800029"/>
            <a:ext cx="7028255" cy="369332"/>
          </a:xfrm>
          <a:prstGeom prst="rect">
            <a:avLst/>
          </a:prstGeom>
        </p:spPr>
        <p:txBody>
          <a:bodyPr wrap="square">
            <a:spAutoFit/>
          </a:bodyPr>
          <a:lstStyle/>
          <a:p>
            <a:r>
              <a:rPr lang="en-US" dirty="0"/>
              <a:t>RO-C-MIDAS-3-ESC1-SAMPLES V3.0/IMG_1432523_1435400_039_ZS</a:t>
            </a:r>
          </a:p>
        </p:txBody>
      </p:sp>
      <p:sp>
        <p:nvSpPr>
          <p:cNvPr id="17" name="TextBox 16">
            <a:extLst>
              <a:ext uri="{FF2B5EF4-FFF2-40B4-BE49-F238E27FC236}">
                <a16:creationId xmlns:a16="http://schemas.microsoft.com/office/drawing/2014/main" id="{7DE216AB-4248-2645-B25A-4EAA39978159}"/>
              </a:ext>
            </a:extLst>
          </p:cNvPr>
          <p:cNvSpPr txBox="1"/>
          <p:nvPr/>
        </p:nvSpPr>
        <p:spPr>
          <a:xfrm>
            <a:off x="5690936" y="355134"/>
            <a:ext cx="1261884" cy="369332"/>
          </a:xfrm>
          <a:prstGeom prst="rect">
            <a:avLst/>
          </a:prstGeom>
          <a:noFill/>
        </p:spPr>
        <p:txBody>
          <a:bodyPr wrap="none" rtlCol="0">
            <a:spAutoFit/>
          </a:bodyPr>
          <a:lstStyle/>
          <a:p>
            <a:r>
              <a:rPr lang="en-US" dirty="0"/>
              <a:t>2014-12-10</a:t>
            </a:r>
          </a:p>
        </p:txBody>
      </p:sp>
      <p:sp>
        <p:nvSpPr>
          <p:cNvPr id="18" name="Rectangle 17">
            <a:extLst>
              <a:ext uri="{FF2B5EF4-FFF2-40B4-BE49-F238E27FC236}">
                <a16:creationId xmlns:a16="http://schemas.microsoft.com/office/drawing/2014/main" id="{27E75AE2-98C5-1A4F-ABB3-74BC0ED8861D}"/>
              </a:ext>
            </a:extLst>
          </p:cNvPr>
          <p:cNvSpPr/>
          <p:nvPr/>
        </p:nvSpPr>
        <p:spPr>
          <a:xfrm>
            <a:off x="162778" y="4964083"/>
            <a:ext cx="9030562" cy="1754326"/>
          </a:xfrm>
          <a:prstGeom prst="rect">
            <a:avLst/>
          </a:prstGeom>
        </p:spPr>
        <p:txBody>
          <a:bodyPr wrap="square">
            <a:spAutoFit/>
          </a:bodyPr>
          <a:lstStyle/>
          <a:p>
            <a:r>
              <a:rPr lang="en-US" dirty="0"/>
              <a:t>Image flag: Score 3. Imaging artefacts or issues in the scanning</a:t>
            </a:r>
          </a:p>
          <a:p>
            <a:r>
              <a:rPr lang="en-US" dirty="0"/>
              <a:t>Image flag 2: Score 2.  [uninformative flag text - previous scan of the same area, which is either a contact mode scan (physically touching the particle) or a failed scan which looks like a large particle is being hit.</a:t>
            </a:r>
          </a:p>
          <a:p>
            <a:r>
              <a:rPr lang="en-US" dirty="0"/>
              <a:t>Particle flag 1: Probably cometary in origin</a:t>
            </a:r>
          </a:p>
          <a:p>
            <a:r>
              <a:rPr lang="en-US" dirty="0"/>
              <a:t>Trust Height flag 2: do not trust</a:t>
            </a:r>
          </a:p>
        </p:txBody>
      </p:sp>
      <p:sp>
        <p:nvSpPr>
          <p:cNvPr id="7" name="TextBox 6">
            <a:extLst>
              <a:ext uri="{FF2B5EF4-FFF2-40B4-BE49-F238E27FC236}">
                <a16:creationId xmlns:a16="http://schemas.microsoft.com/office/drawing/2014/main" id="{C315346E-12F2-384F-93D8-F3B690072348}"/>
              </a:ext>
            </a:extLst>
          </p:cNvPr>
          <p:cNvSpPr txBox="1"/>
          <p:nvPr/>
        </p:nvSpPr>
        <p:spPr>
          <a:xfrm>
            <a:off x="125470" y="4083629"/>
            <a:ext cx="7057383" cy="923330"/>
          </a:xfrm>
          <a:prstGeom prst="rect">
            <a:avLst/>
          </a:prstGeom>
          <a:noFill/>
        </p:spPr>
        <p:txBody>
          <a:bodyPr wrap="square" rtlCol="0">
            <a:spAutoFit/>
          </a:bodyPr>
          <a:lstStyle/>
          <a:p>
            <a:r>
              <a:rPr lang="en-US" dirty="0"/>
              <a:t>Linked Scan Flag: 3: Probably the remnants of particles in the linked scan but unable to link to specific particles</a:t>
            </a:r>
          </a:p>
          <a:p>
            <a:r>
              <a:rPr lang="en-US" dirty="0"/>
              <a:t>2014-12-10T090452_P0_T10</a:t>
            </a:r>
          </a:p>
        </p:txBody>
      </p:sp>
      <p:sp>
        <p:nvSpPr>
          <p:cNvPr id="19" name="TextBox 18">
            <a:extLst>
              <a:ext uri="{FF2B5EF4-FFF2-40B4-BE49-F238E27FC236}">
                <a16:creationId xmlns:a16="http://schemas.microsoft.com/office/drawing/2014/main" id="{349A677A-A7AF-E94D-8944-37D7BFFE6898}"/>
              </a:ext>
            </a:extLst>
          </p:cNvPr>
          <p:cNvSpPr txBox="1"/>
          <p:nvPr/>
        </p:nvSpPr>
        <p:spPr>
          <a:xfrm>
            <a:off x="6632680" y="4545294"/>
            <a:ext cx="2560660" cy="738664"/>
          </a:xfrm>
          <a:prstGeom prst="rect">
            <a:avLst/>
          </a:prstGeom>
          <a:noFill/>
        </p:spPr>
        <p:txBody>
          <a:bodyPr wrap="square" rtlCol="0">
            <a:spAutoFit/>
          </a:bodyPr>
          <a:lstStyle/>
          <a:p>
            <a:r>
              <a:rPr lang="en-US" sz="1400" dirty="0">
                <a:solidFill>
                  <a:schemeClr val="accent6"/>
                </a:solidFill>
              </a:rPr>
              <a:t>Same part of target scanned as 15-05-18; no way to know that same area was scanned 2X </a:t>
            </a:r>
          </a:p>
        </p:txBody>
      </p:sp>
    </p:spTree>
    <p:extLst>
      <p:ext uri="{BB962C8B-B14F-4D97-AF65-F5344CB8AC3E}">
        <p14:creationId xmlns:p14="http://schemas.microsoft.com/office/powerpoint/2010/main" val="3110441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8C8A1B-54A3-094C-83A6-F751BD1346B4}"/>
              </a:ext>
            </a:extLst>
          </p:cNvPr>
          <p:cNvPicPr>
            <a:picLocks noChangeAspect="1"/>
          </p:cNvPicPr>
          <p:nvPr/>
        </p:nvPicPr>
        <p:blipFill>
          <a:blip r:embed="rId3"/>
          <a:stretch>
            <a:fillRect/>
          </a:stretch>
        </p:blipFill>
        <p:spPr>
          <a:xfrm>
            <a:off x="1038445" y="4091073"/>
            <a:ext cx="2291576" cy="2291576"/>
          </a:xfrm>
          <a:prstGeom prst="rect">
            <a:avLst/>
          </a:prstGeom>
        </p:spPr>
      </p:pic>
      <p:sp>
        <p:nvSpPr>
          <p:cNvPr id="3" name="Content Placeholder 2">
            <a:extLst>
              <a:ext uri="{FF2B5EF4-FFF2-40B4-BE49-F238E27FC236}">
                <a16:creationId xmlns:a16="http://schemas.microsoft.com/office/drawing/2014/main" id="{E1DD873C-EFDB-E945-9BAE-BB0DC97B0F64}"/>
              </a:ext>
            </a:extLst>
          </p:cNvPr>
          <p:cNvSpPr>
            <a:spLocks noGrp="1"/>
          </p:cNvSpPr>
          <p:nvPr>
            <p:ph idx="1"/>
          </p:nvPr>
        </p:nvSpPr>
        <p:spPr>
          <a:xfrm>
            <a:off x="280307" y="345167"/>
            <a:ext cx="8504464" cy="4351338"/>
          </a:xfrm>
        </p:spPr>
        <p:txBody>
          <a:bodyPr>
            <a:normAutofit/>
          </a:bodyPr>
          <a:lstStyle/>
          <a:p>
            <a:r>
              <a:rPr lang="en-US" sz="1800" dirty="0"/>
              <a:t>Particle catalogue information on this scan (linked to from previous slide 1 of 3)</a:t>
            </a:r>
          </a:p>
          <a:p>
            <a:r>
              <a:rPr lang="en-US" sz="1800" dirty="0"/>
              <a:t>There is a </a:t>
            </a:r>
            <a:r>
              <a:rPr lang="en-US" sz="1800" dirty="0" err="1"/>
              <a:t>prescan</a:t>
            </a:r>
            <a:r>
              <a:rPr lang="en-US" sz="1800" dirty="0"/>
              <a:t> </a:t>
            </a:r>
            <a:r>
              <a:rPr lang="en-US" sz="1600" dirty="0"/>
              <a:t>(RO-D-MIDAS-3-PRL-SAMPLES-V3.0/IMG_1429710_1432600_033_ZS ); Flag 2: The same region has been scanned (by the commanded scan coordinates) but no features available to confirm, and the particle feature is not present. </a:t>
            </a:r>
            <a:r>
              <a:rPr lang="en-US" sz="1600" b="1" dirty="0" err="1">
                <a:solidFill>
                  <a:schemeClr val="accent6"/>
                </a:solidFill>
              </a:rPr>
              <a:t>Prescan</a:t>
            </a:r>
            <a:r>
              <a:rPr lang="en-US" sz="1600" b="1" dirty="0">
                <a:solidFill>
                  <a:schemeClr val="accent6"/>
                </a:solidFill>
              </a:rPr>
              <a:t> shows no particles; some small particle contamination. </a:t>
            </a:r>
          </a:p>
          <a:p>
            <a:r>
              <a:rPr lang="en-US" sz="1800" dirty="0"/>
              <a:t>Linked Particle ID 2014-11-19T213423_P0_T10 (from linked scan slide 3 of 4) </a:t>
            </a:r>
          </a:p>
          <a:p>
            <a:r>
              <a:rPr lang="en-US" sz="1800" dirty="0"/>
              <a:t>Linked Scan File: RO-D-MIDAS-3-PRL-SAMPLES-V3.0/IMG_1429710_1432600_084_ZS</a:t>
            </a:r>
          </a:p>
          <a:p>
            <a:r>
              <a:rPr lang="en-US" sz="1800" dirty="0"/>
              <a:t>Linked Scan Flag: 3: Probably the remnants of particles in the linked scan but unable to link to specific particles</a:t>
            </a:r>
          </a:p>
          <a:p>
            <a:r>
              <a:rPr lang="en-US" sz="1800" dirty="0"/>
              <a:t>Image flag: 3: Imaging artefacts or issues in the scanning.</a:t>
            </a:r>
          </a:p>
          <a:p>
            <a:r>
              <a:rPr lang="en-US" sz="1800" dirty="0"/>
              <a:t>Particle flag 1: probably cometary in origin</a:t>
            </a:r>
          </a:p>
          <a:p>
            <a:r>
              <a:rPr lang="en-US" sz="1800" dirty="0"/>
              <a:t>Trust height flag 2: do not trust</a:t>
            </a:r>
          </a:p>
        </p:txBody>
      </p:sp>
      <p:pic>
        <p:nvPicPr>
          <p:cNvPr id="5" name="Picture 4">
            <a:extLst>
              <a:ext uri="{FF2B5EF4-FFF2-40B4-BE49-F238E27FC236}">
                <a16:creationId xmlns:a16="http://schemas.microsoft.com/office/drawing/2014/main" id="{3E76C543-017C-6241-ACD4-CF7959C4F852}"/>
              </a:ext>
            </a:extLst>
          </p:cNvPr>
          <p:cNvPicPr>
            <a:picLocks noChangeAspect="1"/>
          </p:cNvPicPr>
          <p:nvPr/>
        </p:nvPicPr>
        <p:blipFill>
          <a:blip r:embed="rId4"/>
          <a:stretch>
            <a:fillRect/>
          </a:stretch>
        </p:blipFill>
        <p:spPr>
          <a:xfrm>
            <a:off x="5061856" y="3564397"/>
            <a:ext cx="3834493" cy="3237220"/>
          </a:xfrm>
          <a:prstGeom prst="rect">
            <a:avLst/>
          </a:prstGeom>
        </p:spPr>
      </p:pic>
      <p:sp>
        <p:nvSpPr>
          <p:cNvPr id="6" name="Freeform 5">
            <a:extLst>
              <a:ext uri="{FF2B5EF4-FFF2-40B4-BE49-F238E27FC236}">
                <a16:creationId xmlns:a16="http://schemas.microsoft.com/office/drawing/2014/main" id="{7938420D-D76A-1D44-B75B-7816D57327FC}"/>
              </a:ext>
            </a:extLst>
          </p:cNvPr>
          <p:cNvSpPr/>
          <p:nvPr/>
        </p:nvSpPr>
        <p:spPr>
          <a:xfrm>
            <a:off x="8186057" y="1404257"/>
            <a:ext cx="576943" cy="1915886"/>
          </a:xfrm>
          <a:custGeom>
            <a:avLst/>
            <a:gdLst>
              <a:gd name="connsiteX0" fmla="*/ 0 w 576943"/>
              <a:gd name="connsiteY0" fmla="*/ 0 h 1915886"/>
              <a:gd name="connsiteX1" fmla="*/ 576943 w 576943"/>
              <a:gd name="connsiteY1" fmla="*/ 174172 h 1915886"/>
              <a:gd name="connsiteX2" fmla="*/ 446314 w 576943"/>
              <a:gd name="connsiteY2" fmla="*/ 1915886 h 1915886"/>
            </a:gdLst>
            <a:ahLst/>
            <a:cxnLst>
              <a:cxn ang="0">
                <a:pos x="connsiteX0" y="connsiteY0"/>
              </a:cxn>
              <a:cxn ang="0">
                <a:pos x="connsiteX1" y="connsiteY1"/>
              </a:cxn>
              <a:cxn ang="0">
                <a:pos x="connsiteX2" y="connsiteY2"/>
              </a:cxn>
            </a:cxnLst>
            <a:rect l="l" t="t" r="r" b="b"/>
            <a:pathLst>
              <a:path w="576943" h="1915886">
                <a:moveTo>
                  <a:pt x="0" y="0"/>
                </a:moveTo>
                <a:lnTo>
                  <a:pt x="576943" y="174172"/>
                </a:lnTo>
                <a:lnTo>
                  <a:pt x="446314" y="1915886"/>
                </a:ln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A51A0A-A97C-CF49-B25B-8E994D89DBC7}"/>
              </a:ext>
            </a:extLst>
          </p:cNvPr>
          <p:cNvPicPr>
            <a:picLocks noChangeAspect="1"/>
          </p:cNvPicPr>
          <p:nvPr/>
        </p:nvPicPr>
        <p:blipFill rotWithShape="1">
          <a:blip r:embed="rId5"/>
          <a:srcRect l="19881" t="7381" r="27976" b="4761"/>
          <a:stretch/>
        </p:blipFill>
        <p:spPr>
          <a:xfrm>
            <a:off x="3446699" y="4080187"/>
            <a:ext cx="1615157" cy="2721430"/>
          </a:xfrm>
          <a:prstGeom prst="rect">
            <a:avLst/>
          </a:prstGeom>
        </p:spPr>
      </p:pic>
      <p:cxnSp>
        <p:nvCxnSpPr>
          <p:cNvPr id="11" name="Straight Connector 10">
            <a:extLst>
              <a:ext uri="{FF2B5EF4-FFF2-40B4-BE49-F238E27FC236}">
                <a16:creationId xmlns:a16="http://schemas.microsoft.com/office/drawing/2014/main" id="{75889869-DF9E-9941-89BF-BB73B79236C0}"/>
              </a:ext>
            </a:extLst>
          </p:cNvPr>
          <p:cNvCxnSpPr>
            <a:cxnSpLocks/>
          </p:cNvCxnSpPr>
          <p:nvPr/>
        </p:nvCxnSpPr>
        <p:spPr>
          <a:xfrm flipV="1">
            <a:off x="4532539" y="3709167"/>
            <a:ext cx="823232" cy="160303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425489-8A56-A242-AC80-25BB332BDA80}"/>
              </a:ext>
            </a:extLst>
          </p:cNvPr>
          <p:cNvCxnSpPr>
            <a:cxnSpLocks/>
          </p:cNvCxnSpPr>
          <p:nvPr/>
        </p:nvCxnSpPr>
        <p:spPr>
          <a:xfrm>
            <a:off x="4547507" y="5440902"/>
            <a:ext cx="677636" cy="116386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122C9E5-BA44-D849-968E-FAFDEBCA981D}"/>
              </a:ext>
            </a:extLst>
          </p:cNvPr>
          <p:cNvPicPr>
            <a:picLocks noChangeAspect="1"/>
          </p:cNvPicPr>
          <p:nvPr/>
        </p:nvPicPr>
        <p:blipFill rotWithShape="1">
          <a:blip r:embed="rId5"/>
          <a:srcRect l="38268" t="45331" r="40793" b="46202"/>
          <a:stretch/>
        </p:blipFill>
        <p:spPr>
          <a:xfrm>
            <a:off x="5643340" y="5680839"/>
            <a:ext cx="1691445" cy="683989"/>
          </a:xfrm>
          <a:prstGeom prst="rect">
            <a:avLst/>
          </a:prstGeom>
        </p:spPr>
      </p:pic>
      <p:sp>
        <p:nvSpPr>
          <p:cNvPr id="17" name="TextBox 16">
            <a:extLst>
              <a:ext uri="{FF2B5EF4-FFF2-40B4-BE49-F238E27FC236}">
                <a16:creationId xmlns:a16="http://schemas.microsoft.com/office/drawing/2014/main" id="{712CBBDB-1F7A-8F43-8FD8-132749B50B41}"/>
              </a:ext>
            </a:extLst>
          </p:cNvPr>
          <p:cNvSpPr txBox="1"/>
          <p:nvPr/>
        </p:nvSpPr>
        <p:spPr>
          <a:xfrm>
            <a:off x="5514502" y="3300771"/>
            <a:ext cx="2929200" cy="369332"/>
          </a:xfrm>
          <a:prstGeom prst="rect">
            <a:avLst/>
          </a:prstGeom>
          <a:noFill/>
        </p:spPr>
        <p:txBody>
          <a:bodyPr wrap="none" rtlCol="0">
            <a:spAutoFit/>
          </a:bodyPr>
          <a:lstStyle/>
          <a:p>
            <a:r>
              <a:rPr lang="en-US" dirty="0"/>
              <a:t>Prelanding phase 2014-11-19</a:t>
            </a:r>
          </a:p>
        </p:txBody>
      </p:sp>
      <p:sp>
        <p:nvSpPr>
          <p:cNvPr id="20" name="TextBox 19">
            <a:extLst>
              <a:ext uri="{FF2B5EF4-FFF2-40B4-BE49-F238E27FC236}">
                <a16:creationId xmlns:a16="http://schemas.microsoft.com/office/drawing/2014/main" id="{31E2BB6C-08AF-4D4E-AF60-43305626CE72}"/>
              </a:ext>
            </a:extLst>
          </p:cNvPr>
          <p:cNvSpPr txBox="1"/>
          <p:nvPr/>
        </p:nvSpPr>
        <p:spPr>
          <a:xfrm>
            <a:off x="1315047" y="6211669"/>
            <a:ext cx="2609385" cy="646331"/>
          </a:xfrm>
          <a:prstGeom prst="rect">
            <a:avLst/>
          </a:prstGeom>
          <a:noFill/>
        </p:spPr>
        <p:txBody>
          <a:bodyPr wrap="square" rtlCol="0">
            <a:spAutoFit/>
          </a:bodyPr>
          <a:lstStyle/>
          <a:p>
            <a:r>
              <a:rPr lang="en-US" dirty="0">
                <a:solidFill>
                  <a:schemeClr val="accent6"/>
                </a:solidFill>
              </a:rPr>
              <a:t>Different region from later two scans</a:t>
            </a:r>
          </a:p>
        </p:txBody>
      </p:sp>
      <p:sp>
        <p:nvSpPr>
          <p:cNvPr id="21" name="TextBox 20">
            <a:extLst>
              <a:ext uri="{FF2B5EF4-FFF2-40B4-BE49-F238E27FC236}">
                <a16:creationId xmlns:a16="http://schemas.microsoft.com/office/drawing/2014/main" id="{8BBDC2E1-898C-5941-A834-8078392A3DDA}"/>
              </a:ext>
            </a:extLst>
          </p:cNvPr>
          <p:cNvSpPr txBox="1"/>
          <p:nvPr/>
        </p:nvSpPr>
        <p:spPr>
          <a:xfrm>
            <a:off x="125470" y="30921"/>
            <a:ext cx="6668942" cy="369332"/>
          </a:xfrm>
          <a:prstGeom prst="rect">
            <a:avLst/>
          </a:prstGeom>
          <a:noFill/>
        </p:spPr>
        <p:txBody>
          <a:bodyPr wrap="none" rtlCol="0">
            <a:spAutoFit/>
          </a:bodyPr>
          <a:lstStyle/>
          <a:p>
            <a:r>
              <a:rPr lang="en-US" b="1" dirty="0">
                <a:solidFill>
                  <a:schemeClr val="accent1"/>
                </a:solidFill>
              </a:rPr>
              <a:t>Example Particle Catalogue Mask and Scan Position Linking (slide 4) </a:t>
            </a:r>
          </a:p>
        </p:txBody>
      </p:sp>
    </p:spTree>
    <p:extLst>
      <p:ext uri="{BB962C8B-B14F-4D97-AF65-F5344CB8AC3E}">
        <p14:creationId xmlns:p14="http://schemas.microsoft.com/office/powerpoint/2010/main" val="4210198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85389-34B2-D84E-A594-02CA6E1C002A}"/>
              </a:ext>
            </a:extLst>
          </p:cNvPr>
          <p:cNvPicPr>
            <a:picLocks noChangeAspect="1"/>
          </p:cNvPicPr>
          <p:nvPr/>
        </p:nvPicPr>
        <p:blipFill>
          <a:blip r:embed="rId2"/>
          <a:stretch>
            <a:fillRect/>
          </a:stretch>
        </p:blipFill>
        <p:spPr>
          <a:xfrm>
            <a:off x="360946" y="2022806"/>
            <a:ext cx="3119283" cy="2633413"/>
          </a:xfrm>
          <a:prstGeom prst="rect">
            <a:avLst/>
          </a:prstGeom>
        </p:spPr>
      </p:pic>
      <p:sp>
        <p:nvSpPr>
          <p:cNvPr id="7" name="TextBox 6">
            <a:extLst>
              <a:ext uri="{FF2B5EF4-FFF2-40B4-BE49-F238E27FC236}">
                <a16:creationId xmlns:a16="http://schemas.microsoft.com/office/drawing/2014/main" id="{2430DE52-D527-A14E-BB6B-468CE1017763}"/>
              </a:ext>
            </a:extLst>
          </p:cNvPr>
          <p:cNvSpPr txBox="1"/>
          <p:nvPr/>
        </p:nvSpPr>
        <p:spPr>
          <a:xfrm>
            <a:off x="477295" y="4815573"/>
            <a:ext cx="2621505" cy="646331"/>
          </a:xfrm>
          <a:prstGeom prst="rect">
            <a:avLst/>
          </a:prstGeom>
          <a:noFill/>
        </p:spPr>
        <p:txBody>
          <a:bodyPr wrap="square" rtlCol="0">
            <a:spAutoFit/>
          </a:bodyPr>
          <a:lstStyle/>
          <a:p>
            <a:r>
              <a:rPr lang="en-US" dirty="0"/>
              <a:t>Tip 7 scan history: </a:t>
            </a:r>
          </a:p>
          <a:p>
            <a:r>
              <a:rPr lang="en-US" dirty="0"/>
              <a:t>2015-04-11T03:41:48.041</a:t>
            </a:r>
          </a:p>
        </p:txBody>
      </p:sp>
      <p:sp>
        <p:nvSpPr>
          <p:cNvPr id="8" name="Rectangle 7">
            <a:extLst>
              <a:ext uri="{FF2B5EF4-FFF2-40B4-BE49-F238E27FC236}">
                <a16:creationId xmlns:a16="http://schemas.microsoft.com/office/drawing/2014/main" id="{A7582135-A94C-4B41-87FD-7C9402ECF341}"/>
              </a:ext>
            </a:extLst>
          </p:cNvPr>
          <p:cNvSpPr/>
          <p:nvPr/>
        </p:nvSpPr>
        <p:spPr>
          <a:xfrm>
            <a:off x="2150515" y="5675322"/>
            <a:ext cx="4193693" cy="646331"/>
          </a:xfrm>
          <a:prstGeom prst="rect">
            <a:avLst/>
          </a:prstGeom>
        </p:spPr>
        <p:txBody>
          <a:bodyPr wrap="square">
            <a:spAutoFit/>
          </a:bodyPr>
          <a:lstStyle/>
          <a:p>
            <a:pPr algn="ctr"/>
            <a:r>
              <a:rPr lang="en-US" dirty="0">
                <a:solidFill>
                  <a:schemeClr val="accent6"/>
                </a:solidFill>
              </a:rPr>
              <a:t>suggests tip contamination issues throughout scan history</a:t>
            </a:r>
            <a:endParaRPr lang="en-US" dirty="0"/>
          </a:p>
        </p:txBody>
      </p:sp>
      <p:pic>
        <p:nvPicPr>
          <p:cNvPr id="10" name="Picture 9">
            <a:extLst>
              <a:ext uri="{FF2B5EF4-FFF2-40B4-BE49-F238E27FC236}">
                <a16:creationId xmlns:a16="http://schemas.microsoft.com/office/drawing/2014/main" id="{87AC1463-73E8-F146-BA27-FB72A76BCD3B}"/>
              </a:ext>
            </a:extLst>
          </p:cNvPr>
          <p:cNvPicPr>
            <a:picLocks noChangeAspect="1"/>
          </p:cNvPicPr>
          <p:nvPr/>
        </p:nvPicPr>
        <p:blipFill>
          <a:blip r:embed="rId3"/>
          <a:stretch>
            <a:fillRect/>
          </a:stretch>
        </p:blipFill>
        <p:spPr>
          <a:xfrm>
            <a:off x="3675488" y="1889493"/>
            <a:ext cx="2640609" cy="2926080"/>
          </a:xfrm>
          <a:prstGeom prst="rect">
            <a:avLst/>
          </a:prstGeom>
        </p:spPr>
      </p:pic>
      <p:pic>
        <p:nvPicPr>
          <p:cNvPr id="12" name="Picture 11">
            <a:extLst>
              <a:ext uri="{FF2B5EF4-FFF2-40B4-BE49-F238E27FC236}">
                <a16:creationId xmlns:a16="http://schemas.microsoft.com/office/drawing/2014/main" id="{8672B938-C9AC-7142-A3FE-913651C8B0CF}"/>
              </a:ext>
            </a:extLst>
          </p:cNvPr>
          <p:cNvPicPr>
            <a:picLocks noChangeAspect="1"/>
          </p:cNvPicPr>
          <p:nvPr/>
        </p:nvPicPr>
        <p:blipFill>
          <a:blip r:embed="rId4"/>
          <a:stretch>
            <a:fillRect/>
          </a:stretch>
        </p:blipFill>
        <p:spPr>
          <a:xfrm>
            <a:off x="6316097" y="1889493"/>
            <a:ext cx="2699974" cy="2926080"/>
          </a:xfrm>
          <a:prstGeom prst="rect">
            <a:avLst/>
          </a:prstGeom>
        </p:spPr>
      </p:pic>
      <p:sp>
        <p:nvSpPr>
          <p:cNvPr id="13" name="TextBox 12">
            <a:extLst>
              <a:ext uri="{FF2B5EF4-FFF2-40B4-BE49-F238E27FC236}">
                <a16:creationId xmlns:a16="http://schemas.microsoft.com/office/drawing/2014/main" id="{21C85DBD-822B-2B45-9358-5D2BF7F8E76B}"/>
              </a:ext>
            </a:extLst>
          </p:cNvPr>
          <p:cNvSpPr txBox="1"/>
          <p:nvPr/>
        </p:nvSpPr>
        <p:spPr>
          <a:xfrm>
            <a:off x="3675488" y="4816765"/>
            <a:ext cx="2621505" cy="646331"/>
          </a:xfrm>
          <a:prstGeom prst="rect">
            <a:avLst/>
          </a:prstGeom>
          <a:noFill/>
        </p:spPr>
        <p:txBody>
          <a:bodyPr wrap="square" rtlCol="0">
            <a:spAutoFit/>
          </a:bodyPr>
          <a:lstStyle/>
          <a:p>
            <a:r>
              <a:rPr lang="en-US" dirty="0"/>
              <a:t>Tip 7 scan history: </a:t>
            </a:r>
          </a:p>
          <a:p>
            <a:r>
              <a:rPr lang="en-US" dirty="0"/>
              <a:t>2015-02-10</a:t>
            </a:r>
          </a:p>
        </p:txBody>
      </p:sp>
      <p:sp>
        <p:nvSpPr>
          <p:cNvPr id="14" name="TextBox 13">
            <a:extLst>
              <a:ext uri="{FF2B5EF4-FFF2-40B4-BE49-F238E27FC236}">
                <a16:creationId xmlns:a16="http://schemas.microsoft.com/office/drawing/2014/main" id="{D02E1E10-EB16-7244-9186-59D64530B403}"/>
              </a:ext>
            </a:extLst>
          </p:cNvPr>
          <p:cNvSpPr txBox="1"/>
          <p:nvPr/>
        </p:nvSpPr>
        <p:spPr>
          <a:xfrm>
            <a:off x="6394566" y="4808082"/>
            <a:ext cx="2621505" cy="646331"/>
          </a:xfrm>
          <a:prstGeom prst="rect">
            <a:avLst/>
          </a:prstGeom>
          <a:noFill/>
        </p:spPr>
        <p:txBody>
          <a:bodyPr wrap="square" rtlCol="0">
            <a:spAutoFit/>
          </a:bodyPr>
          <a:lstStyle/>
          <a:p>
            <a:r>
              <a:rPr lang="en-US" dirty="0"/>
              <a:t>Tip 7 scan history: </a:t>
            </a:r>
          </a:p>
          <a:p>
            <a:r>
              <a:rPr lang="en-US" dirty="0"/>
              <a:t>2014-09-25</a:t>
            </a:r>
          </a:p>
        </p:txBody>
      </p:sp>
      <p:sp>
        <p:nvSpPr>
          <p:cNvPr id="15" name="Down Arrow 14">
            <a:extLst>
              <a:ext uri="{FF2B5EF4-FFF2-40B4-BE49-F238E27FC236}">
                <a16:creationId xmlns:a16="http://schemas.microsoft.com/office/drawing/2014/main" id="{32F9F0F2-B342-564A-B5C6-BFCB37E75799}"/>
              </a:ext>
            </a:extLst>
          </p:cNvPr>
          <p:cNvSpPr/>
          <p:nvPr/>
        </p:nvSpPr>
        <p:spPr>
          <a:xfrm>
            <a:off x="5851192" y="1435319"/>
            <a:ext cx="241881" cy="391088"/>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EC133FAE-4E92-A14B-83C7-B4AA68F16033}"/>
              </a:ext>
            </a:extLst>
          </p:cNvPr>
          <p:cNvSpPr/>
          <p:nvPr/>
        </p:nvSpPr>
        <p:spPr>
          <a:xfrm>
            <a:off x="232722" y="1608244"/>
            <a:ext cx="241881" cy="391088"/>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F7BDF7-FF1C-B94D-965E-A5FA34B409C4}"/>
              </a:ext>
            </a:extLst>
          </p:cNvPr>
          <p:cNvSpPr txBox="1"/>
          <p:nvPr/>
        </p:nvSpPr>
        <p:spPr>
          <a:xfrm>
            <a:off x="5564086" y="1065987"/>
            <a:ext cx="1351909" cy="369332"/>
          </a:xfrm>
          <a:prstGeom prst="rect">
            <a:avLst/>
          </a:prstGeom>
          <a:noFill/>
        </p:spPr>
        <p:txBody>
          <a:bodyPr wrap="none" rtlCol="0">
            <a:spAutoFit/>
          </a:bodyPr>
          <a:lstStyle/>
          <a:p>
            <a:r>
              <a:rPr lang="en-US" dirty="0"/>
              <a:t>Linked scans</a:t>
            </a:r>
          </a:p>
        </p:txBody>
      </p:sp>
      <p:sp>
        <p:nvSpPr>
          <p:cNvPr id="18" name="Down Arrow 17">
            <a:extLst>
              <a:ext uri="{FF2B5EF4-FFF2-40B4-BE49-F238E27FC236}">
                <a16:creationId xmlns:a16="http://schemas.microsoft.com/office/drawing/2014/main" id="{07744314-65B3-F04C-ADB2-FA3CC55EF2BE}"/>
              </a:ext>
            </a:extLst>
          </p:cNvPr>
          <p:cNvSpPr/>
          <p:nvPr/>
        </p:nvSpPr>
        <p:spPr>
          <a:xfrm>
            <a:off x="6195156" y="1444839"/>
            <a:ext cx="241881" cy="391088"/>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E6AB99-1D64-644D-811B-AAE796E5CFBC}"/>
              </a:ext>
            </a:extLst>
          </p:cNvPr>
          <p:cNvSpPr/>
          <p:nvPr/>
        </p:nvSpPr>
        <p:spPr>
          <a:xfrm>
            <a:off x="67991" y="1309453"/>
            <a:ext cx="1961114" cy="369332"/>
          </a:xfrm>
          <a:prstGeom prst="rect">
            <a:avLst/>
          </a:prstGeom>
        </p:spPr>
        <p:txBody>
          <a:bodyPr wrap="none">
            <a:spAutoFit/>
          </a:bodyPr>
          <a:lstStyle/>
          <a:p>
            <a:r>
              <a:rPr lang="en-US" dirty="0"/>
              <a:t>Scan previous slide</a:t>
            </a:r>
          </a:p>
        </p:txBody>
      </p:sp>
      <p:sp>
        <p:nvSpPr>
          <p:cNvPr id="20" name="TextBox 19">
            <a:extLst>
              <a:ext uri="{FF2B5EF4-FFF2-40B4-BE49-F238E27FC236}">
                <a16:creationId xmlns:a16="http://schemas.microsoft.com/office/drawing/2014/main" id="{B052C00D-8015-3541-B797-B52DDFF38775}"/>
              </a:ext>
            </a:extLst>
          </p:cNvPr>
          <p:cNvSpPr txBox="1"/>
          <p:nvPr/>
        </p:nvSpPr>
        <p:spPr>
          <a:xfrm>
            <a:off x="232722" y="321858"/>
            <a:ext cx="7120732" cy="523220"/>
          </a:xfrm>
          <a:prstGeom prst="rect">
            <a:avLst/>
          </a:prstGeom>
          <a:noFill/>
        </p:spPr>
        <p:txBody>
          <a:bodyPr wrap="none" rtlCol="0">
            <a:spAutoFit/>
          </a:bodyPr>
          <a:lstStyle/>
          <a:p>
            <a:r>
              <a:rPr lang="en-US" sz="2800" b="1" dirty="0"/>
              <a:t>Tip 7 history – total of 3 scans over mission life</a:t>
            </a:r>
          </a:p>
        </p:txBody>
      </p:sp>
      <p:sp>
        <p:nvSpPr>
          <p:cNvPr id="21" name="TextBox 20">
            <a:extLst>
              <a:ext uri="{FF2B5EF4-FFF2-40B4-BE49-F238E27FC236}">
                <a16:creationId xmlns:a16="http://schemas.microsoft.com/office/drawing/2014/main" id="{70D58B06-6B50-314C-85C4-EBEA7251DFEF}"/>
              </a:ext>
            </a:extLst>
          </p:cNvPr>
          <p:cNvSpPr txBox="1"/>
          <p:nvPr/>
        </p:nvSpPr>
        <p:spPr>
          <a:xfrm>
            <a:off x="125470" y="30921"/>
            <a:ext cx="6668942" cy="369332"/>
          </a:xfrm>
          <a:prstGeom prst="rect">
            <a:avLst/>
          </a:prstGeom>
          <a:noFill/>
        </p:spPr>
        <p:txBody>
          <a:bodyPr wrap="none" rtlCol="0">
            <a:spAutoFit/>
          </a:bodyPr>
          <a:lstStyle/>
          <a:p>
            <a:r>
              <a:rPr lang="en-US" b="1" dirty="0">
                <a:solidFill>
                  <a:schemeClr val="accent1"/>
                </a:solidFill>
              </a:rPr>
              <a:t>Example Particle Catalogue Mask and Scan Position Linking (slide 2) </a:t>
            </a:r>
          </a:p>
        </p:txBody>
      </p:sp>
    </p:spTree>
    <p:extLst>
      <p:ext uri="{BB962C8B-B14F-4D97-AF65-F5344CB8AC3E}">
        <p14:creationId xmlns:p14="http://schemas.microsoft.com/office/powerpoint/2010/main" val="428344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C7A2-0815-FF46-919B-FB62FDB0F3F3}"/>
              </a:ext>
            </a:extLst>
          </p:cNvPr>
          <p:cNvSpPr>
            <a:spLocks noGrp="1"/>
          </p:cNvSpPr>
          <p:nvPr>
            <p:ph type="title"/>
          </p:nvPr>
        </p:nvSpPr>
        <p:spPr>
          <a:xfrm>
            <a:off x="628650" y="365127"/>
            <a:ext cx="7886700" cy="569594"/>
          </a:xfrm>
        </p:spPr>
        <p:txBody>
          <a:bodyPr>
            <a:normAutofit/>
          </a:bodyPr>
          <a:lstStyle/>
          <a:p>
            <a:r>
              <a:rPr lang="en-US" sz="2800" b="1" dirty="0"/>
              <a:t>Unsubmitted RID 3 Particle catalogue Flags</a:t>
            </a:r>
          </a:p>
        </p:txBody>
      </p:sp>
      <p:sp>
        <p:nvSpPr>
          <p:cNvPr id="3" name="Content Placeholder 2">
            <a:extLst>
              <a:ext uri="{FF2B5EF4-FFF2-40B4-BE49-F238E27FC236}">
                <a16:creationId xmlns:a16="http://schemas.microsoft.com/office/drawing/2014/main" id="{696CC550-C69E-664D-AAA7-2E9167E1F6DA}"/>
              </a:ext>
            </a:extLst>
          </p:cNvPr>
          <p:cNvSpPr>
            <a:spLocks noGrp="1"/>
          </p:cNvSpPr>
          <p:nvPr>
            <p:ph idx="1"/>
          </p:nvPr>
        </p:nvSpPr>
        <p:spPr>
          <a:xfrm>
            <a:off x="527050" y="1114425"/>
            <a:ext cx="7886700" cy="4952888"/>
          </a:xfrm>
        </p:spPr>
        <p:txBody>
          <a:bodyPr>
            <a:normAutofit/>
          </a:bodyPr>
          <a:lstStyle/>
          <a:p>
            <a:r>
              <a:rPr lang="en-US" sz="1800" dirty="0"/>
              <a:t>The Particle flag refers to particles which are similar in size to contamination and not differentiated; clarify what contamination looks like and what sizes are contaminants (there are a lot of small particles identified)</a:t>
            </a:r>
          </a:p>
          <a:p>
            <a:r>
              <a:rPr lang="en-US" sz="1800" dirty="0"/>
              <a:t>Flag category is straightforward; but Flag 2 is confusing as explained</a:t>
            </a:r>
          </a:p>
          <a:p>
            <a:r>
              <a:rPr lang="en-US" sz="1800" b="1" dirty="0"/>
              <a:t>Why isn’t there a tip artifact flag? </a:t>
            </a:r>
          </a:p>
          <a:p>
            <a:pPr marL="0" indent="0">
              <a:buNone/>
            </a:pPr>
            <a:r>
              <a:rPr lang="en-US" sz="1800" dirty="0">
                <a:solidFill>
                  <a:schemeClr val="accent6"/>
                </a:solidFill>
              </a:rPr>
              <a:t>-&gt; It would be useful in the Dust Particle Catalogue to show the user what contamination looks like, and describe the features (Is this information is collected anywhere?). </a:t>
            </a:r>
          </a:p>
          <a:p>
            <a:pPr marL="0" indent="0">
              <a:buNone/>
            </a:pPr>
            <a:r>
              <a:rPr lang="en-US" sz="1800" dirty="0">
                <a:solidFill>
                  <a:schemeClr val="accent6"/>
                </a:solidFill>
              </a:rPr>
              <a:t>-&gt; It could be useful to make an artifact and contamination library of images (this could be a </a:t>
            </a:r>
            <a:r>
              <a:rPr lang="en-US" sz="1800" dirty="0" err="1">
                <a:solidFill>
                  <a:schemeClr val="accent6"/>
                </a:solidFill>
              </a:rPr>
              <a:t>tbl</a:t>
            </a:r>
            <a:r>
              <a:rPr lang="en-US" sz="1800" dirty="0">
                <a:solidFill>
                  <a:schemeClr val="accent6"/>
                </a:solidFill>
              </a:rPr>
              <a:t> with flags noting the different artifacts and suspected contaminants and user could go look them up).</a:t>
            </a:r>
          </a:p>
          <a:p>
            <a:pPr marL="0" indent="0">
              <a:buNone/>
            </a:pPr>
            <a:endParaRPr lang="en-US" sz="1800"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570544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FD6344-F960-491F-A3D0-7C2223C24EF7}"/>
              </a:ext>
            </a:extLst>
          </p:cNvPr>
          <p:cNvSpPr>
            <a:spLocks noGrp="1"/>
          </p:cNvSpPr>
          <p:nvPr>
            <p:ph type="title"/>
          </p:nvPr>
        </p:nvSpPr>
        <p:spPr>
          <a:xfrm>
            <a:off x="135197" y="40987"/>
            <a:ext cx="8607359" cy="1325563"/>
          </a:xfrm>
        </p:spPr>
        <p:txBody>
          <a:bodyPr>
            <a:normAutofit/>
          </a:bodyPr>
          <a:lstStyle/>
          <a:p>
            <a:r>
              <a:rPr lang="en-US" sz="2800" b="1" dirty="0"/>
              <a:t>Example Scan Artifact 1 – tracking associated information:</a:t>
            </a:r>
            <a:br>
              <a:rPr lang="en-US" sz="2800" b="1" dirty="0"/>
            </a:br>
            <a:r>
              <a:rPr lang="en-US" sz="2800" b="1" dirty="0"/>
              <a:t> “Cookie-cutter” particles indicative of tip artifacts.</a:t>
            </a:r>
          </a:p>
        </p:txBody>
      </p:sp>
      <p:pic>
        <p:nvPicPr>
          <p:cNvPr id="6" name="Picture 5" descr="A screenshot of a cell phone&#10;&#10;Description generated with high confidence">
            <a:extLst>
              <a:ext uri="{FF2B5EF4-FFF2-40B4-BE49-F238E27FC236}">
                <a16:creationId xmlns:a16="http://schemas.microsoft.com/office/drawing/2014/main" id="{A9FC8901-7CC4-4E9E-B2D3-5CEB7CBBC990}"/>
              </a:ext>
            </a:extLst>
          </p:cNvPr>
          <p:cNvPicPr>
            <a:picLocks noChangeAspect="1"/>
          </p:cNvPicPr>
          <p:nvPr/>
        </p:nvPicPr>
        <p:blipFill>
          <a:blip r:embed="rId2"/>
          <a:stretch>
            <a:fillRect/>
          </a:stretch>
        </p:blipFill>
        <p:spPr>
          <a:xfrm>
            <a:off x="2684206" y="1541206"/>
            <a:ext cx="5316794" cy="5316794"/>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0030AD7-A613-488B-BF98-DFC1C8FDA47D}"/>
                  </a:ext>
                </a:extLst>
              </p14:cNvPr>
              <p14:cNvContentPartPr/>
              <p14:nvPr/>
            </p14:nvContentPartPr>
            <p14:xfrm>
              <a:off x="3599667" y="3664634"/>
              <a:ext cx="892800" cy="1644480"/>
            </p14:xfrm>
          </p:contentPart>
        </mc:Choice>
        <mc:Fallback xmlns="">
          <p:pic>
            <p:nvPicPr>
              <p:cNvPr id="9" name="Ink 8">
                <a:extLst>
                  <a:ext uri="{FF2B5EF4-FFF2-40B4-BE49-F238E27FC236}">
                    <a16:creationId xmlns:a16="http://schemas.microsoft.com/office/drawing/2014/main" id="{90030AD7-A613-488B-BF98-DFC1C8FDA47D}"/>
                  </a:ext>
                </a:extLst>
              </p:cNvPr>
              <p:cNvPicPr/>
              <p:nvPr/>
            </p:nvPicPr>
            <p:blipFill>
              <a:blip r:embed="rId4"/>
              <a:stretch>
                <a:fillRect/>
              </a:stretch>
            </p:blipFill>
            <p:spPr>
              <a:xfrm>
                <a:off x="3591024" y="3655634"/>
                <a:ext cx="910447" cy="1662120"/>
              </a:xfrm>
              <a:prstGeom prst="rect">
                <a:avLst/>
              </a:prstGeom>
            </p:spPr>
          </p:pic>
        </mc:Fallback>
      </mc:AlternateContent>
      <p:sp>
        <p:nvSpPr>
          <p:cNvPr id="10" name="Rectangle 9">
            <a:extLst>
              <a:ext uri="{FF2B5EF4-FFF2-40B4-BE49-F238E27FC236}">
                <a16:creationId xmlns:a16="http://schemas.microsoft.com/office/drawing/2014/main" id="{D8001228-2444-480F-822E-DA2D6117A590}"/>
              </a:ext>
            </a:extLst>
          </p:cNvPr>
          <p:cNvSpPr/>
          <p:nvPr/>
        </p:nvSpPr>
        <p:spPr>
          <a:xfrm>
            <a:off x="953078" y="1746416"/>
            <a:ext cx="3122586" cy="369332"/>
          </a:xfrm>
          <a:prstGeom prst="rect">
            <a:avLst/>
          </a:prstGeom>
        </p:spPr>
        <p:txBody>
          <a:bodyPr wrap="none">
            <a:spAutoFit/>
          </a:bodyPr>
          <a:lstStyle/>
          <a:p>
            <a:r>
              <a:rPr lang="en-US" dirty="0"/>
              <a:t>prv_1618023_1620900_196_zs</a:t>
            </a:r>
          </a:p>
        </p:txBody>
      </p:sp>
      <p:pic>
        <p:nvPicPr>
          <p:cNvPr id="5" name="Picture 4">
            <a:extLst>
              <a:ext uri="{FF2B5EF4-FFF2-40B4-BE49-F238E27FC236}">
                <a16:creationId xmlns:a16="http://schemas.microsoft.com/office/drawing/2014/main" id="{B7134A72-773F-EC48-9627-D7C0B5231338}"/>
              </a:ext>
            </a:extLst>
          </p:cNvPr>
          <p:cNvPicPr>
            <a:picLocks noChangeAspect="1"/>
          </p:cNvPicPr>
          <p:nvPr/>
        </p:nvPicPr>
        <p:blipFill>
          <a:blip r:embed="rId5"/>
          <a:stretch>
            <a:fillRect/>
          </a:stretch>
        </p:blipFill>
        <p:spPr>
          <a:xfrm>
            <a:off x="135197" y="3242665"/>
            <a:ext cx="1981200" cy="1638300"/>
          </a:xfrm>
          <a:prstGeom prst="rect">
            <a:avLst/>
          </a:prstGeom>
        </p:spPr>
      </p:pic>
      <p:sp>
        <p:nvSpPr>
          <p:cNvPr id="7" name="TextBox 6">
            <a:extLst>
              <a:ext uri="{FF2B5EF4-FFF2-40B4-BE49-F238E27FC236}">
                <a16:creationId xmlns:a16="http://schemas.microsoft.com/office/drawing/2014/main" id="{A8DDACC7-B91A-2F4B-933D-F20BFA82CC3E}"/>
              </a:ext>
            </a:extLst>
          </p:cNvPr>
          <p:cNvSpPr txBox="1"/>
          <p:nvPr/>
        </p:nvSpPr>
        <p:spPr>
          <a:xfrm>
            <a:off x="135197" y="2915436"/>
            <a:ext cx="1914820" cy="276999"/>
          </a:xfrm>
          <a:prstGeom prst="rect">
            <a:avLst/>
          </a:prstGeom>
          <a:noFill/>
        </p:spPr>
        <p:txBody>
          <a:bodyPr wrap="none" rtlCol="0">
            <a:spAutoFit/>
          </a:bodyPr>
          <a:lstStyle/>
          <a:p>
            <a:r>
              <a:rPr lang="en-US" sz="1200" b="1" dirty="0"/>
              <a:t>Particle Catalog Unique IDs</a:t>
            </a:r>
          </a:p>
        </p:txBody>
      </p:sp>
      <p:sp>
        <p:nvSpPr>
          <p:cNvPr id="8" name="TextBox 7">
            <a:extLst>
              <a:ext uri="{FF2B5EF4-FFF2-40B4-BE49-F238E27FC236}">
                <a16:creationId xmlns:a16="http://schemas.microsoft.com/office/drawing/2014/main" id="{043A3F25-824C-4845-9020-B947A1C8442D}"/>
              </a:ext>
            </a:extLst>
          </p:cNvPr>
          <p:cNvSpPr txBox="1"/>
          <p:nvPr/>
        </p:nvSpPr>
        <p:spPr>
          <a:xfrm>
            <a:off x="263864" y="5529559"/>
            <a:ext cx="2420342" cy="461665"/>
          </a:xfrm>
          <a:prstGeom prst="rect">
            <a:avLst/>
          </a:prstGeom>
          <a:noFill/>
        </p:spPr>
        <p:txBody>
          <a:bodyPr wrap="square" rtlCol="0">
            <a:spAutoFit/>
          </a:bodyPr>
          <a:lstStyle/>
          <a:p>
            <a:r>
              <a:rPr lang="en-US" sz="1200" i="1" dirty="0">
                <a:solidFill>
                  <a:srgbClr val="FF0000"/>
                </a:solidFill>
              </a:rPr>
              <a:t>How do you know what particle is what number? </a:t>
            </a:r>
          </a:p>
        </p:txBody>
      </p:sp>
      <p:sp>
        <p:nvSpPr>
          <p:cNvPr id="11" name="TextBox 10">
            <a:extLst>
              <a:ext uri="{FF2B5EF4-FFF2-40B4-BE49-F238E27FC236}">
                <a16:creationId xmlns:a16="http://schemas.microsoft.com/office/drawing/2014/main" id="{35C73716-873B-2D42-BE60-1A28313A619D}"/>
              </a:ext>
            </a:extLst>
          </p:cNvPr>
          <p:cNvSpPr txBox="1"/>
          <p:nvPr/>
        </p:nvSpPr>
        <p:spPr>
          <a:xfrm>
            <a:off x="98505" y="1167303"/>
            <a:ext cx="8889378" cy="369332"/>
          </a:xfrm>
          <a:prstGeom prst="rect">
            <a:avLst/>
          </a:prstGeom>
          <a:noFill/>
        </p:spPr>
        <p:txBody>
          <a:bodyPr wrap="square" rtlCol="0">
            <a:spAutoFit/>
          </a:bodyPr>
          <a:lstStyle/>
          <a:p>
            <a:r>
              <a:rPr lang="en-US" b="1" dirty="0">
                <a:solidFill>
                  <a:schemeClr val="accent6"/>
                </a:solidFill>
              </a:rPr>
              <a:t>Particle Catalog – did not flag this; questions associated with tip</a:t>
            </a:r>
          </a:p>
        </p:txBody>
      </p:sp>
    </p:spTree>
    <p:extLst>
      <p:ext uri="{BB962C8B-B14F-4D97-AF65-F5344CB8AC3E}">
        <p14:creationId xmlns:p14="http://schemas.microsoft.com/office/powerpoint/2010/main" val="1375484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EFA9-5A36-0F42-A363-55585C54EB4B}"/>
              </a:ext>
            </a:extLst>
          </p:cNvPr>
          <p:cNvSpPr>
            <a:spLocks noGrp="1"/>
          </p:cNvSpPr>
          <p:nvPr>
            <p:ph type="title"/>
          </p:nvPr>
        </p:nvSpPr>
        <p:spPr/>
        <p:txBody>
          <a:bodyPr>
            <a:normAutofit/>
          </a:bodyPr>
          <a:lstStyle/>
          <a:p>
            <a:r>
              <a:rPr lang="en-US" b="1" dirty="0">
                <a:solidFill>
                  <a:schemeClr val="accent1"/>
                </a:solidFill>
              </a:rPr>
              <a:t>Directory structure </a:t>
            </a:r>
            <a:br>
              <a:rPr lang="en-US" b="1" dirty="0">
                <a:solidFill>
                  <a:schemeClr val="accent1"/>
                </a:solidFill>
              </a:rPr>
            </a:br>
            <a:r>
              <a:rPr lang="en-US" b="1" dirty="0">
                <a:solidFill>
                  <a:schemeClr val="accent1"/>
                </a:solidFill>
              </a:rPr>
              <a:t>(3.68 GB; ~47900 files)</a:t>
            </a:r>
            <a:endParaRPr lang="en-US" dirty="0"/>
          </a:p>
        </p:txBody>
      </p:sp>
      <p:pic>
        <p:nvPicPr>
          <p:cNvPr id="6" name="Picture 5">
            <a:extLst>
              <a:ext uri="{FF2B5EF4-FFF2-40B4-BE49-F238E27FC236}">
                <a16:creationId xmlns:a16="http://schemas.microsoft.com/office/drawing/2014/main" id="{04EE9976-8A2B-0544-94B9-47A4DABF5FCF}"/>
              </a:ext>
            </a:extLst>
          </p:cNvPr>
          <p:cNvPicPr>
            <a:picLocks noChangeAspect="1"/>
          </p:cNvPicPr>
          <p:nvPr/>
        </p:nvPicPr>
        <p:blipFill rotWithShape="1">
          <a:blip r:embed="rId2"/>
          <a:srcRect l="8311" r="25316"/>
          <a:stretch/>
        </p:blipFill>
        <p:spPr>
          <a:xfrm>
            <a:off x="1044032" y="1863027"/>
            <a:ext cx="7471318" cy="4481855"/>
          </a:xfrm>
          <a:prstGeom prst="rect">
            <a:avLst/>
          </a:prstGeom>
        </p:spPr>
      </p:pic>
      <p:sp>
        <p:nvSpPr>
          <p:cNvPr id="7" name="Right Arrow 6">
            <a:extLst>
              <a:ext uri="{FF2B5EF4-FFF2-40B4-BE49-F238E27FC236}">
                <a16:creationId xmlns:a16="http://schemas.microsoft.com/office/drawing/2014/main" id="{42F52DBF-329F-2344-A5B9-59F49BC82EBE}"/>
              </a:ext>
            </a:extLst>
          </p:cNvPr>
          <p:cNvSpPr/>
          <p:nvPr/>
        </p:nvSpPr>
        <p:spPr>
          <a:xfrm>
            <a:off x="189571" y="5926202"/>
            <a:ext cx="892097" cy="296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9A655F63-9335-0346-BE3B-DDA50BF8888F}"/>
              </a:ext>
            </a:extLst>
          </p:cNvPr>
          <p:cNvSpPr/>
          <p:nvPr/>
        </p:nvSpPr>
        <p:spPr>
          <a:xfrm>
            <a:off x="170753" y="1912730"/>
            <a:ext cx="892097" cy="2691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C5DC802-B8E6-F044-BE08-252E8498E4BD}"/>
              </a:ext>
            </a:extLst>
          </p:cNvPr>
          <p:cNvSpPr txBox="1"/>
          <p:nvPr/>
        </p:nvSpPr>
        <p:spPr>
          <a:xfrm>
            <a:off x="314460" y="1894218"/>
            <a:ext cx="496354" cy="307777"/>
          </a:xfrm>
          <a:prstGeom prst="rect">
            <a:avLst/>
          </a:prstGeom>
          <a:noFill/>
        </p:spPr>
        <p:txBody>
          <a:bodyPr wrap="none" rtlCol="0">
            <a:spAutoFit/>
          </a:bodyPr>
          <a:lstStyle/>
          <a:p>
            <a:r>
              <a:rPr lang="en-US" sz="1400" dirty="0">
                <a:solidFill>
                  <a:schemeClr val="bg1"/>
                </a:solidFill>
              </a:rPr>
              <a:t>new</a:t>
            </a:r>
          </a:p>
        </p:txBody>
      </p:sp>
      <p:sp>
        <p:nvSpPr>
          <p:cNvPr id="10" name="TextBox 9">
            <a:extLst>
              <a:ext uri="{FF2B5EF4-FFF2-40B4-BE49-F238E27FC236}">
                <a16:creationId xmlns:a16="http://schemas.microsoft.com/office/drawing/2014/main" id="{542EAC41-9227-A544-9165-A63DF80EC504}"/>
              </a:ext>
            </a:extLst>
          </p:cNvPr>
          <p:cNvSpPr txBox="1"/>
          <p:nvPr/>
        </p:nvSpPr>
        <p:spPr>
          <a:xfrm>
            <a:off x="314460" y="5926202"/>
            <a:ext cx="473976" cy="292388"/>
          </a:xfrm>
          <a:prstGeom prst="rect">
            <a:avLst/>
          </a:prstGeom>
          <a:noFill/>
        </p:spPr>
        <p:txBody>
          <a:bodyPr wrap="none" rtlCol="0">
            <a:spAutoFit/>
          </a:bodyPr>
          <a:lstStyle/>
          <a:p>
            <a:r>
              <a:rPr lang="en-US" sz="1300" dirty="0">
                <a:solidFill>
                  <a:schemeClr val="bg1"/>
                </a:solidFill>
              </a:rPr>
              <a:t>new</a:t>
            </a:r>
          </a:p>
        </p:txBody>
      </p:sp>
    </p:spTree>
    <p:extLst>
      <p:ext uri="{BB962C8B-B14F-4D97-AF65-F5344CB8AC3E}">
        <p14:creationId xmlns:p14="http://schemas.microsoft.com/office/powerpoint/2010/main" val="4276709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55240-B331-394B-BF4B-93BAD1146376}"/>
              </a:ext>
            </a:extLst>
          </p:cNvPr>
          <p:cNvSpPr>
            <a:spLocks noGrp="1"/>
          </p:cNvSpPr>
          <p:nvPr>
            <p:ph type="title"/>
          </p:nvPr>
        </p:nvSpPr>
        <p:spPr>
          <a:xfrm>
            <a:off x="286272" y="1671710"/>
            <a:ext cx="2657345" cy="1325563"/>
          </a:xfrm>
        </p:spPr>
        <p:txBody>
          <a:bodyPr>
            <a:noAutofit/>
          </a:bodyPr>
          <a:lstStyle/>
          <a:p>
            <a:r>
              <a:rPr lang="en-US" sz="1800" b="1" dirty="0">
                <a:solidFill>
                  <a:schemeClr val="accent1"/>
                </a:solidFill>
              </a:rPr>
              <a:t>Tip is in bad shape 10 days prior to the imaging of the region on the previous slide.</a:t>
            </a:r>
            <a:br>
              <a:rPr lang="en-US" sz="1800" b="1" dirty="0">
                <a:solidFill>
                  <a:schemeClr val="accent1"/>
                </a:solidFill>
              </a:rPr>
            </a:br>
            <a:br>
              <a:rPr lang="en-US" sz="1800" b="1" dirty="0">
                <a:solidFill>
                  <a:schemeClr val="accent1"/>
                </a:solidFill>
              </a:rPr>
            </a:br>
            <a:r>
              <a:rPr lang="en-US" sz="1800" b="1" dirty="0">
                <a:solidFill>
                  <a:schemeClr val="accent1"/>
                </a:solidFill>
              </a:rPr>
              <a:t>It is non-trivial to deconvolve the tip. </a:t>
            </a:r>
            <a:br>
              <a:rPr lang="en-US" sz="1800" b="1" dirty="0">
                <a:solidFill>
                  <a:schemeClr val="accent1"/>
                </a:solidFill>
              </a:rPr>
            </a:br>
            <a:endParaRPr lang="en-US" sz="1800" b="1" dirty="0">
              <a:solidFill>
                <a:schemeClr val="accent1"/>
              </a:solidFill>
            </a:endParaRPr>
          </a:p>
        </p:txBody>
      </p:sp>
      <p:pic>
        <p:nvPicPr>
          <p:cNvPr id="4" name="Picture 3">
            <a:extLst>
              <a:ext uri="{FF2B5EF4-FFF2-40B4-BE49-F238E27FC236}">
                <a16:creationId xmlns:a16="http://schemas.microsoft.com/office/drawing/2014/main" id="{8F83F5FF-00D8-C548-9A2E-60F3F770D7A2}"/>
              </a:ext>
            </a:extLst>
          </p:cNvPr>
          <p:cNvPicPr>
            <a:picLocks noChangeAspect="1"/>
          </p:cNvPicPr>
          <p:nvPr/>
        </p:nvPicPr>
        <p:blipFill>
          <a:blip r:embed="rId2"/>
          <a:stretch>
            <a:fillRect/>
          </a:stretch>
        </p:blipFill>
        <p:spPr>
          <a:xfrm>
            <a:off x="3124765" y="206829"/>
            <a:ext cx="5485836" cy="6449153"/>
          </a:xfrm>
          <a:prstGeom prst="rect">
            <a:avLst/>
          </a:prstGeom>
        </p:spPr>
      </p:pic>
    </p:spTree>
    <p:extLst>
      <p:ext uri="{BB962C8B-B14F-4D97-AF65-F5344CB8AC3E}">
        <p14:creationId xmlns:p14="http://schemas.microsoft.com/office/powerpoint/2010/main" val="2669919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74E5-AB27-6744-BC19-C8B3B8ABC301}"/>
              </a:ext>
            </a:extLst>
          </p:cNvPr>
          <p:cNvSpPr>
            <a:spLocks noGrp="1"/>
          </p:cNvSpPr>
          <p:nvPr>
            <p:ph type="title"/>
          </p:nvPr>
        </p:nvSpPr>
        <p:spPr>
          <a:xfrm>
            <a:off x="117021" y="136527"/>
            <a:ext cx="7886700" cy="483960"/>
          </a:xfrm>
        </p:spPr>
        <p:txBody>
          <a:bodyPr>
            <a:normAutofit fontScale="90000"/>
          </a:bodyPr>
          <a:lstStyle/>
          <a:p>
            <a:r>
              <a:rPr lang="en-US" sz="2800" b="1" dirty="0"/>
              <a:t>Artifact 1 Tracing the particles in the particle catalogue</a:t>
            </a:r>
          </a:p>
        </p:txBody>
      </p:sp>
      <p:grpSp>
        <p:nvGrpSpPr>
          <p:cNvPr id="7" name="Group 6">
            <a:extLst>
              <a:ext uri="{FF2B5EF4-FFF2-40B4-BE49-F238E27FC236}">
                <a16:creationId xmlns:a16="http://schemas.microsoft.com/office/drawing/2014/main" id="{40B97D23-3B6B-8D43-A448-F56FB062CFD6}"/>
              </a:ext>
            </a:extLst>
          </p:cNvPr>
          <p:cNvGrpSpPr/>
          <p:nvPr/>
        </p:nvGrpSpPr>
        <p:grpSpPr>
          <a:xfrm>
            <a:off x="291193" y="794656"/>
            <a:ext cx="2865664" cy="2658828"/>
            <a:chOff x="302079" y="1817914"/>
            <a:chExt cx="1842008" cy="1709057"/>
          </a:xfrm>
        </p:grpSpPr>
        <p:pic>
          <p:nvPicPr>
            <p:cNvPr id="4" name="Picture 3">
              <a:extLst>
                <a:ext uri="{FF2B5EF4-FFF2-40B4-BE49-F238E27FC236}">
                  <a16:creationId xmlns:a16="http://schemas.microsoft.com/office/drawing/2014/main" id="{CC3A5F97-4A19-2A4F-A631-97C512A6FEB3}"/>
                </a:ext>
              </a:extLst>
            </p:cNvPr>
            <p:cNvPicPr>
              <a:picLocks noChangeAspect="1"/>
            </p:cNvPicPr>
            <p:nvPr/>
          </p:nvPicPr>
          <p:blipFill rotWithShape="1">
            <a:blip r:embed="rId3"/>
            <a:srcRect l="3512" t="6354" b="4122"/>
            <a:stretch/>
          </p:blipFill>
          <p:spPr>
            <a:xfrm>
              <a:off x="302079" y="1817914"/>
              <a:ext cx="1842008" cy="1709057"/>
            </a:xfrm>
            <a:prstGeom prst="rect">
              <a:avLst/>
            </a:prstGeom>
          </p:spPr>
        </p:pic>
        <p:sp>
          <p:nvSpPr>
            <p:cNvPr id="5" name="Oval 4">
              <a:extLst>
                <a:ext uri="{FF2B5EF4-FFF2-40B4-BE49-F238E27FC236}">
                  <a16:creationId xmlns:a16="http://schemas.microsoft.com/office/drawing/2014/main" id="{626BC891-A3F5-3043-BB23-72117F48768A}"/>
                </a:ext>
              </a:extLst>
            </p:cNvPr>
            <p:cNvSpPr/>
            <p:nvPr/>
          </p:nvSpPr>
          <p:spPr>
            <a:xfrm>
              <a:off x="729343" y="2416629"/>
              <a:ext cx="206828" cy="3701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71657AD-12A4-464F-8719-7117F7396669}"/>
                </a:ext>
              </a:extLst>
            </p:cNvPr>
            <p:cNvSpPr/>
            <p:nvPr/>
          </p:nvSpPr>
          <p:spPr>
            <a:xfrm>
              <a:off x="625928" y="2728910"/>
              <a:ext cx="223157" cy="4606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A8F00F4-88DD-AF49-8D89-D4EEF390F140}"/>
              </a:ext>
            </a:extLst>
          </p:cNvPr>
          <p:cNvSpPr txBox="1"/>
          <p:nvPr/>
        </p:nvSpPr>
        <p:spPr>
          <a:xfrm>
            <a:off x="3377292" y="794656"/>
            <a:ext cx="4626429" cy="1815882"/>
          </a:xfrm>
          <a:prstGeom prst="rect">
            <a:avLst/>
          </a:prstGeom>
          <a:noFill/>
        </p:spPr>
        <p:txBody>
          <a:bodyPr wrap="square" rtlCol="0">
            <a:spAutoFit/>
          </a:bodyPr>
          <a:lstStyle/>
          <a:p>
            <a:r>
              <a:rPr lang="en-US" sz="1400" dirty="0"/>
              <a:t>Notes from Particle Catalogue: </a:t>
            </a:r>
          </a:p>
          <a:p>
            <a:r>
              <a:rPr lang="en-US" sz="1400" dirty="0"/>
              <a:t>For all 8 particles Linked particle ID PO – particles could be linked to a scan, but not specific particle; they have been fragmented </a:t>
            </a:r>
            <a:r>
              <a:rPr lang="en-US" sz="1400" dirty="0">
                <a:solidFill>
                  <a:srgbClr val="FF0000"/>
                </a:solidFill>
              </a:rPr>
              <a:t>[2016-07-03T105636_P0_T13]</a:t>
            </a:r>
          </a:p>
          <a:p>
            <a:pPr lvl="1"/>
            <a:r>
              <a:rPr lang="en-US" sz="1400" dirty="0"/>
              <a:t>Linked scan file name: RO-C-MIDAS-3-EXT3-SAMPLES-V3.0/IMG_1618023_1620900_065_ZS</a:t>
            </a:r>
          </a:p>
          <a:p>
            <a:pPr lvl="1"/>
            <a:endParaRPr lang="en-US" sz="1400" dirty="0"/>
          </a:p>
          <a:p>
            <a:pPr marL="342900" indent="-342900">
              <a:buAutoNum type="arabicPeriod"/>
            </a:pPr>
            <a:endParaRPr lang="en-US" sz="1400" dirty="0"/>
          </a:p>
        </p:txBody>
      </p:sp>
      <p:pic>
        <p:nvPicPr>
          <p:cNvPr id="10" name="Picture 9">
            <a:extLst>
              <a:ext uri="{FF2B5EF4-FFF2-40B4-BE49-F238E27FC236}">
                <a16:creationId xmlns:a16="http://schemas.microsoft.com/office/drawing/2014/main" id="{41D2A8C8-AD48-6444-83E6-B25BE4C14041}"/>
              </a:ext>
            </a:extLst>
          </p:cNvPr>
          <p:cNvPicPr>
            <a:picLocks noChangeAspect="1"/>
          </p:cNvPicPr>
          <p:nvPr/>
        </p:nvPicPr>
        <p:blipFill>
          <a:blip r:embed="rId4"/>
          <a:stretch>
            <a:fillRect/>
          </a:stretch>
        </p:blipFill>
        <p:spPr>
          <a:xfrm>
            <a:off x="3821564" y="2260779"/>
            <a:ext cx="2825522" cy="2385410"/>
          </a:xfrm>
          <a:prstGeom prst="rect">
            <a:avLst/>
          </a:prstGeom>
        </p:spPr>
      </p:pic>
      <p:sp>
        <p:nvSpPr>
          <p:cNvPr id="15" name="TextBox 14">
            <a:extLst>
              <a:ext uri="{FF2B5EF4-FFF2-40B4-BE49-F238E27FC236}">
                <a16:creationId xmlns:a16="http://schemas.microsoft.com/office/drawing/2014/main" id="{B221D9DE-F16F-D74E-9B5A-6F518E2A3360}"/>
              </a:ext>
            </a:extLst>
          </p:cNvPr>
          <p:cNvSpPr txBox="1"/>
          <p:nvPr/>
        </p:nvSpPr>
        <p:spPr>
          <a:xfrm>
            <a:off x="6879771" y="2124070"/>
            <a:ext cx="2013857" cy="2677656"/>
          </a:xfrm>
          <a:prstGeom prst="rect">
            <a:avLst/>
          </a:prstGeom>
          <a:noFill/>
        </p:spPr>
        <p:txBody>
          <a:bodyPr wrap="square" rtlCol="0">
            <a:spAutoFit/>
          </a:bodyPr>
          <a:lstStyle/>
          <a:p>
            <a:r>
              <a:rPr lang="en-US" sz="1400" dirty="0"/>
              <a:t>This is the linked Particle Scan file associated with the particles imaged in the mask to the left it was imaged 17 days before the scan represented by the mask Linked scan flag 3: Probably the remnants of particles in the linked scan but unable to link to specific particles</a:t>
            </a:r>
          </a:p>
        </p:txBody>
      </p:sp>
      <p:sp>
        <p:nvSpPr>
          <p:cNvPr id="16" name="TextBox 15">
            <a:extLst>
              <a:ext uri="{FF2B5EF4-FFF2-40B4-BE49-F238E27FC236}">
                <a16:creationId xmlns:a16="http://schemas.microsoft.com/office/drawing/2014/main" id="{AA15EA45-0F0F-5049-9472-DEC9E1C08A5C}"/>
              </a:ext>
            </a:extLst>
          </p:cNvPr>
          <p:cNvSpPr txBox="1"/>
          <p:nvPr/>
        </p:nvSpPr>
        <p:spPr>
          <a:xfrm>
            <a:off x="0" y="3847619"/>
            <a:ext cx="4626429" cy="738664"/>
          </a:xfrm>
          <a:prstGeom prst="rect">
            <a:avLst/>
          </a:prstGeom>
          <a:noFill/>
        </p:spPr>
        <p:txBody>
          <a:bodyPr wrap="square" rtlCol="0">
            <a:spAutoFit/>
          </a:bodyPr>
          <a:lstStyle/>
          <a:p>
            <a:pPr lvl="1"/>
            <a:r>
              <a:rPr lang="en-US" sz="1400" dirty="0"/>
              <a:t>Master IDs: 2016-07-20T071945_P2_T13 </a:t>
            </a:r>
          </a:p>
          <a:p>
            <a:pPr lvl="1"/>
            <a:r>
              <a:rPr lang="en-US" sz="1400" dirty="0"/>
              <a:t>	         2016-07-20T071945_P3_T13  </a:t>
            </a:r>
          </a:p>
          <a:p>
            <a:pPr marL="342900" indent="-342900">
              <a:buAutoNum type="arabicPeriod"/>
            </a:pPr>
            <a:endParaRPr lang="en-US" sz="1400" dirty="0"/>
          </a:p>
        </p:txBody>
      </p:sp>
      <p:sp>
        <p:nvSpPr>
          <p:cNvPr id="18" name="TextBox 17">
            <a:extLst>
              <a:ext uri="{FF2B5EF4-FFF2-40B4-BE49-F238E27FC236}">
                <a16:creationId xmlns:a16="http://schemas.microsoft.com/office/drawing/2014/main" id="{0D4C839C-2661-9C44-B51E-5005A5E41FFC}"/>
              </a:ext>
            </a:extLst>
          </p:cNvPr>
          <p:cNvSpPr txBox="1"/>
          <p:nvPr/>
        </p:nvSpPr>
        <p:spPr>
          <a:xfrm>
            <a:off x="127906" y="4785104"/>
            <a:ext cx="6697436"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a:t>Image flag: 1: whole particle imaged</a:t>
            </a:r>
          </a:p>
          <a:p>
            <a:pPr marL="171450" indent="-171450">
              <a:buFont typeface="Arial" panose="020B0604020202020204" pitchFamily="34" charset="0"/>
              <a:buChar char="•"/>
            </a:pPr>
            <a:r>
              <a:rPr lang="en-US" sz="1400" dirty="0"/>
              <a:t>Image flag2: 12 – both : There are multiple fragments contained with this particle mask. 2: There is a previous scan of the same area which is either a contact mode scan (physically touching the particle) or a failed scan which looks like a large particle is being hit.</a:t>
            </a:r>
          </a:p>
          <a:p>
            <a:pPr marL="171450" indent="-171450">
              <a:buFont typeface="Arial" panose="020B0604020202020204" pitchFamily="34" charset="0"/>
              <a:buChar char="•"/>
            </a:pPr>
            <a:r>
              <a:rPr lang="en-US" sz="1400" dirty="0"/>
              <a:t>Particle Flag: Probably cometary in origin</a:t>
            </a:r>
          </a:p>
          <a:p>
            <a:pPr marL="171450" indent="-171450">
              <a:buFont typeface="Arial" panose="020B0604020202020204" pitchFamily="34" charset="0"/>
              <a:buChar char="•"/>
            </a:pPr>
            <a:r>
              <a:rPr lang="en-US" sz="1400" dirty="0"/>
              <a:t>Trust Height Flag: 1  OK</a:t>
            </a:r>
            <a:endParaRPr lang="en-US" sz="1400" dirty="0">
              <a:solidFill>
                <a:schemeClr val="accent6"/>
              </a:solidFill>
            </a:endParaRPr>
          </a:p>
        </p:txBody>
      </p:sp>
      <p:sp>
        <p:nvSpPr>
          <p:cNvPr id="19" name="TextBox 18">
            <a:extLst>
              <a:ext uri="{FF2B5EF4-FFF2-40B4-BE49-F238E27FC236}">
                <a16:creationId xmlns:a16="http://schemas.microsoft.com/office/drawing/2014/main" id="{A7DA976C-BDAE-0944-8E58-47996A664DA0}"/>
              </a:ext>
            </a:extLst>
          </p:cNvPr>
          <p:cNvSpPr txBox="1"/>
          <p:nvPr/>
        </p:nvSpPr>
        <p:spPr>
          <a:xfrm>
            <a:off x="6754584" y="4760863"/>
            <a:ext cx="2264229" cy="1569660"/>
          </a:xfrm>
          <a:prstGeom prst="rect">
            <a:avLst/>
          </a:prstGeom>
          <a:noFill/>
        </p:spPr>
        <p:txBody>
          <a:bodyPr wrap="square" rtlCol="0">
            <a:spAutoFit/>
          </a:bodyPr>
          <a:lstStyle/>
          <a:p>
            <a:r>
              <a:rPr lang="en-US" sz="1600" dirty="0">
                <a:solidFill>
                  <a:schemeClr val="accent6"/>
                </a:solidFill>
              </a:rPr>
              <a:t>Don’t understand how this linked scan with particles relates to the later scan; but this scan is pretty weird – looks like tip must be an issue</a:t>
            </a:r>
          </a:p>
        </p:txBody>
      </p:sp>
    </p:spTree>
    <p:extLst>
      <p:ext uri="{BB962C8B-B14F-4D97-AF65-F5344CB8AC3E}">
        <p14:creationId xmlns:p14="http://schemas.microsoft.com/office/powerpoint/2010/main" val="2331538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2760D7-7C6F-4C89-A632-E6882E21F033}"/>
              </a:ext>
            </a:extLst>
          </p:cNvPr>
          <p:cNvSpPr>
            <a:spLocks noGrp="1"/>
          </p:cNvSpPr>
          <p:nvPr>
            <p:ph type="title"/>
          </p:nvPr>
        </p:nvSpPr>
        <p:spPr>
          <a:xfrm>
            <a:off x="93392" y="64178"/>
            <a:ext cx="7886700" cy="1325563"/>
          </a:xfrm>
        </p:spPr>
        <p:txBody>
          <a:bodyPr>
            <a:normAutofit/>
          </a:bodyPr>
          <a:lstStyle/>
          <a:p>
            <a:r>
              <a:rPr lang="en-US" sz="2800" b="1" dirty="0"/>
              <a:t>Example Scan Artifact 2 – tracking associated information: </a:t>
            </a:r>
            <a:r>
              <a:rPr lang="en-US" sz="2800" dirty="0"/>
              <a:t>Particle that is so large it is imaging the tip shape rather than being measured.</a:t>
            </a:r>
          </a:p>
        </p:txBody>
      </p:sp>
      <p:pic>
        <p:nvPicPr>
          <p:cNvPr id="6" name="Picture 5" descr="A close up of a logo&#10;&#10;Description generated with high confidence">
            <a:extLst>
              <a:ext uri="{FF2B5EF4-FFF2-40B4-BE49-F238E27FC236}">
                <a16:creationId xmlns:a16="http://schemas.microsoft.com/office/drawing/2014/main" id="{71B9A12B-E839-4E00-94E7-D9F17B5812F1}"/>
              </a:ext>
            </a:extLst>
          </p:cNvPr>
          <p:cNvPicPr>
            <a:picLocks noChangeAspect="1"/>
          </p:cNvPicPr>
          <p:nvPr/>
        </p:nvPicPr>
        <p:blipFill>
          <a:blip r:embed="rId2"/>
          <a:stretch>
            <a:fillRect/>
          </a:stretch>
        </p:blipFill>
        <p:spPr>
          <a:xfrm>
            <a:off x="1423221" y="1791927"/>
            <a:ext cx="4972665" cy="4972665"/>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4098C0E9-EC3C-4039-94FF-937A7F48618B}"/>
                  </a:ext>
                </a:extLst>
              </p14:cNvPr>
              <p14:cNvContentPartPr/>
              <p14:nvPr/>
            </p14:nvContentPartPr>
            <p14:xfrm>
              <a:off x="4738837" y="4615034"/>
              <a:ext cx="1629000" cy="546840"/>
            </p14:xfrm>
          </p:contentPart>
        </mc:Choice>
        <mc:Fallback xmlns="">
          <p:pic>
            <p:nvPicPr>
              <p:cNvPr id="13" name="Ink 12">
                <a:extLst>
                  <a:ext uri="{FF2B5EF4-FFF2-40B4-BE49-F238E27FC236}">
                    <a16:creationId xmlns:a16="http://schemas.microsoft.com/office/drawing/2014/main" id="{4098C0E9-EC3C-4039-94FF-937A7F48618B}"/>
                  </a:ext>
                </a:extLst>
              </p:cNvPr>
              <p:cNvPicPr/>
              <p:nvPr/>
            </p:nvPicPr>
            <p:blipFill>
              <a:blip r:embed="rId4"/>
              <a:stretch>
                <a:fillRect/>
              </a:stretch>
            </p:blipFill>
            <p:spPr>
              <a:xfrm>
                <a:off x="4730197" y="4606028"/>
                <a:ext cx="1646640" cy="56449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2226C6A4-B657-4142-B968-59E98FBE6AAC}"/>
                  </a:ext>
                </a:extLst>
              </p14:cNvPr>
              <p14:cNvContentPartPr/>
              <p14:nvPr/>
            </p14:nvContentPartPr>
            <p14:xfrm>
              <a:off x="3861517" y="2896754"/>
              <a:ext cx="2280240" cy="1206000"/>
            </p14:xfrm>
          </p:contentPart>
        </mc:Choice>
        <mc:Fallback xmlns="">
          <p:pic>
            <p:nvPicPr>
              <p:cNvPr id="22" name="Ink 21">
                <a:extLst>
                  <a:ext uri="{FF2B5EF4-FFF2-40B4-BE49-F238E27FC236}">
                    <a16:creationId xmlns:a16="http://schemas.microsoft.com/office/drawing/2014/main" id="{2226C6A4-B657-4142-B968-59E98FBE6AAC}"/>
                  </a:ext>
                </a:extLst>
              </p:cNvPr>
              <p:cNvPicPr/>
              <p:nvPr/>
            </p:nvPicPr>
            <p:blipFill>
              <a:blip r:embed="rId6"/>
              <a:stretch>
                <a:fillRect/>
              </a:stretch>
            </p:blipFill>
            <p:spPr>
              <a:xfrm>
                <a:off x="3852877" y="2887754"/>
                <a:ext cx="2297880" cy="1223640"/>
              </a:xfrm>
              <a:prstGeom prst="rect">
                <a:avLst/>
              </a:prstGeom>
            </p:spPr>
          </p:pic>
        </mc:Fallback>
      </mc:AlternateContent>
      <p:sp>
        <p:nvSpPr>
          <p:cNvPr id="23" name="TextBox 22">
            <a:extLst>
              <a:ext uri="{FF2B5EF4-FFF2-40B4-BE49-F238E27FC236}">
                <a16:creationId xmlns:a16="http://schemas.microsoft.com/office/drawing/2014/main" id="{792F9CD9-81C7-41DB-B3D4-1693D8DFFEBB}"/>
              </a:ext>
            </a:extLst>
          </p:cNvPr>
          <p:cNvSpPr txBox="1"/>
          <p:nvPr/>
        </p:nvSpPr>
        <p:spPr>
          <a:xfrm>
            <a:off x="5919021" y="2505670"/>
            <a:ext cx="2379407" cy="923330"/>
          </a:xfrm>
          <a:prstGeom prst="rect">
            <a:avLst/>
          </a:prstGeom>
          <a:noFill/>
        </p:spPr>
        <p:txBody>
          <a:bodyPr wrap="square" rtlCol="0">
            <a:spAutoFit/>
          </a:bodyPr>
          <a:lstStyle/>
          <a:p>
            <a:r>
              <a:rPr lang="en-US" dirty="0"/>
              <a:t>Edges – likely from the tip sidewall, not the “particle”</a:t>
            </a:r>
          </a:p>
        </p:txBody>
      </p:sp>
      <p:sp>
        <p:nvSpPr>
          <p:cNvPr id="24" name="TextBox 23">
            <a:extLst>
              <a:ext uri="{FF2B5EF4-FFF2-40B4-BE49-F238E27FC236}">
                <a16:creationId xmlns:a16="http://schemas.microsoft.com/office/drawing/2014/main" id="{26C3C444-343E-47B9-B8DC-BF9C83F2B270}"/>
              </a:ext>
            </a:extLst>
          </p:cNvPr>
          <p:cNvSpPr txBox="1"/>
          <p:nvPr/>
        </p:nvSpPr>
        <p:spPr>
          <a:xfrm>
            <a:off x="6367837" y="4102754"/>
            <a:ext cx="2379407" cy="2585323"/>
          </a:xfrm>
          <a:prstGeom prst="rect">
            <a:avLst/>
          </a:prstGeom>
          <a:noFill/>
        </p:spPr>
        <p:txBody>
          <a:bodyPr wrap="square" rtlCol="0">
            <a:spAutoFit/>
          </a:bodyPr>
          <a:lstStyle/>
          <a:p>
            <a:r>
              <a:rPr lang="en-US" dirty="0"/>
              <a:t>Unstable image. Perhaps an aggregate of particles rather than a single one? Changing tip/tip damage? A rescan might have clarified, could not find the next image in the sequence. </a:t>
            </a:r>
          </a:p>
        </p:txBody>
      </p:sp>
      <p:sp>
        <p:nvSpPr>
          <p:cNvPr id="25" name="Rectangle 24">
            <a:extLst>
              <a:ext uri="{FF2B5EF4-FFF2-40B4-BE49-F238E27FC236}">
                <a16:creationId xmlns:a16="http://schemas.microsoft.com/office/drawing/2014/main" id="{B3B590D2-7AA7-4B47-8F22-6018E34748BD}"/>
              </a:ext>
            </a:extLst>
          </p:cNvPr>
          <p:cNvSpPr/>
          <p:nvPr/>
        </p:nvSpPr>
        <p:spPr>
          <a:xfrm>
            <a:off x="2058981" y="1837040"/>
            <a:ext cx="3122586" cy="369332"/>
          </a:xfrm>
          <a:prstGeom prst="rect">
            <a:avLst/>
          </a:prstGeom>
        </p:spPr>
        <p:txBody>
          <a:bodyPr wrap="none">
            <a:spAutoFit/>
          </a:bodyPr>
          <a:lstStyle/>
          <a:p>
            <a:r>
              <a:rPr lang="en-US" dirty="0"/>
              <a:t>prv_1432523_1435400_031_zs</a:t>
            </a:r>
          </a:p>
        </p:txBody>
      </p:sp>
      <p:sp>
        <p:nvSpPr>
          <p:cNvPr id="14" name="TextBox 13">
            <a:extLst>
              <a:ext uri="{FF2B5EF4-FFF2-40B4-BE49-F238E27FC236}">
                <a16:creationId xmlns:a16="http://schemas.microsoft.com/office/drawing/2014/main" id="{89E2F388-636D-1A4E-BF09-3B81DC7269B2}"/>
              </a:ext>
            </a:extLst>
          </p:cNvPr>
          <p:cNvSpPr txBox="1"/>
          <p:nvPr/>
        </p:nvSpPr>
        <p:spPr>
          <a:xfrm>
            <a:off x="93392" y="1315497"/>
            <a:ext cx="8495356" cy="646331"/>
          </a:xfrm>
          <a:prstGeom prst="rect">
            <a:avLst/>
          </a:prstGeom>
          <a:noFill/>
        </p:spPr>
        <p:txBody>
          <a:bodyPr wrap="square" rtlCol="0">
            <a:spAutoFit/>
          </a:bodyPr>
          <a:lstStyle/>
          <a:p>
            <a:r>
              <a:rPr lang="en-US" b="1" dirty="0">
                <a:solidFill>
                  <a:schemeClr val="accent6"/>
                </a:solidFill>
              </a:rPr>
              <a:t>Particle Catalog flagged this; questions associated with linking target areas scanned and tip</a:t>
            </a:r>
          </a:p>
        </p:txBody>
      </p:sp>
    </p:spTree>
    <p:extLst>
      <p:ext uri="{BB962C8B-B14F-4D97-AF65-F5344CB8AC3E}">
        <p14:creationId xmlns:p14="http://schemas.microsoft.com/office/powerpoint/2010/main" val="4052893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B27AD1-4677-8A48-A7E9-410EBF0F5096}"/>
              </a:ext>
            </a:extLst>
          </p:cNvPr>
          <p:cNvPicPr>
            <a:picLocks noChangeAspect="1"/>
          </p:cNvPicPr>
          <p:nvPr/>
        </p:nvPicPr>
        <p:blipFill>
          <a:blip r:embed="rId2"/>
          <a:stretch>
            <a:fillRect/>
          </a:stretch>
        </p:blipFill>
        <p:spPr>
          <a:xfrm>
            <a:off x="3211286" y="507274"/>
            <a:ext cx="5729287" cy="6111239"/>
          </a:xfrm>
          <a:prstGeom prst="rect">
            <a:avLst/>
          </a:prstGeom>
        </p:spPr>
      </p:pic>
      <p:sp>
        <p:nvSpPr>
          <p:cNvPr id="5" name="Rectangle 4">
            <a:extLst>
              <a:ext uri="{FF2B5EF4-FFF2-40B4-BE49-F238E27FC236}">
                <a16:creationId xmlns:a16="http://schemas.microsoft.com/office/drawing/2014/main" id="{58ADF1E9-6309-8C43-9FC8-227FF1853DD7}"/>
              </a:ext>
            </a:extLst>
          </p:cNvPr>
          <p:cNvSpPr/>
          <p:nvPr/>
        </p:nvSpPr>
        <p:spPr>
          <a:xfrm>
            <a:off x="315686" y="507274"/>
            <a:ext cx="2895600" cy="2031325"/>
          </a:xfrm>
          <a:prstGeom prst="rect">
            <a:avLst/>
          </a:prstGeom>
        </p:spPr>
        <p:txBody>
          <a:bodyPr wrap="square">
            <a:spAutoFit/>
          </a:bodyPr>
          <a:lstStyle/>
          <a:p>
            <a:pPr marL="285750" indent="-285750">
              <a:buFont typeface="Arial" panose="020B0604020202020204" pitchFamily="34" charset="0"/>
              <a:buChar char="•"/>
            </a:pPr>
            <a:r>
              <a:rPr lang="en-US" b="1" dirty="0"/>
              <a:t>Tip Scan – there was no tip scan in the particle catalogue (but there was a tip scan 20 days after the particle was scanned (beginning of escort phase 1)</a:t>
            </a:r>
          </a:p>
        </p:txBody>
      </p:sp>
    </p:spTree>
    <p:extLst>
      <p:ext uri="{BB962C8B-B14F-4D97-AF65-F5344CB8AC3E}">
        <p14:creationId xmlns:p14="http://schemas.microsoft.com/office/powerpoint/2010/main" val="1636682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1F06-ADC5-B443-82C4-09CDBE831F6F}"/>
              </a:ext>
            </a:extLst>
          </p:cNvPr>
          <p:cNvSpPr>
            <a:spLocks noGrp="1"/>
          </p:cNvSpPr>
          <p:nvPr>
            <p:ph type="title"/>
          </p:nvPr>
        </p:nvSpPr>
        <p:spPr>
          <a:xfrm>
            <a:off x="495300" y="462931"/>
            <a:ext cx="2506436" cy="530905"/>
          </a:xfrm>
        </p:spPr>
        <p:txBody>
          <a:bodyPr>
            <a:normAutofit/>
          </a:bodyPr>
          <a:lstStyle/>
          <a:p>
            <a:r>
              <a:rPr lang="en-US" sz="2800" b="1" dirty="0" err="1"/>
              <a:t>Prescan</a:t>
            </a:r>
            <a:endParaRPr lang="en-US" sz="2800" b="1" dirty="0"/>
          </a:p>
        </p:txBody>
      </p:sp>
      <p:sp>
        <p:nvSpPr>
          <p:cNvPr id="3" name="Title 1">
            <a:extLst>
              <a:ext uri="{FF2B5EF4-FFF2-40B4-BE49-F238E27FC236}">
                <a16:creationId xmlns:a16="http://schemas.microsoft.com/office/drawing/2014/main" id="{6138D6E0-BEFC-994C-8192-331F74E0C6FB}"/>
              </a:ext>
            </a:extLst>
          </p:cNvPr>
          <p:cNvSpPr txBox="1">
            <a:spLocks/>
          </p:cNvSpPr>
          <p:nvPr/>
        </p:nvSpPr>
        <p:spPr>
          <a:xfrm>
            <a:off x="354390" y="4562697"/>
            <a:ext cx="4780970" cy="22953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Particle Catalogue info: </a:t>
            </a:r>
          </a:p>
          <a:p>
            <a:pPr marL="285750" indent="-285750">
              <a:buFont typeface="Arial" panose="020B0604020202020204" pitchFamily="34" charset="0"/>
              <a:buChar char="•"/>
            </a:pPr>
            <a:r>
              <a:rPr lang="en-US" sz="1800" b="1" dirty="0" err="1"/>
              <a:t>Prescan</a:t>
            </a:r>
            <a:r>
              <a:rPr lang="en-US" sz="1800" b="1" dirty="0"/>
              <a:t> flag 2: The same region has been scanned (by the commanded scan coordinates) but no features available to confirm, and the particle feature is not present.</a:t>
            </a:r>
          </a:p>
          <a:p>
            <a:pPr marL="285750" indent="-285750">
              <a:buFont typeface="Arial" panose="020B0604020202020204" pitchFamily="34" charset="0"/>
              <a:buChar char="•"/>
            </a:pPr>
            <a:r>
              <a:rPr lang="en-US" sz="1800" b="1" dirty="0"/>
              <a:t>Image flag 3: Imaging artifacts or issues in the scanning</a:t>
            </a:r>
          </a:p>
          <a:p>
            <a:pPr marL="285750" indent="-285750">
              <a:buFont typeface="Arial" panose="020B0604020202020204" pitchFamily="34" charset="0"/>
              <a:buChar char="•"/>
            </a:pPr>
            <a:r>
              <a:rPr lang="en-US" sz="1800" b="1" dirty="0"/>
              <a:t>Particle flag 1: Probably cometary in origin</a:t>
            </a:r>
          </a:p>
          <a:p>
            <a:pPr marL="285750" indent="-285750">
              <a:buFont typeface="Arial" panose="020B0604020202020204" pitchFamily="34" charset="0"/>
              <a:buChar char="•"/>
            </a:pPr>
            <a:r>
              <a:rPr lang="en-US" sz="1800" b="1" dirty="0"/>
              <a:t>Trust height flag 2: do not trust height. </a:t>
            </a:r>
          </a:p>
        </p:txBody>
      </p:sp>
      <p:pic>
        <p:nvPicPr>
          <p:cNvPr id="5" name="Picture 4">
            <a:extLst>
              <a:ext uri="{FF2B5EF4-FFF2-40B4-BE49-F238E27FC236}">
                <a16:creationId xmlns:a16="http://schemas.microsoft.com/office/drawing/2014/main" id="{6031EE41-EE99-B844-A0AA-88B55F1CF099}"/>
              </a:ext>
            </a:extLst>
          </p:cNvPr>
          <p:cNvPicPr>
            <a:picLocks noChangeAspect="1"/>
          </p:cNvPicPr>
          <p:nvPr/>
        </p:nvPicPr>
        <p:blipFill>
          <a:blip r:embed="rId2"/>
          <a:stretch>
            <a:fillRect/>
          </a:stretch>
        </p:blipFill>
        <p:spPr>
          <a:xfrm>
            <a:off x="333223" y="1647660"/>
            <a:ext cx="3275385" cy="2765200"/>
          </a:xfrm>
          <a:prstGeom prst="rect">
            <a:avLst/>
          </a:prstGeom>
        </p:spPr>
      </p:pic>
      <p:sp>
        <p:nvSpPr>
          <p:cNvPr id="6" name="Rectangle 5">
            <a:extLst>
              <a:ext uri="{FF2B5EF4-FFF2-40B4-BE49-F238E27FC236}">
                <a16:creationId xmlns:a16="http://schemas.microsoft.com/office/drawing/2014/main" id="{DAC3FCBF-2230-E84A-844B-666739F45077}"/>
              </a:ext>
            </a:extLst>
          </p:cNvPr>
          <p:cNvSpPr/>
          <p:nvPr/>
        </p:nvSpPr>
        <p:spPr>
          <a:xfrm>
            <a:off x="354390" y="1059138"/>
            <a:ext cx="4572000" cy="523220"/>
          </a:xfrm>
          <a:prstGeom prst="rect">
            <a:avLst/>
          </a:prstGeom>
        </p:spPr>
        <p:txBody>
          <a:bodyPr>
            <a:spAutoFit/>
          </a:bodyPr>
          <a:lstStyle/>
          <a:p>
            <a:r>
              <a:rPr lang="en-US" sz="1400" dirty="0"/>
              <a:t>RO-D-MIDAS-3-PRL-SAMPLES-V3.0/IMG_1429710_1432600_045_ZS </a:t>
            </a:r>
          </a:p>
        </p:txBody>
      </p:sp>
      <p:pic>
        <p:nvPicPr>
          <p:cNvPr id="7" name="Picture 6">
            <a:extLst>
              <a:ext uri="{FF2B5EF4-FFF2-40B4-BE49-F238E27FC236}">
                <a16:creationId xmlns:a16="http://schemas.microsoft.com/office/drawing/2014/main" id="{BFFC0591-1D0A-C248-A92B-98EAC9DB6EBA}"/>
              </a:ext>
            </a:extLst>
          </p:cNvPr>
          <p:cNvPicPr>
            <a:picLocks noChangeAspect="1"/>
          </p:cNvPicPr>
          <p:nvPr/>
        </p:nvPicPr>
        <p:blipFill>
          <a:blip r:embed="rId3"/>
          <a:stretch>
            <a:fillRect/>
          </a:stretch>
        </p:blipFill>
        <p:spPr>
          <a:xfrm>
            <a:off x="3794876" y="163508"/>
            <a:ext cx="3139395" cy="3139395"/>
          </a:xfrm>
          <a:prstGeom prst="rect">
            <a:avLst/>
          </a:prstGeom>
        </p:spPr>
      </p:pic>
      <p:pic>
        <p:nvPicPr>
          <p:cNvPr id="8" name="Picture 7">
            <a:extLst>
              <a:ext uri="{FF2B5EF4-FFF2-40B4-BE49-F238E27FC236}">
                <a16:creationId xmlns:a16="http://schemas.microsoft.com/office/drawing/2014/main" id="{59C5C689-1776-FB49-86C4-A571D49B9FFD}"/>
              </a:ext>
            </a:extLst>
          </p:cNvPr>
          <p:cNvPicPr>
            <a:picLocks noChangeAspect="1"/>
          </p:cNvPicPr>
          <p:nvPr/>
        </p:nvPicPr>
        <p:blipFill rotWithShape="1">
          <a:blip r:embed="rId4"/>
          <a:srcRect l="20297" t="8232" r="28869" b="3674"/>
          <a:stretch/>
        </p:blipFill>
        <p:spPr>
          <a:xfrm>
            <a:off x="7094824" y="304343"/>
            <a:ext cx="1730250" cy="2998560"/>
          </a:xfrm>
          <a:prstGeom prst="rect">
            <a:avLst/>
          </a:prstGeom>
        </p:spPr>
      </p:pic>
      <p:pic>
        <p:nvPicPr>
          <p:cNvPr id="9" name="Picture 8">
            <a:extLst>
              <a:ext uri="{FF2B5EF4-FFF2-40B4-BE49-F238E27FC236}">
                <a16:creationId xmlns:a16="http://schemas.microsoft.com/office/drawing/2014/main" id="{C223042D-2F58-CC4D-ADE1-5393B459119E}"/>
              </a:ext>
            </a:extLst>
          </p:cNvPr>
          <p:cNvPicPr>
            <a:picLocks noChangeAspect="1"/>
          </p:cNvPicPr>
          <p:nvPr/>
        </p:nvPicPr>
        <p:blipFill rotWithShape="1">
          <a:blip r:embed="rId4"/>
          <a:srcRect l="38842" t="45417" r="40252" b="46349"/>
          <a:stretch/>
        </p:blipFill>
        <p:spPr>
          <a:xfrm>
            <a:off x="6400799" y="3359657"/>
            <a:ext cx="2109167" cy="830720"/>
          </a:xfrm>
          <a:prstGeom prst="rect">
            <a:avLst/>
          </a:prstGeom>
        </p:spPr>
      </p:pic>
      <p:sp>
        <p:nvSpPr>
          <p:cNvPr id="10" name="Rectangle 9">
            <a:extLst>
              <a:ext uri="{FF2B5EF4-FFF2-40B4-BE49-F238E27FC236}">
                <a16:creationId xmlns:a16="http://schemas.microsoft.com/office/drawing/2014/main" id="{A155A082-0F14-5549-B692-23BD17509730}"/>
              </a:ext>
            </a:extLst>
          </p:cNvPr>
          <p:cNvSpPr/>
          <p:nvPr/>
        </p:nvSpPr>
        <p:spPr>
          <a:xfrm>
            <a:off x="5135360" y="4354387"/>
            <a:ext cx="3970356" cy="646331"/>
          </a:xfrm>
          <a:prstGeom prst="rect">
            <a:avLst/>
          </a:prstGeom>
        </p:spPr>
        <p:txBody>
          <a:bodyPr wrap="square">
            <a:spAutoFit/>
          </a:bodyPr>
          <a:lstStyle/>
          <a:p>
            <a:r>
              <a:rPr lang="en-US" dirty="0"/>
              <a:t>Master ID: 2014-11-30T141103_P1_T10 (same as this particle/prev. slide) </a:t>
            </a:r>
          </a:p>
        </p:txBody>
      </p:sp>
      <p:cxnSp>
        <p:nvCxnSpPr>
          <p:cNvPr id="13" name="Straight Arrow Connector 12">
            <a:extLst>
              <a:ext uri="{FF2B5EF4-FFF2-40B4-BE49-F238E27FC236}">
                <a16:creationId xmlns:a16="http://schemas.microsoft.com/office/drawing/2014/main" id="{E028A4AD-3A63-5C41-B907-060569F2BBBE}"/>
              </a:ext>
            </a:extLst>
          </p:cNvPr>
          <p:cNvCxnSpPr/>
          <p:nvPr/>
        </p:nvCxnSpPr>
        <p:spPr>
          <a:xfrm flipH="1">
            <a:off x="7260771" y="1803623"/>
            <a:ext cx="699178" cy="1556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9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E6FD-0022-F04B-97F9-920D442CAABD}"/>
              </a:ext>
            </a:extLst>
          </p:cNvPr>
          <p:cNvSpPr>
            <a:spLocks noGrp="1"/>
          </p:cNvSpPr>
          <p:nvPr>
            <p:ph type="title"/>
          </p:nvPr>
        </p:nvSpPr>
        <p:spPr/>
        <p:txBody>
          <a:bodyPr/>
          <a:lstStyle/>
          <a:p>
            <a:r>
              <a:rPr lang="en-US" b="1" dirty="0">
                <a:solidFill>
                  <a:schemeClr val="accent4"/>
                </a:solidFill>
              </a:rPr>
              <a:t>Concluding remarks</a:t>
            </a:r>
          </a:p>
        </p:txBody>
      </p:sp>
      <p:sp>
        <p:nvSpPr>
          <p:cNvPr id="3" name="Content Placeholder 2">
            <a:extLst>
              <a:ext uri="{FF2B5EF4-FFF2-40B4-BE49-F238E27FC236}">
                <a16:creationId xmlns:a16="http://schemas.microsoft.com/office/drawing/2014/main" id="{133359D0-6470-094E-932A-C69B07069754}"/>
              </a:ext>
            </a:extLst>
          </p:cNvPr>
          <p:cNvSpPr>
            <a:spLocks noGrp="1"/>
          </p:cNvSpPr>
          <p:nvPr>
            <p:ph idx="1"/>
          </p:nvPr>
        </p:nvSpPr>
        <p:spPr/>
        <p:txBody>
          <a:bodyPr>
            <a:normAutofit fontScale="92500" lnSpcReduction="10000"/>
          </a:bodyPr>
          <a:lstStyle/>
          <a:p>
            <a:r>
              <a:rPr lang="en-US" dirty="0">
                <a:solidFill>
                  <a:schemeClr val="accent1"/>
                </a:solidFill>
              </a:rPr>
              <a:t>For a public data set, it seems that all the data should be viewable in open source data systems and that the MIDAS documentation would be directed to users who do not have access to commercial software</a:t>
            </a:r>
          </a:p>
          <a:p>
            <a:r>
              <a:rPr lang="en-US" dirty="0">
                <a:solidFill>
                  <a:schemeClr val="accent1"/>
                </a:solidFill>
              </a:rPr>
              <a:t>Providing clear direction to all linked scans for given target areas would greatly improve the access to data and quality assessment. </a:t>
            </a:r>
          </a:p>
          <a:p>
            <a:r>
              <a:rPr lang="en-US" dirty="0">
                <a:solidFill>
                  <a:schemeClr val="accent1"/>
                </a:solidFill>
              </a:rPr>
              <a:t>Addition of a tip artifact flag to the Particle Catalogue would provide helpful information to evaluate data.</a:t>
            </a:r>
          </a:p>
          <a:p>
            <a:r>
              <a:rPr lang="en-US" dirty="0">
                <a:solidFill>
                  <a:schemeClr val="accent1"/>
                </a:solidFill>
              </a:rPr>
              <a:t>RIDs: FS Summary file; 3 RIDs regarding the particle catalogue</a:t>
            </a:r>
          </a:p>
        </p:txBody>
      </p:sp>
    </p:spTree>
    <p:extLst>
      <p:ext uri="{BB962C8B-B14F-4D97-AF65-F5344CB8AC3E}">
        <p14:creationId xmlns:p14="http://schemas.microsoft.com/office/powerpoint/2010/main" val="26872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5DAD-7B4F-3F4A-8CAE-A2EE7494E68D}"/>
              </a:ext>
            </a:extLst>
          </p:cNvPr>
          <p:cNvSpPr>
            <a:spLocks noGrp="1"/>
          </p:cNvSpPr>
          <p:nvPr>
            <p:ph type="title"/>
          </p:nvPr>
        </p:nvSpPr>
        <p:spPr>
          <a:xfrm>
            <a:off x="628650" y="128458"/>
            <a:ext cx="7886700" cy="635335"/>
          </a:xfrm>
        </p:spPr>
        <p:txBody>
          <a:bodyPr>
            <a:normAutofit fontScale="90000"/>
          </a:bodyPr>
          <a:lstStyle/>
          <a:p>
            <a:r>
              <a:rPr lang="en-US" sz="2800" b="1" dirty="0"/>
              <a:t>Editorial Comments – Dust Particle Catalog Document (not uploaded)</a:t>
            </a:r>
          </a:p>
        </p:txBody>
      </p:sp>
      <p:sp>
        <p:nvSpPr>
          <p:cNvPr id="3" name="Content Placeholder 2">
            <a:extLst>
              <a:ext uri="{FF2B5EF4-FFF2-40B4-BE49-F238E27FC236}">
                <a16:creationId xmlns:a16="http://schemas.microsoft.com/office/drawing/2014/main" id="{D123358F-2FDA-1F40-9984-41AE729C863E}"/>
              </a:ext>
            </a:extLst>
          </p:cNvPr>
          <p:cNvSpPr>
            <a:spLocks noGrp="1"/>
          </p:cNvSpPr>
          <p:nvPr>
            <p:ph idx="1"/>
          </p:nvPr>
        </p:nvSpPr>
        <p:spPr>
          <a:xfrm>
            <a:off x="628650" y="892885"/>
            <a:ext cx="7886700" cy="5776855"/>
          </a:xfrm>
        </p:spPr>
        <p:txBody>
          <a:bodyPr>
            <a:normAutofit fontScale="70000" lnSpcReduction="20000"/>
          </a:bodyPr>
          <a:lstStyle/>
          <a:p>
            <a:r>
              <a:rPr lang="en-US" sz="1800" dirty="0"/>
              <a:t>For headers on the Catalogue Description, the words “linked ID”  - Linked Particle ID is not intuitive as to what this is referencing.  Suggest revising to “</a:t>
            </a:r>
            <a:r>
              <a:rPr lang="en-US" sz="1800" u="sng" dirty="0"/>
              <a:t>Target </a:t>
            </a:r>
            <a:r>
              <a:rPr lang="en-US" sz="1800" u="sng" dirty="0" err="1"/>
              <a:t>Prescan</a:t>
            </a:r>
            <a:r>
              <a:rPr lang="en-US" sz="1800" u="sng" dirty="0"/>
              <a:t> ID</a:t>
            </a:r>
            <a:r>
              <a:rPr lang="en-US" sz="1800" dirty="0"/>
              <a:t>”.</a:t>
            </a:r>
          </a:p>
          <a:p>
            <a:r>
              <a:rPr lang="en-US" sz="1800" dirty="0"/>
              <a:t>Column positions are only labeled through 6 in the pdf file; having the column headers and columns unquestionable in terms of fit would be helpful; if list those positions in the pdf file then also list them in the </a:t>
            </a:r>
            <a:r>
              <a:rPr lang="en-US" sz="1800" dirty="0" err="1"/>
              <a:t>lbl</a:t>
            </a:r>
            <a:r>
              <a:rPr lang="en-US" sz="1800" dirty="0"/>
              <a:t> file. </a:t>
            </a:r>
          </a:p>
          <a:p>
            <a:r>
              <a:rPr lang="en-US" sz="1800" dirty="0"/>
              <a:t>P. 2 &amp; 3, and 4-5: If suggestion for numbering ALL flags sequentially in addition to descriptive flag header is adopted, then carry that through the pdf Dust Particle catalogue document. It might be helpful to use these as headers for sections in the text pages 4-5.</a:t>
            </a:r>
          </a:p>
          <a:p>
            <a:r>
              <a:rPr lang="en-US" sz="1800" dirty="0"/>
              <a:t>P. 2 &amp; 3Typo in the table listing columns, names and Description/Values.</a:t>
            </a:r>
          </a:p>
          <a:p>
            <a:r>
              <a:rPr lang="en-US" sz="1800" dirty="0"/>
              <a:t>P. 4. line 2 – this run-on sentence should be revised. </a:t>
            </a:r>
          </a:p>
          <a:p>
            <a:r>
              <a:rPr lang="en-US" sz="1800" dirty="0"/>
              <a:t>P. 4, line 7 – analysis should be analyze</a:t>
            </a:r>
          </a:p>
          <a:p>
            <a:r>
              <a:rPr lang="en-US" sz="1800" dirty="0"/>
              <a:t>P. 4. Line 8: Table X – needs a number 1</a:t>
            </a:r>
          </a:p>
          <a:p>
            <a:r>
              <a:rPr lang="en-US" sz="1800" dirty="0"/>
              <a:t>P. 4 lines 10-11 (it must be a bigger particle like feature than the typical contamination, </a:t>
            </a:r>
            <a:r>
              <a:rPr lang="en-US" sz="1800" b="1" dirty="0"/>
              <a:t>discussed above, seen on the target</a:t>
            </a:r>
            <a:r>
              <a:rPr lang="en-US" sz="1800" dirty="0"/>
              <a:t>).  It is not clear what was discussed above – this should be here; the size of typical contamination should be mentioned</a:t>
            </a:r>
          </a:p>
          <a:p>
            <a:r>
              <a:rPr lang="en-US" sz="1800" dirty="0"/>
              <a:t>P. 4. citations to Bentley et al. 2016 – this is not included at the end of the document; and it could be either the Nature paper or the Lessons Learned paper. </a:t>
            </a:r>
          </a:p>
          <a:p>
            <a:r>
              <a:rPr lang="en-US" sz="1800" dirty="0"/>
              <a:t>P. 4 Paragraph 2 – line 19; the word “be” should be changed to “been”.</a:t>
            </a:r>
          </a:p>
          <a:p>
            <a:r>
              <a:rPr lang="en-US" sz="1800" dirty="0"/>
              <a:t>P. 4. </a:t>
            </a:r>
            <a:r>
              <a:rPr lang="en-US" sz="1800" dirty="0" err="1"/>
              <a:t>pargraph</a:t>
            </a:r>
            <a:r>
              <a:rPr lang="en-US" sz="1800" dirty="0"/>
              <a:t> 2 – line 22 – the text refers to a separate flag value being used – this should be clarified which flag. (What is called flag2?); this is not that well defined in terms of how the flag is identified in the column header (</a:t>
            </a:r>
            <a:r>
              <a:rPr lang="en-US" sz="1800" dirty="0" err="1"/>
              <a:t>lbl</a:t>
            </a:r>
            <a:r>
              <a:rPr lang="en-US" sz="1800" dirty="0"/>
              <a:t> file).</a:t>
            </a:r>
          </a:p>
          <a:p>
            <a:r>
              <a:rPr lang="en-US" sz="1800" dirty="0"/>
              <a:t>P. 4. paragraph 2 lines 23-28 – This last section of the </a:t>
            </a:r>
            <a:r>
              <a:rPr lang="en-US" sz="1800" dirty="0" err="1"/>
              <a:t>pargraph</a:t>
            </a:r>
            <a:r>
              <a:rPr lang="en-US" sz="1800" dirty="0"/>
              <a:t> describes the instances when particles appear on targets that were </a:t>
            </a:r>
            <a:r>
              <a:rPr lang="en-US" sz="1800" dirty="0" err="1"/>
              <a:t>prescanned</a:t>
            </a:r>
            <a:r>
              <a:rPr lang="en-US" sz="1800" dirty="0"/>
              <a:t> and were clean, were not exposed to space, but then were scanned, and particles were observed; which are suspected particles resulting from tip contamination falling on to the target – what Flag is used to identify these 35 particles on 9 scans?</a:t>
            </a:r>
          </a:p>
          <a:p>
            <a:r>
              <a:rPr lang="en-US" sz="1800" dirty="0"/>
              <a:t>P. 5. line 4 – after contamination pattern see, add the word “</a:t>
            </a:r>
            <a:r>
              <a:rPr lang="en-US" sz="1800" u="sng" dirty="0"/>
              <a:t>or</a:t>
            </a:r>
            <a:r>
              <a:rPr lang="en-US" sz="1800" dirty="0"/>
              <a:t>”, we have seen the particle previously. </a:t>
            </a:r>
          </a:p>
          <a:p>
            <a:r>
              <a:rPr lang="en-US" sz="1800" dirty="0"/>
              <a:t>P. 5. paragraph 2 line 9, The sentences says Fig shows the total number of unique particles in the catalogue (1091) and the number of time each was scanned in separate images by MIDAS.  There is no figure, though this would be helpful. </a:t>
            </a:r>
          </a:p>
          <a:p>
            <a:endParaRPr lang="en-US" sz="1800" dirty="0"/>
          </a:p>
        </p:txBody>
      </p:sp>
    </p:spTree>
    <p:extLst>
      <p:ext uri="{BB962C8B-B14F-4D97-AF65-F5344CB8AC3E}">
        <p14:creationId xmlns:p14="http://schemas.microsoft.com/office/powerpoint/2010/main" val="2684330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6F9D-A6A1-5744-828C-B1CC1136B32C}"/>
              </a:ext>
            </a:extLst>
          </p:cNvPr>
          <p:cNvSpPr>
            <a:spLocks noGrp="1"/>
          </p:cNvSpPr>
          <p:nvPr>
            <p:ph type="title"/>
          </p:nvPr>
        </p:nvSpPr>
        <p:spPr/>
        <p:txBody>
          <a:bodyPr>
            <a:normAutofit fontScale="90000"/>
          </a:bodyPr>
          <a:lstStyle/>
          <a:p>
            <a:r>
              <a:rPr lang="en-US" dirty="0"/>
              <a:t>Following slides: RIDs submitted and rejected/accepted; low priority for discussion</a:t>
            </a:r>
          </a:p>
        </p:txBody>
      </p:sp>
    </p:spTree>
    <p:extLst>
      <p:ext uri="{BB962C8B-B14F-4D97-AF65-F5344CB8AC3E}">
        <p14:creationId xmlns:p14="http://schemas.microsoft.com/office/powerpoint/2010/main" val="338395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05986" y="565537"/>
            <a:ext cx="7886700" cy="4351338"/>
          </a:xfrm>
        </p:spPr>
        <p:txBody>
          <a:bodyPr/>
          <a:lstStyle/>
          <a:p>
            <a:pPr marL="0" indent="0">
              <a:buNone/>
            </a:pPr>
            <a:r>
              <a:rPr lang="en-US" dirty="0">
                <a:solidFill>
                  <a:schemeClr val="accent4"/>
                </a:solidFill>
              </a:rPr>
              <a:t>RID SCIENCE 147: Data quality value</a:t>
            </a:r>
          </a:p>
          <a:p>
            <a:r>
              <a:rPr lang="en-US" sz="2400" dirty="0">
                <a:solidFill>
                  <a:schemeClr val="accent4"/>
                </a:solidFill>
              </a:rPr>
              <a:t>Quality control of this data set does not appear to have been entered into the archive record; all values checked for quality appear to be quality 2; data ok, regardless of actual quality.</a:t>
            </a:r>
          </a:p>
          <a:p>
            <a:r>
              <a:rPr lang="en-US" sz="2400" dirty="0">
                <a:solidFill>
                  <a:schemeClr val="accent4"/>
                </a:solidFill>
              </a:rPr>
              <a:t>Update archive to include most reasonable estimates of the quality values of this data set.</a:t>
            </a:r>
          </a:p>
        </p:txBody>
      </p:sp>
      <p:sp>
        <p:nvSpPr>
          <p:cNvPr id="4" name="Rectangle 3">
            <a:extLst>
              <a:ext uri="{FF2B5EF4-FFF2-40B4-BE49-F238E27FC236}">
                <a16:creationId xmlns:a16="http://schemas.microsoft.com/office/drawing/2014/main" id="{2D74128F-0072-E341-A94A-508D4D257A1F}"/>
              </a:ext>
            </a:extLst>
          </p:cNvPr>
          <p:cNvSpPr/>
          <p:nvPr/>
        </p:nvSpPr>
        <p:spPr>
          <a:xfrm>
            <a:off x="505986" y="3635056"/>
            <a:ext cx="8056756" cy="2308324"/>
          </a:xfrm>
          <a:prstGeom prst="rect">
            <a:avLst/>
          </a:prstGeom>
        </p:spPr>
        <p:txBody>
          <a:bodyPr wrap="square">
            <a:spAutoFit/>
          </a:bodyPr>
          <a:lstStyle/>
          <a:p>
            <a:r>
              <a:rPr lang="en-US" dirty="0"/>
              <a:t>Responsible: </a:t>
            </a:r>
            <a:r>
              <a:rPr lang="en-US" u="sng" dirty="0"/>
              <a:t>Harald </a:t>
            </a:r>
            <a:r>
              <a:rPr lang="en-US" u="sng" dirty="0" err="1"/>
              <a:t>Jeszensky</a:t>
            </a:r>
            <a:endParaRPr lang="en-US" dirty="0"/>
          </a:p>
          <a:p>
            <a:r>
              <a:rPr lang="en-US" dirty="0"/>
              <a:t>Position: Partly Accepted - The quality values in the L3 data file labels are corresponding to the completeness of the underlying telemetry data source and are not supposed to provide a quality statement for the data product itself.</a:t>
            </a:r>
            <a:br>
              <a:rPr lang="en-US" dirty="0"/>
            </a:br>
            <a:br>
              <a:rPr lang="en-US" dirty="0"/>
            </a:br>
            <a:r>
              <a:rPr lang="en-US" dirty="0"/>
              <a:t>For what concerns the L5 data set, we agree that the quality values provided in the image labels shall be related to the quality of the acquired image. The quality values in the L5 image labels will be updated.</a:t>
            </a:r>
          </a:p>
        </p:txBody>
      </p:sp>
      <p:sp>
        <p:nvSpPr>
          <p:cNvPr id="5" name="TextBox 4">
            <a:extLst>
              <a:ext uri="{FF2B5EF4-FFF2-40B4-BE49-F238E27FC236}">
                <a16:creationId xmlns:a16="http://schemas.microsoft.com/office/drawing/2014/main" id="{28428CF3-7F54-654B-ABF4-A2BC3ABA57DD}"/>
              </a:ext>
            </a:extLst>
          </p:cNvPr>
          <p:cNvSpPr txBox="1"/>
          <p:nvPr/>
        </p:nvSpPr>
        <p:spPr>
          <a:xfrm>
            <a:off x="505986" y="6043961"/>
            <a:ext cx="8414990" cy="369332"/>
          </a:xfrm>
          <a:prstGeom prst="rect">
            <a:avLst/>
          </a:prstGeom>
          <a:noFill/>
        </p:spPr>
        <p:txBody>
          <a:bodyPr wrap="square" rtlCol="0">
            <a:spAutoFit/>
          </a:bodyPr>
          <a:lstStyle/>
          <a:p>
            <a:r>
              <a:rPr lang="en-US" dirty="0">
                <a:solidFill>
                  <a:schemeClr val="accent6"/>
                </a:solidFill>
              </a:rPr>
              <a:t>* Reviewer response: this will be helpful</a:t>
            </a:r>
          </a:p>
        </p:txBody>
      </p:sp>
    </p:spTree>
    <p:extLst>
      <p:ext uri="{BB962C8B-B14F-4D97-AF65-F5344CB8AC3E}">
        <p14:creationId xmlns:p14="http://schemas.microsoft.com/office/powerpoint/2010/main" val="840303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05986" y="565537"/>
            <a:ext cx="7886700" cy="4351338"/>
          </a:xfrm>
        </p:spPr>
        <p:txBody>
          <a:bodyPr/>
          <a:lstStyle/>
          <a:p>
            <a:pPr marL="0" indent="0">
              <a:buNone/>
            </a:pPr>
            <a:r>
              <a:rPr lang="en-US" dirty="0">
                <a:solidFill>
                  <a:schemeClr val="accent4"/>
                </a:solidFill>
              </a:rPr>
              <a:t>RID SCIENCE 148: Analysts Notebook</a:t>
            </a:r>
          </a:p>
          <a:p>
            <a:r>
              <a:rPr lang="en-US" sz="2400" dirty="0">
                <a:solidFill>
                  <a:schemeClr val="accent4"/>
                </a:solidFill>
              </a:rPr>
              <a:t>This Analysts Notebook, Preliminary issue, though a potentially highly valuable addition to the archive, is not really intelligible to the reviewer. </a:t>
            </a:r>
          </a:p>
          <a:p>
            <a:r>
              <a:rPr lang="en-US" sz="2400" dirty="0">
                <a:solidFill>
                  <a:schemeClr val="accent4"/>
                </a:solidFill>
              </a:rPr>
              <a:t>Suggest revision to the level that this document becomes useful. In particular, discussion of how tip imaging was used to inform tip selection and use would be highly valuable, in addition to other decision making steps along the mission.</a:t>
            </a:r>
          </a:p>
        </p:txBody>
      </p:sp>
      <p:sp>
        <p:nvSpPr>
          <p:cNvPr id="5" name="TextBox 4">
            <a:extLst>
              <a:ext uri="{FF2B5EF4-FFF2-40B4-BE49-F238E27FC236}">
                <a16:creationId xmlns:a16="http://schemas.microsoft.com/office/drawing/2014/main" id="{28428CF3-7F54-654B-ABF4-A2BC3ABA57DD}"/>
              </a:ext>
            </a:extLst>
          </p:cNvPr>
          <p:cNvSpPr txBox="1"/>
          <p:nvPr/>
        </p:nvSpPr>
        <p:spPr>
          <a:xfrm>
            <a:off x="505986" y="4547543"/>
            <a:ext cx="8414990" cy="369332"/>
          </a:xfrm>
          <a:prstGeom prst="rect">
            <a:avLst/>
          </a:prstGeom>
          <a:noFill/>
        </p:spPr>
        <p:txBody>
          <a:bodyPr wrap="square" rtlCol="0">
            <a:spAutoFit/>
          </a:bodyPr>
          <a:lstStyle/>
          <a:p>
            <a:r>
              <a:rPr lang="en-US" dirty="0">
                <a:solidFill>
                  <a:schemeClr val="accent4"/>
                </a:solidFill>
              </a:rPr>
              <a:t>Response – next slide</a:t>
            </a:r>
          </a:p>
        </p:txBody>
      </p:sp>
    </p:spTree>
    <p:extLst>
      <p:ext uri="{BB962C8B-B14F-4D97-AF65-F5344CB8AC3E}">
        <p14:creationId xmlns:p14="http://schemas.microsoft.com/office/powerpoint/2010/main" val="129153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56B3-913F-0144-BCB1-443B6BF3467E}"/>
              </a:ext>
            </a:extLst>
          </p:cNvPr>
          <p:cNvSpPr>
            <a:spLocks noGrp="1"/>
          </p:cNvSpPr>
          <p:nvPr>
            <p:ph type="title"/>
          </p:nvPr>
        </p:nvSpPr>
        <p:spPr>
          <a:xfrm>
            <a:off x="498021" y="369431"/>
            <a:ext cx="7995557" cy="592817"/>
          </a:xfrm>
        </p:spPr>
        <p:txBody>
          <a:bodyPr>
            <a:noAutofit/>
          </a:bodyPr>
          <a:lstStyle/>
          <a:p>
            <a:r>
              <a:rPr lang="en-US" sz="3200" b="1" dirty="0">
                <a:solidFill>
                  <a:schemeClr val="accent1"/>
                </a:solidFill>
              </a:rPr>
              <a:t>Directory structure – </a:t>
            </a:r>
            <a:br>
              <a:rPr lang="en-US" sz="3200" b="1" dirty="0">
                <a:solidFill>
                  <a:schemeClr val="accent1"/>
                </a:solidFill>
              </a:rPr>
            </a:br>
            <a:r>
              <a:rPr lang="en-US" sz="3200" b="1" dirty="0">
                <a:solidFill>
                  <a:schemeClr val="accent1"/>
                </a:solidFill>
              </a:rPr>
              <a:t>repeated contents for all directories</a:t>
            </a:r>
            <a:br>
              <a:rPr lang="en-US" sz="3200" b="1" dirty="0">
                <a:solidFill>
                  <a:schemeClr val="accent1"/>
                </a:solidFill>
              </a:rPr>
            </a:br>
            <a:endParaRPr lang="en-US" sz="3200" b="1" dirty="0">
              <a:solidFill>
                <a:schemeClr val="accent1"/>
              </a:solidFill>
            </a:endParaRPr>
          </a:p>
        </p:txBody>
      </p:sp>
      <p:sp>
        <p:nvSpPr>
          <p:cNvPr id="3" name="Content Placeholder 2">
            <a:extLst>
              <a:ext uri="{FF2B5EF4-FFF2-40B4-BE49-F238E27FC236}">
                <a16:creationId xmlns:a16="http://schemas.microsoft.com/office/drawing/2014/main" id="{81A30642-8775-C742-91E8-E741A886877F}"/>
              </a:ext>
            </a:extLst>
          </p:cNvPr>
          <p:cNvSpPr>
            <a:spLocks noGrp="1"/>
          </p:cNvSpPr>
          <p:nvPr>
            <p:ph idx="1"/>
          </p:nvPr>
        </p:nvSpPr>
        <p:spPr>
          <a:xfrm>
            <a:off x="443592" y="1150137"/>
            <a:ext cx="4052207" cy="5774375"/>
          </a:xfrm>
        </p:spPr>
        <p:txBody>
          <a:bodyPr>
            <a:normAutofit/>
          </a:bodyPr>
          <a:lstStyle/>
          <a:p>
            <a:r>
              <a:rPr lang="en-US" sz="1400" dirty="0" err="1"/>
              <a:t>Aareadme.txt</a:t>
            </a:r>
            <a:endParaRPr lang="en-US" sz="1400" dirty="0"/>
          </a:p>
          <a:p>
            <a:r>
              <a:rPr lang="en-US" sz="1400" b="1" dirty="0"/>
              <a:t>Browse </a:t>
            </a:r>
            <a:r>
              <a:rPr lang="en-US" sz="1400" b="1" dirty="0" err="1"/>
              <a:t>dir</a:t>
            </a:r>
            <a:r>
              <a:rPr lang="en-US" sz="1400" b="1" dirty="0"/>
              <a:t> </a:t>
            </a:r>
            <a:r>
              <a:rPr lang="en-US" sz="1400" dirty="0"/>
              <a:t>(jpg and label files (mask, z, and scan area) for all .</a:t>
            </a:r>
            <a:r>
              <a:rPr lang="en-US" sz="1400" dirty="0" err="1"/>
              <a:t>img</a:t>
            </a:r>
            <a:r>
              <a:rPr lang="en-US" sz="1400" dirty="0"/>
              <a:t> files) </a:t>
            </a:r>
            <a:r>
              <a:rPr lang="en-US" sz="1400" dirty="0">
                <a:solidFill>
                  <a:schemeClr val="accent1"/>
                </a:solidFill>
              </a:rPr>
              <a:t>** NEW</a:t>
            </a:r>
          </a:p>
          <a:p>
            <a:r>
              <a:rPr lang="en-US" sz="1400" b="1" dirty="0" err="1"/>
              <a:t>Calib</a:t>
            </a:r>
            <a:r>
              <a:rPr lang="en-US" sz="1400" b="1" dirty="0"/>
              <a:t> </a:t>
            </a:r>
            <a:r>
              <a:rPr lang="en-US" sz="1400" b="1" dirty="0" err="1"/>
              <a:t>dir</a:t>
            </a:r>
            <a:r>
              <a:rPr lang="en-US" sz="1400" b="1" dirty="0"/>
              <a:t>: </a:t>
            </a:r>
            <a:r>
              <a:rPr lang="en-US" sz="1400" dirty="0" err="1"/>
              <a:t>calinfo.txt</a:t>
            </a:r>
            <a:r>
              <a:rPr lang="en-US" sz="1400" dirty="0"/>
              <a:t>, </a:t>
            </a:r>
            <a:r>
              <a:rPr lang="en-US" sz="1400" dirty="0" err="1"/>
              <a:t>midcalib.lbl</a:t>
            </a:r>
            <a:r>
              <a:rPr lang="en-US" sz="1400" dirty="0"/>
              <a:t>, </a:t>
            </a:r>
            <a:r>
              <a:rPr lang="en-US" sz="1400" dirty="0" err="1"/>
              <a:t>midcalib.tab</a:t>
            </a:r>
            <a:endParaRPr lang="en-US" sz="1400" dirty="0"/>
          </a:p>
          <a:p>
            <a:r>
              <a:rPr lang="en-US" sz="1400" b="1" dirty="0"/>
              <a:t>Document </a:t>
            </a:r>
            <a:r>
              <a:rPr lang="en-US" sz="1400" b="1" dirty="0" err="1"/>
              <a:t>dir</a:t>
            </a:r>
            <a:r>
              <a:rPr lang="en-US" sz="1400" b="1" dirty="0"/>
              <a:t>: </a:t>
            </a:r>
          </a:p>
          <a:p>
            <a:pPr>
              <a:spcBef>
                <a:spcPts val="0"/>
              </a:spcBef>
            </a:pPr>
            <a:r>
              <a:rPr lang="en-US" sz="1400" dirty="0"/>
              <a:t>code in .pro format IDL source files</a:t>
            </a:r>
          </a:p>
          <a:p>
            <a:pPr>
              <a:spcBef>
                <a:spcPts val="0"/>
              </a:spcBef>
            </a:pPr>
            <a:r>
              <a:rPr lang="en-US" sz="1400" dirty="0"/>
              <a:t>MIDAS PSA Interface Control Document – EAICD</a:t>
            </a:r>
          </a:p>
          <a:p>
            <a:pPr lvl="1">
              <a:spcBef>
                <a:spcPts val="0"/>
              </a:spcBef>
            </a:pPr>
            <a:r>
              <a:rPr lang="en-US" sz="1000" dirty="0"/>
              <a:t>Describes data products and derived data products, calibration, file naming conventions… </a:t>
            </a:r>
          </a:p>
          <a:p>
            <a:pPr>
              <a:spcBef>
                <a:spcPts val="0"/>
              </a:spcBef>
            </a:pPr>
            <a:r>
              <a:rPr lang="en-US" sz="1400" dirty="0"/>
              <a:t>MIDAS Analysts Notebook</a:t>
            </a:r>
          </a:p>
          <a:p>
            <a:pPr>
              <a:spcBef>
                <a:spcPts val="0"/>
              </a:spcBef>
            </a:pPr>
            <a:r>
              <a:rPr lang="en-US" sz="1400" dirty="0"/>
              <a:t>MIDAS Enhanced Calibration Report</a:t>
            </a:r>
          </a:p>
          <a:p>
            <a:pPr>
              <a:spcBef>
                <a:spcPts val="0"/>
              </a:spcBef>
            </a:pPr>
            <a:r>
              <a:rPr lang="en-US" sz="1400" dirty="0"/>
              <a:t>MIDAS co-ordinate systems document</a:t>
            </a:r>
          </a:p>
          <a:p>
            <a:pPr>
              <a:spcBef>
                <a:spcPts val="0"/>
              </a:spcBef>
            </a:pPr>
            <a:r>
              <a:rPr lang="en-US" sz="1400" dirty="0"/>
              <a:t>MIDAS Experimenter to PSA Interface Control Document</a:t>
            </a:r>
          </a:p>
          <a:p>
            <a:pPr>
              <a:spcBef>
                <a:spcPts val="0"/>
              </a:spcBef>
            </a:pPr>
            <a:r>
              <a:rPr lang="en-US" sz="1400" dirty="0"/>
              <a:t>ASCII table providing the list of MIDAS dust sampling images taken during the comet escort phase</a:t>
            </a:r>
          </a:p>
          <a:p>
            <a:pPr>
              <a:spcBef>
                <a:spcPts val="0"/>
              </a:spcBef>
            </a:pPr>
            <a:r>
              <a:rPr lang="en-US" sz="1400" dirty="0"/>
              <a:t>MIDAS Reconstructed Images Report</a:t>
            </a:r>
          </a:p>
          <a:p>
            <a:pPr>
              <a:spcBef>
                <a:spcPts val="0"/>
              </a:spcBef>
            </a:pPr>
            <a:r>
              <a:rPr lang="en-US" sz="1400" dirty="0"/>
              <a:t>MIDAS Tip Image Catalogue </a:t>
            </a:r>
          </a:p>
          <a:p>
            <a:pPr>
              <a:spcBef>
                <a:spcPts val="0"/>
              </a:spcBef>
            </a:pPr>
            <a:r>
              <a:rPr lang="en-US" sz="1400" dirty="0" err="1"/>
              <a:t>Riedler</a:t>
            </a:r>
            <a:r>
              <a:rPr lang="en-US" sz="1400" dirty="0"/>
              <a:t> et al. 2008 paper</a:t>
            </a:r>
          </a:p>
          <a:p>
            <a:pPr>
              <a:spcBef>
                <a:spcPts val="0"/>
              </a:spcBef>
            </a:pPr>
            <a:r>
              <a:rPr lang="en-US" sz="1400" dirty="0"/>
              <a:t>MIDAS Instrument User Manual </a:t>
            </a:r>
          </a:p>
          <a:p>
            <a:r>
              <a:rPr lang="en-US" sz="1400" b="1" dirty="0"/>
              <a:t>Index </a:t>
            </a:r>
            <a:r>
              <a:rPr lang="en-US" sz="1400" b="1" dirty="0" err="1"/>
              <a:t>dir</a:t>
            </a:r>
            <a:r>
              <a:rPr lang="en-US" sz="1400" b="1" dirty="0"/>
              <a:t> (not checked)</a:t>
            </a:r>
          </a:p>
          <a:p>
            <a:r>
              <a:rPr lang="en-US" sz="1400" dirty="0"/>
              <a:t>Label </a:t>
            </a:r>
            <a:r>
              <a:rPr lang="en-US" sz="1400" dirty="0" err="1"/>
              <a:t>dir</a:t>
            </a:r>
            <a:endParaRPr lang="en-US" sz="1400" dirty="0"/>
          </a:p>
        </p:txBody>
      </p:sp>
      <p:sp>
        <p:nvSpPr>
          <p:cNvPr id="4" name="Rectangle 3">
            <a:extLst>
              <a:ext uri="{FF2B5EF4-FFF2-40B4-BE49-F238E27FC236}">
                <a16:creationId xmlns:a16="http://schemas.microsoft.com/office/drawing/2014/main" id="{5C9F52E2-4ABD-7045-B001-D749EA9C64EC}"/>
              </a:ext>
            </a:extLst>
          </p:cNvPr>
          <p:cNvSpPr/>
          <p:nvPr/>
        </p:nvSpPr>
        <p:spPr>
          <a:xfrm>
            <a:off x="4352162" y="1090439"/>
            <a:ext cx="4791838" cy="5478423"/>
          </a:xfrm>
          <a:prstGeom prst="rect">
            <a:avLst/>
          </a:prstGeom>
        </p:spPr>
        <p:txBody>
          <a:bodyPr wrap="square">
            <a:spAutoFit/>
          </a:bodyPr>
          <a:lstStyle/>
          <a:p>
            <a:r>
              <a:rPr lang="en-US" sz="1400" b="1" dirty="0"/>
              <a:t>Data </a:t>
            </a:r>
            <a:r>
              <a:rPr lang="en-US" sz="1400" b="1" dirty="0" err="1"/>
              <a:t>dir</a:t>
            </a:r>
            <a:r>
              <a:rPr lang="en-US" sz="1400" b="1" dirty="0"/>
              <a:t>: </a:t>
            </a:r>
            <a:r>
              <a:rPr lang="en-US" sz="1400" b="1" dirty="0">
                <a:solidFill>
                  <a:schemeClr val="accent1"/>
                </a:solidFill>
              </a:rPr>
              <a:t>[new: recalibrated </a:t>
            </a:r>
            <a:r>
              <a:rPr lang="en-US" sz="1400" b="1" dirty="0" err="1">
                <a:solidFill>
                  <a:schemeClr val="accent1"/>
                </a:solidFill>
              </a:rPr>
              <a:t>img</a:t>
            </a:r>
            <a:r>
              <a:rPr lang="en-US" sz="1400" b="1" dirty="0">
                <a:solidFill>
                  <a:schemeClr val="accent1"/>
                </a:solidFill>
              </a:rPr>
              <a:t> files, mk. Files, and other elements]</a:t>
            </a:r>
          </a:p>
          <a:p>
            <a:pPr marL="171450" indent="-171450">
              <a:buFont typeface="Arial" panose="020B0604020202020204" pitchFamily="34" charset="0"/>
              <a:buChar char="•"/>
            </a:pPr>
            <a:r>
              <a:rPr lang="en-US" sz="1400" dirty="0"/>
              <a:t>cantilever utilization history (</a:t>
            </a:r>
            <a:r>
              <a:rPr lang="en-US" sz="1400" dirty="0" err="1"/>
              <a:t>cah</a:t>
            </a:r>
            <a:r>
              <a:rPr lang="en-US" sz="1400" dirty="0"/>
              <a:t>) </a:t>
            </a:r>
            <a:r>
              <a:rPr lang="en-US" sz="1400" b="1" dirty="0">
                <a:solidFill>
                  <a:schemeClr val="accent4"/>
                </a:solidFill>
              </a:rPr>
              <a:t>[</a:t>
            </a:r>
            <a:r>
              <a:rPr lang="en-US" sz="1400" b="1" dirty="0" err="1">
                <a:solidFill>
                  <a:schemeClr val="accent4"/>
                </a:solidFill>
              </a:rPr>
              <a:t>tbl</a:t>
            </a:r>
            <a:r>
              <a:rPr lang="en-US" sz="1400" b="1" dirty="0">
                <a:solidFill>
                  <a:schemeClr val="accent4"/>
                </a:solidFill>
              </a:rPr>
              <a:t>]</a:t>
            </a:r>
          </a:p>
          <a:p>
            <a:pPr marL="171450" indent="-171450">
              <a:buFont typeface="Arial" panose="020B0604020202020204" pitchFamily="34" charset="0"/>
              <a:buChar char="•"/>
            </a:pPr>
            <a:r>
              <a:rPr lang="en-US" sz="1400" dirty="0"/>
              <a:t>event data (</a:t>
            </a:r>
            <a:r>
              <a:rPr lang="en-US" sz="1400" dirty="0" err="1"/>
              <a:t>evn</a:t>
            </a:r>
            <a:r>
              <a:rPr lang="en-US" sz="1400" dirty="0"/>
              <a:t>) </a:t>
            </a:r>
            <a:r>
              <a:rPr lang="en-US" sz="1400" b="1" dirty="0">
                <a:solidFill>
                  <a:schemeClr val="accent4"/>
                </a:solidFill>
              </a:rPr>
              <a:t>[</a:t>
            </a:r>
            <a:r>
              <a:rPr lang="en-US" sz="1400" b="1" dirty="0" err="1">
                <a:solidFill>
                  <a:schemeClr val="accent4"/>
                </a:solidFill>
              </a:rPr>
              <a:t>tbl</a:t>
            </a:r>
            <a:r>
              <a:rPr lang="en-US" sz="1400" b="1" dirty="0">
                <a:solidFill>
                  <a:schemeClr val="accent4"/>
                </a:solidFill>
              </a:rPr>
              <a:t>]</a:t>
            </a:r>
            <a:endParaRPr lang="en-US" sz="1400" dirty="0">
              <a:solidFill>
                <a:schemeClr val="accent4"/>
              </a:solidFill>
            </a:endParaRPr>
          </a:p>
          <a:p>
            <a:pPr marL="171450" indent="-171450">
              <a:buFont typeface="Arial" panose="020B0604020202020204" pitchFamily="34" charset="0"/>
              <a:buChar char="•"/>
            </a:pPr>
            <a:r>
              <a:rPr lang="en-US" sz="1400" dirty="0"/>
              <a:t>frequency scan data (</a:t>
            </a:r>
            <a:r>
              <a:rPr lang="en-US" sz="1400" dirty="0" err="1"/>
              <a:t>fsc</a:t>
            </a:r>
            <a:r>
              <a:rPr lang="en-US" sz="1400" dirty="0"/>
              <a:t>)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p>
          <a:p>
            <a:pPr marL="171450" indent="-171450">
              <a:buFont typeface="Arial" panose="020B0604020202020204" pitchFamily="34" charset="0"/>
              <a:buChar char="•"/>
            </a:pPr>
            <a:r>
              <a:rPr lang="en-US" sz="1400" dirty="0"/>
              <a:t>housekeeping data for standard (ESC) mission (HK1)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endParaRPr lang="en-US" sz="1400" dirty="0"/>
          </a:p>
          <a:p>
            <a:pPr marL="171450" indent="-171450">
              <a:buFont typeface="Arial" panose="020B0604020202020204" pitchFamily="34" charset="0"/>
              <a:buChar char="•"/>
            </a:pPr>
            <a:r>
              <a:rPr lang="en-US" sz="1400" dirty="0"/>
              <a:t>Housekeeping data for extended mission (HK2)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endParaRPr lang="en-US" sz="1400" dirty="0"/>
          </a:p>
          <a:p>
            <a:pPr marL="171450" indent="-171450">
              <a:buFont typeface="Arial" panose="020B0604020202020204" pitchFamily="34" charset="0"/>
              <a:buChar char="•"/>
            </a:pPr>
            <a:r>
              <a:rPr lang="en-US" sz="1400" b="1" dirty="0"/>
              <a:t>calibrated image scan data (</a:t>
            </a:r>
            <a:r>
              <a:rPr lang="en-US" sz="1400" b="1" dirty="0" err="1"/>
              <a:t>img</a:t>
            </a:r>
            <a:r>
              <a:rPr lang="en-US" sz="1400" b="1" dirty="0"/>
              <a:t>) </a:t>
            </a:r>
            <a:r>
              <a:rPr lang="en-US" sz="1400" b="1" dirty="0">
                <a:solidFill>
                  <a:schemeClr val="accent4"/>
                </a:solidFill>
              </a:rPr>
              <a:t>[</a:t>
            </a:r>
            <a:r>
              <a:rPr lang="en-US" sz="1400" b="1" dirty="0" err="1">
                <a:solidFill>
                  <a:schemeClr val="accent4"/>
                </a:solidFill>
              </a:rPr>
              <a:t>NASAView</a:t>
            </a:r>
            <a:r>
              <a:rPr lang="en-US" sz="1400" b="1" dirty="0">
                <a:solidFill>
                  <a:schemeClr val="accent4"/>
                </a:solidFill>
              </a:rPr>
              <a:t>, </a:t>
            </a:r>
            <a:r>
              <a:rPr lang="en-US" sz="1400" b="1" dirty="0" err="1">
                <a:solidFill>
                  <a:schemeClr val="accent4"/>
                </a:solidFill>
              </a:rPr>
              <a:t>Gwiddion</a:t>
            </a:r>
            <a:r>
              <a:rPr lang="en-US" sz="1400" b="1" dirty="0">
                <a:solidFill>
                  <a:schemeClr val="accent4"/>
                </a:solidFill>
              </a:rPr>
              <a:t>]</a:t>
            </a:r>
          </a:p>
          <a:p>
            <a:pPr marL="171450" indent="-171450">
              <a:buFont typeface="Arial" panose="020B0604020202020204" pitchFamily="34" charset="0"/>
              <a:buChar char="•"/>
            </a:pPr>
            <a:r>
              <a:rPr lang="en-US" sz="1400" dirty="0"/>
              <a:t>Line scan data (</a:t>
            </a:r>
            <a:r>
              <a:rPr lang="en-US" sz="1400" dirty="0" err="1"/>
              <a:t>lin</a:t>
            </a:r>
            <a:r>
              <a:rPr lang="en-US" sz="1400" dirty="0"/>
              <a:t>)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endParaRPr lang="en-US" sz="1400" dirty="0"/>
          </a:p>
          <a:p>
            <a:pPr marL="171450" indent="-171450">
              <a:buFont typeface="Arial" panose="020B0604020202020204" pitchFamily="34" charset="0"/>
              <a:buChar char="•"/>
            </a:pPr>
            <a:r>
              <a:rPr lang="en-US" sz="1400" dirty="0"/>
              <a:t>Feature vector data (regions of interest (</a:t>
            </a:r>
            <a:r>
              <a:rPr lang="en-US" sz="1400" dirty="0" err="1"/>
              <a:t>roi</a:t>
            </a:r>
            <a:r>
              <a:rPr lang="en-US" sz="1400" dirty="0"/>
              <a:t>)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endParaRPr lang="en-US" sz="1400" dirty="0"/>
          </a:p>
          <a:p>
            <a:pPr marL="171450" indent="-171450">
              <a:buFont typeface="Arial" panose="020B0604020202020204" pitchFamily="34" charset="0"/>
              <a:buChar char="•"/>
            </a:pPr>
            <a:r>
              <a:rPr lang="en-US" sz="1400" dirty="0"/>
              <a:t>Single point approach (Control data; spa) </a:t>
            </a:r>
            <a:r>
              <a:rPr lang="en-US" sz="1400" b="1" dirty="0">
                <a:solidFill>
                  <a:srgbClr val="FF0000"/>
                </a:solidFill>
              </a:rPr>
              <a:t>[</a:t>
            </a:r>
            <a:r>
              <a:rPr lang="en-US" sz="1400" b="1" dirty="0" err="1">
                <a:solidFill>
                  <a:srgbClr val="FF0000"/>
                </a:solidFill>
              </a:rPr>
              <a:t>dat</a:t>
            </a:r>
            <a:r>
              <a:rPr lang="en-US" sz="1400" b="1" dirty="0">
                <a:solidFill>
                  <a:srgbClr val="FF0000"/>
                </a:solidFill>
              </a:rPr>
              <a:t>] </a:t>
            </a:r>
            <a:r>
              <a:rPr lang="en-US" sz="1200" b="1" dirty="0">
                <a:solidFill>
                  <a:srgbClr val="FF0000"/>
                </a:solidFill>
              </a:rPr>
              <a:t>*not  in esc4</a:t>
            </a:r>
            <a:endParaRPr lang="en-US" sz="1200" dirty="0"/>
          </a:p>
          <a:p>
            <a:pPr marL="171450" indent="-171450">
              <a:buFont typeface="Arial" panose="020B0604020202020204" pitchFamily="34" charset="0"/>
              <a:buChar char="•"/>
            </a:pPr>
            <a:r>
              <a:rPr lang="en-US" sz="1400" dirty="0"/>
              <a:t>Single point sampling data (high resolution data; </a:t>
            </a:r>
            <a:r>
              <a:rPr lang="en-US" sz="1400" dirty="0" err="1"/>
              <a:t>sps</a:t>
            </a:r>
            <a:r>
              <a:rPr lang="en-US" sz="1400" dirty="0"/>
              <a:t>) </a:t>
            </a:r>
            <a:r>
              <a:rPr lang="en-US" sz="1400" b="1" dirty="0">
                <a:solidFill>
                  <a:srgbClr val="FF0000"/>
                </a:solidFill>
              </a:rPr>
              <a:t>[</a:t>
            </a:r>
            <a:r>
              <a:rPr lang="en-US" sz="1400" b="1" dirty="0" err="1">
                <a:solidFill>
                  <a:srgbClr val="FF0000"/>
                </a:solidFill>
              </a:rPr>
              <a:t>dat</a:t>
            </a:r>
            <a:r>
              <a:rPr lang="en-US" sz="1400" b="1" dirty="0">
                <a:solidFill>
                  <a:srgbClr val="FF0000"/>
                </a:solidFill>
              </a:rPr>
              <a:t>]</a:t>
            </a:r>
            <a:endParaRPr lang="en-US" sz="1400" dirty="0"/>
          </a:p>
          <a:p>
            <a:pPr marL="171450" indent="-171450">
              <a:buFont typeface="Arial" panose="020B0604020202020204" pitchFamily="34" charset="0"/>
              <a:buChar char="•"/>
            </a:pPr>
            <a:r>
              <a:rPr lang="en-US" sz="1400" dirty="0"/>
              <a:t>target utilization history (</a:t>
            </a:r>
            <a:r>
              <a:rPr lang="en-US" sz="1400" dirty="0" err="1"/>
              <a:t>tgh</a:t>
            </a:r>
            <a:r>
              <a:rPr lang="en-US" sz="1400" dirty="0"/>
              <a:t>) </a:t>
            </a:r>
            <a:r>
              <a:rPr lang="en-US" sz="1400" b="1" dirty="0">
                <a:solidFill>
                  <a:schemeClr val="accent4"/>
                </a:solidFill>
              </a:rPr>
              <a:t>[</a:t>
            </a:r>
            <a:r>
              <a:rPr lang="en-US" sz="1400" b="1" dirty="0" err="1">
                <a:solidFill>
                  <a:schemeClr val="accent4"/>
                </a:solidFill>
              </a:rPr>
              <a:t>tbl</a:t>
            </a:r>
            <a:r>
              <a:rPr lang="en-US" sz="1400" b="1" dirty="0">
                <a:solidFill>
                  <a:schemeClr val="accent4"/>
                </a:solidFill>
              </a:rPr>
              <a:t>]</a:t>
            </a:r>
            <a:endParaRPr lang="en-US" sz="1400" dirty="0">
              <a:solidFill>
                <a:schemeClr val="accent4"/>
              </a:solidFill>
            </a:endParaRPr>
          </a:p>
          <a:p>
            <a:endParaRPr lang="en-US" sz="1400" b="1" dirty="0"/>
          </a:p>
          <a:p>
            <a:r>
              <a:rPr lang="en-US" sz="1400" b="1" dirty="0"/>
              <a:t>Catalog </a:t>
            </a:r>
            <a:r>
              <a:rPr lang="en-US" sz="1400" b="1" dirty="0" err="1"/>
              <a:t>dir</a:t>
            </a:r>
            <a:r>
              <a:rPr lang="en-US" sz="1400" b="1" dirty="0"/>
              <a:t>: </a:t>
            </a:r>
          </a:p>
          <a:p>
            <a:pPr marL="285750" indent="-285750">
              <a:buFont typeface="Arial" panose="020B0604020202020204" pitchFamily="34" charset="0"/>
              <a:buChar char="•"/>
            </a:pPr>
            <a:r>
              <a:rPr lang="en-US" sz="1400" dirty="0"/>
              <a:t>file for the dataset provided by MIDAS</a:t>
            </a:r>
          </a:p>
          <a:p>
            <a:pPr marL="285750" indent="-285750">
              <a:buFont typeface="Arial" panose="020B0604020202020204" pitchFamily="34" charset="0"/>
              <a:buChar char="•"/>
            </a:pPr>
            <a:r>
              <a:rPr lang="en-US" sz="1400" dirty="0"/>
              <a:t>file describing MIDAs instrument.</a:t>
            </a:r>
          </a:p>
          <a:p>
            <a:pPr marL="285750" indent="-285750">
              <a:buFont typeface="Arial" panose="020B0604020202020204" pitchFamily="34" charset="0"/>
              <a:buChar char="•"/>
            </a:pPr>
            <a:r>
              <a:rPr lang="en-US" sz="1400" dirty="0"/>
              <a:t>file for the ROSETTA spacecraft.</a:t>
            </a:r>
          </a:p>
          <a:p>
            <a:pPr marL="285750" indent="-285750">
              <a:buFont typeface="Arial" panose="020B0604020202020204" pitchFamily="34" charset="0"/>
              <a:buChar char="•"/>
            </a:pPr>
            <a:r>
              <a:rPr lang="en-US" sz="1400" dirty="0"/>
              <a:t>file for the ROSETTA mission.</a:t>
            </a:r>
          </a:p>
          <a:p>
            <a:pPr marL="285750" indent="-285750">
              <a:buFont typeface="Arial" panose="020B0604020202020204" pitchFamily="34" charset="0"/>
              <a:buChar char="•"/>
            </a:pPr>
            <a:r>
              <a:rPr lang="en-US" sz="1400" dirty="0"/>
              <a:t>file for the references used on the data set and its products.</a:t>
            </a:r>
          </a:p>
          <a:p>
            <a:pPr marL="285750" indent="-285750">
              <a:buFont typeface="Arial" panose="020B0604020202020204" pitchFamily="34" charset="0"/>
              <a:buChar char="•"/>
            </a:pPr>
            <a:r>
              <a:rPr lang="en-US" sz="1400" dirty="0"/>
              <a:t>file describing the provided IDL software for browsing the dataset.</a:t>
            </a:r>
          </a:p>
          <a:p>
            <a:pPr marL="285750" indent="-285750">
              <a:buFont typeface="Arial" panose="020B0604020202020204" pitchFamily="34" charset="0"/>
              <a:buChar char="•"/>
            </a:pPr>
            <a:r>
              <a:rPr lang="en-US" sz="1400" dirty="0"/>
              <a:t>file describing the targets explored by the ROSETTA mission.</a:t>
            </a:r>
          </a:p>
          <a:p>
            <a:pPr marL="171450" indent="-171450">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4391E0DB-4E51-244F-94DA-C95B66DC3314}"/>
              </a:ext>
            </a:extLst>
          </p:cNvPr>
          <p:cNvSpPr txBox="1"/>
          <p:nvPr/>
        </p:nvSpPr>
        <p:spPr>
          <a:xfrm>
            <a:off x="6492746" y="3946067"/>
            <a:ext cx="1969578" cy="307777"/>
          </a:xfrm>
          <a:prstGeom prst="rect">
            <a:avLst/>
          </a:prstGeom>
          <a:noFill/>
          <a:ln>
            <a:solidFill>
              <a:srgbClr val="FF0000"/>
            </a:solidFill>
          </a:ln>
        </p:spPr>
        <p:txBody>
          <a:bodyPr wrap="none" rtlCol="0">
            <a:spAutoFit/>
          </a:bodyPr>
          <a:lstStyle/>
          <a:p>
            <a:r>
              <a:rPr lang="en-US" sz="1400" b="1" dirty="0">
                <a:solidFill>
                  <a:srgbClr val="FF0000"/>
                </a:solidFill>
              </a:rPr>
              <a:t>Did not verify *.</a:t>
            </a:r>
            <a:r>
              <a:rPr lang="en-US" sz="1400" b="1" dirty="0" err="1">
                <a:solidFill>
                  <a:srgbClr val="FF0000"/>
                </a:solidFill>
              </a:rPr>
              <a:t>dat</a:t>
            </a:r>
            <a:r>
              <a:rPr lang="en-US" sz="1400" b="1" dirty="0">
                <a:solidFill>
                  <a:srgbClr val="FF0000"/>
                </a:solidFill>
              </a:rPr>
              <a:t> files</a:t>
            </a:r>
          </a:p>
        </p:txBody>
      </p:sp>
    </p:spTree>
    <p:extLst>
      <p:ext uri="{BB962C8B-B14F-4D97-AF65-F5344CB8AC3E}">
        <p14:creationId xmlns:p14="http://schemas.microsoft.com/office/powerpoint/2010/main" val="241699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F0E430-113A-8840-A271-8A29869F3D48}"/>
              </a:ext>
            </a:extLst>
          </p:cNvPr>
          <p:cNvSpPr>
            <a:spLocks noGrp="1"/>
          </p:cNvSpPr>
          <p:nvPr>
            <p:ph idx="1"/>
          </p:nvPr>
        </p:nvSpPr>
        <p:spPr>
          <a:xfrm>
            <a:off x="505986" y="1276428"/>
            <a:ext cx="7886700" cy="4430957"/>
          </a:xfrm>
          <a:prstGeom prst="rect">
            <a:avLst/>
          </a:prstGeom>
        </p:spPr>
        <p:txBody>
          <a:bodyPr wrap="square">
            <a:spAutoFit/>
          </a:bodyPr>
          <a:lstStyle/>
          <a:p>
            <a:r>
              <a:rPr lang="en-US" sz="1600" dirty="0"/>
              <a:t>Responsible: </a:t>
            </a:r>
            <a:r>
              <a:rPr lang="en-US" sz="1600" u="sng" dirty="0"/>
              <a:t>Harald </a:t>
            </a:r>
            <a:r>
              <a:rPr lang="en-US" sz="1600" u="sng" dirty="0" err="1"/>
              <a:t>Jeszensky</a:t>
            </a:r>
            <a:endParaRPr lang="en-US" sz="1600" dirty="0"/>
          </a:p>
          <a:p>
            <a:r>
              <a:rPr lang="en-US" sz="1600" dirty="0"/>
              <a:t>Position: Accepted - The Analysts Notebook will be revised and supplemented to the extent possible and feasible.</a:t>
            </a:r>
            <a:br>
              <a:rPr lang="en-US" sz="1600" dirty="0"/>
            </a:br>
            <a:br>
              <a:rPr lang="en-US" sz="1600" dirty="0"/>
            </a:br>
            <a:r>
              <a:rPr lang="en-US" sz="1600" dirty="0"/>
              <a:t>Nevertheless, the MIDAS team would like to note the following: </a:t>
            </a:r>
            <a:br>
              <a:rPr lang="en-US" sz="1600" dirty="0"/>
            </a:br>
            <a:br>
              <a:rPr lang="en-US" sz="1600" dirty="0"/>
            </a:br>
            <a:r>
              <a:rPr lang="en-US" sz="1600" dirty="0"/>
              <a:t>- Originally it was planned that the PI of the instrument at the time of the proposal, who completed the MIDAS operations, planning and decision making process, would compile the analysts notebook from their notes and knowledge.</a:t>
            </a:r>
            <a:br>
              <a:rPr lang="en-US" sz="1600" dirty="0"/>
            </a:br>
            <a:br>
              <a:rPr lang="en-US" sz="1600" dirty="0"/>
            </a:br>
            <a:r>
              <a:rPr lang="en-US" sz="1600" dirty="0"/>
              <a:t>- The analyst has since left the project and no scientists who were involved in operations have been available to compile the notebook, which presently has been compiled from the notes that are available. Specific information on the use of tips was not found, though a description behind the rational of tip choice and the limited availability of tip images will be added, along with additional operational decisions from available reports.</a:t>
            </a:r>
            <a:br>
              <a:rPr lang="en-US" sz="1600" dirty="0"/>
            </a:br>
            <a:br>
              <a:rPr lang="en-US" sz="1600" dirty="0"/>
            </a:br>
            <a:r>
              <a:rPr lang="en-US" sz="1600" dirty="0"/>
              <a:t>- While the notebook will be limited compared to its originally intended scope, it is hoped, with the addition of new information, that it will provide the users with some useful background into operations.</a:t>
            </a:r>
          </a:p>
        </p:txBody>
      </p:sp>
      <p:sp>
        <p:nvSpPr>
          <p:cNvPr id="5" name="TextBox 4">
            <a:extLst>
              <a:ext uri="{FF2B5EF4-FFF2-40B4-BE49-F238E27FC236}">
                <a16:creationId xmlns:a16="http://schemas.microsoft.com/office/drawing/2014/main" id="{2C8F87F5-CBAC-714A-B995-7F2ACC4E5D29}"/>
              </a:ext>
            </a:extLst>
          </p:cNvPr>
          <p:cNvSpPr txBox="1"/>
          <p:nvPr/>
        </p:nvSpPr>
        <p:spPr>
          <a:xfrm>
            <a:off x="505986" y="6043961"/>
            <a:ext cx="8414990" cy="369332"/>
          </a:xfrm>
          <a:prstGeom prst="rect">
            <a:avLst/>
          </a:prstGeom>
          <a:noFill/>
        </p:spPr>
        <p:txBody>
          <a:bodyPr wrap="square" rtlCol="0">
            <a:spAutoFit/>
          </a:bodyPr>
          <a:lstStyle/>
          <a:p>
            <a:r>
              <a:rPr lang="en-US" dirty="0">
                <a:solidFill>
                  <a:schemeClr val="accent6"/>
                </a:solidFill>
              </a:rPr>
              <a:t>* Reviewer response: this will be helpful</a:t>
            </a:r>
          </a:p>
        </p:txBody>
      </p:sp>
      <p:sp>
        <p:nvSpPr>
          <p:cNvPr id="6" name="Rectangle 5">
            <a:extLst>
              <a:ext uri="{FF2B5EF4-FFF2-40B4-BE49-F238E27FC236}">
                <a16:creationId xmlns:a16="http://schemas.microsoft.com/office/drawing/2014/main" id="{FCFDFF02-8A8A-964C-9129-6A49793B830A}"/>
              </a:ext>
            </a:extLst>
          </p:cNvPr>
          <p:cNvSpPr/>
          <p:nvPr/>
        </p:nvSpPr>
        <p:spPr>
          <a:xfrm>
            <a:off x="505986" y="416633"/>
            <a:ext cx="5535490" cy="523220"/>
          </a:xfrm>
          <a:prstGeom prst="rect">
            <a:avLst/>
          </a:prstGeom>
        </p:spPr>
        <p:txBody>
          <a:bodyPr wrap="none">
            <a:spAutoFit/>
          </a:bodyPr>
          <a:lstStyle/>
          <a:p>
            <a:r>
              <a:rPr lang="en-US" sz="2800" dirty="0">
                <a:solidFill>
                  <a:schemeClr val="accent4"/>
                </a:solidFill>
              </a:rPr>
              <a:t>RID SCIENCE 148: Analysts Notebook</a:t>
            </a:r>
          </a:p>
        </p:txBody>
      </p:sp>
    </p:spTree>
    <p:extLst>
      <p:ext uri="{BB962C8B-B14F-4D97-AF65-F5344CB8AC3E}">
        <p14:creationId xmlns:p14="http://schemas.microsoft.com/office/powerpoint/2010/main" val="1473794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05986" y="565537"/>
            <a:ext cx="7886700" cy="4351338"/>
          </a:xfrm>
        </p:spPr>
        <p:txBody>
          <a:bodyPr>
            <a:normAutofit/>
          </a:bodyPr>
          <a:lstStyle/>
          <a:p>
            <a:pPr marL="0" indent="0">
              <a:buNone/>
            </a:pPr>
            <a:r>
              <a:rPr lang="en-US" dirty="0">
                <a:solidFill>
                  <a:schemeClr val="accent4"/>
                </a:solidFill>
              </a:rPr>
              <a:t>RID SCIENCE 150: Z-correction factors</a:t>
            </a:r>
          </a:p>
          <a:p>
            <a:r>
              <a:rPr lang="en-US" sz="2400" dirty="0">
                <a:solidFill>
                  <a:schemeClr val="accent4"/>
                </a:solidFill>
              </a:rPr>
              <a:t>The Z-correction factors are only listed in this table; and not in the </a:t>
            </a:r>
            <a:r>
              <a:rPr lang="en-US" sz="2400" dirty="0" err="1">
                <a:solidFill>
                  <a:schemeClr val="accent4"/>
                </a:solidFill>
              </a:rPr>
              <a:t>lbl</a:t>
            </a:r>
            <a:r>
              <a:rPr lang="en-US" sz="2400" dirty="0">
                <a:solidFill>
                  <a:schemeClr val="accent4"/>
                </a:solidFill>
              </a:rPr>
              <a:t> files associated with the images. The text in the </a:t>
            </a:r>
            <a:r>
              <a:rPr lang="en-US" sz="2400" dirty="0" err="1">
                <a:solidFill>
                  <a:schemeClr val="accent4"/>
                </a:solidFill>
              </a:rPr>
              <a:t>lbl</a:t>
            </a:r>
            <a:r>
              <a:rPr lang="en-US" sz="2400" dirty="0">
                <a:solidFill>
                  <a:schemeClr val="accent4"/>
                </a:solidFill>
              </a:rPr>
              <a:t> files reads "Z piezo position set value, recalibrated in XY, rescaled in Z" SCALING_FACTOR = 2.4578E-001" ; thus you might think that the factor listed is Z correction, but it is the XY. </a:t>
            </a:r>
          </a:p>
          <a:p>
            <a:r>
              <a:rPr lang="en-US" sz="2400" dirty="0">
                <a:solidFill>
                  <a:schemeClr val="accent4"/>
                </a:solidFill>
              </a:rPr>
              <a:t>Include the Z correction factor associated with the images listed in Table 2 of the Enhanced Calibration Report. </a:t>
            </a:r>
          </a:p>
        </p:txBody>
      </p:sp>
      <p:sp>
        <p:nvSpPr>
          <p:cNvPr id="6" name="TextBox 5">
            <a:extLst>
              <a:ext uri="{FF2B5EF4-FFF2-40B4-BE49-F238E27FC236}">
                <a16:creationId xmlns:a16="http://schemas.microsoft.com/office/drawing/2014/main" id="{972D64C3-B874-EC4D-946B-426BD0BAD54F}"/>
              </a:ext>
            </a:extLst>
          </p:cNvPr>
          <p:cNvSpPr txBox="1"/>
          <p:nvPr/>
        </p:nvSpPr>
        <p:spPr>
          <a:xfrm>
            <a:off x="505986" y="4732209"/>
            <a:ext cx="8414990" cy="646331"/>
          </a:xfrm>
          <a:prstGeom prst="rect">
            <a:avLst/>
          </a:prstGeom>
          <a:noFill/>
        </p:spPr>
        <p:txBody>
          <a:bodyPr wrap="square" rtlCol="0">
            <a:spAutoFit/>
          </a:bodyPr>
          <a:lstStyle/>
          <a:p>
            <a:r>
              <a:rPr lang="en-US" dirty="0">
                <a:solidFill>
                  <a:schemeClr val="accent4"/>
                </a:solidFill>
              </a:rPr>
              <a:t>Example next slide</a:t>
            </a:r>
          </a:p>
          <a:p>
            <a:r>
              <a:rPr lang="en-US" dirty="0">
                <a:solidFill>
                  <a:schemeClr val="accent4"/>
                </a:solidFill>
              </a:rPr>
              <a:t>Response – follows</a:t>
            </a:r>
          </a:p>
        </p:txBody>
      </p:sp>
    </p:spTree>
    <p:extLst>
      <p:ext uri="{BB962C8B-B14F-4D97-AF65-F5344CB8AC3E}">
        <p14:creationId xmlns:p14="http://schemas.microsoft.com/office/powerpoint/2010/main" val="1812075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E6AFB6-CECA-7048-B9F0-A5FD3F1061E9}"/>
              </a:ext>
            </a:extLst>
          </p:cNvPr>
          <p:cNvSpPr/>
          <p:nvPr/>
        </p:nvSpPr>
        <p:spPr>
          <a:xfrm>
            <a:off x="119745" y="0"/>
            <a:ext cx="4572000" cy="6617196"/>
          </a:xfrm>
          <a:prstGeom prst="rect">
            <a:avLst/>
          </a:prstGeom>
        </p:spPr>
        <p:txBody>
          <a:bodyPr>
            <a:spAutoFit/>
          </a:bodyPr>
          <a:lstStyle/>
          <a:p>
            <a:r>
              <a:rPr lang="en-US" sz="800" dirty="0"/>
              <a:t>PDS_VERSION_ID                  = PDS3</a:t>
            </a:r>
          </a:p>
          <a:p>
            <a:endParaRPr lang="en-US" sz="800" dirty="0"/>
          </a:p>
          <a:p>
            <a:r>
              <a:rPr lang="en-US" sz="800" dirty="0"/>
              <a:t>RECORD_TYPE                     = FIXED_LENGTH</a:t>
            </a:r>
          </a:p>
          <a:p>
            <a:r>
              <a:rPr lang="en-US" sz="800" dirty="0"/>
              <a:t>RECORD_BYTES                    = 2048</a:t>
            </a:r>
          </a:p>
          <a:p>
            <a:r>
              <a:rPr lang="en-US" sz="800" dirty="0"/>
              <a:t>FILE_RECORDS                    = 5</a:t>
            </a:r>
          </a:p>
          <a:p>
            <a:endParaRPr lang="en-US" sz="800" dirty="0"/>
          </a:p>
          <a:p>
            <a:r>
              <a:rPr lang="en-US" sz="800" dirty="0"/>
              <a:t>DATA_SET_ID                     = "RO-C-MIDAS-3-EXT2-SAMPLES-V3.0"</a:t>
            </a:r>
          </a:p>
          <a:p>
            <a:r>
              <a:rPr lang="en-US" sz="800" dirty="0"/>
              <a:t>DATA_SET_NAME                   =</a:t>
            </a:r>
          </a:p>
          <a:p>
            <a:r>
              <a:rPr lang="en-US" sz="800" dirty="0"/>
              <a:t>"ROSETTA-ORBITER 67P MIDAS 3 EXT2 SAMPLES V3.0"</a:t>
            </a:r>
          </a:p>
          <a:p>
            <a:r>
              <a:rPr lang="en-US" sz="800" dirty="0"/>
              <a:t>PRODUCT_ID                      = "IMG_1612423_1615300_111_ZS"</a:t>
            </a:r>
          </a:p>
          <a:p>
            <a:r>
              <a:rPr lang="en-US" sz="800" dirty="0"/>
              <a:t>PRODUCT_VERSION_ID              = "3.0"</a:t>
            </a:r>
          </a:p>
          <a:p>
            <a:r>
              <a:rPr lang="en-US" sz="800" dirty="0"/>
              <a:t>PRODUCT_CREATION_TIME           = 2018-06-08T12:00:00</a:t>
            </a:r>
          </a:p>
          <a:p>
            <a:r>
              <a:rPr lang="en-US" sz="800" dirty="0"/>
              <a:t>PRODUCT_TYPE                    = RDR</a:t>
            </a:r>
          </a:p>
          <a:p>
            <a:r>
              <a:rPr lang="en-US" sz="800" dirty="0"/>
              <a:t>PROCESSING_LEVEL_ID             = "3"</a:t>
            </a:r>
          </a:p>
          <a:p>
            <a:r>
              <a:rPr lang="en-US" sz="800" b="1" dirty="0"/>
              <a:t>//file break</a:t>
            </a:r>
            <a:endParaRPr lang="en-US" sz="800" dirty="0"/>
          </a:p>
          <a:p>
            <a:r>
              <a:rPr lang="en-US" sz="800" dirty="0"/>
              <a:t>DATA_QUALITY_ID                 = "2"</a:t>
            </a:r>
          </a:p>
          <a:p>
            <a:r>
              <a:rPr lang="en-US" sz="800" dirty="0"/>
              <a:t>DATA_QUALITY_DESC               = "Data ok."</a:t>
            </a:r>
          </a:p>
          <a:p>
            <a:r>
              <a:rPr lang="en-US" sz="800" dirty="0"/>
              <a:t>HORIZONTAL_PIXEL_SCALE          = 1.5858E-006</a:t>
            </a:r>
          </a:p>
          <a:p>
            <a:r>
              <a:rPr lang="en-US" sz="800" dirty="0"/>
              <a:t>VERTICAL_PIXEL_SCALE            = 1.2500E-006</a:t>
            </a:r>
          </a:p>
          <a:p>
            <a:r>
              <a:rPr lang="en-US" sz="800" dirty="0"/>
              <a:t>ROSETTA:MIDAS_TIP_NUMBER        = 8</a:t>
            </a:r>
          </a:p>
          <a:p>
            <a:r>
              <a:rPr lang="en-US" sz="800" dirty="0"/>
              <a:t>ROSETTA:MIDAS_TARGET_NUMBER     = 14</a:t>
            </a:r>
          </a:p>
          <a:p>
            <a:endParaRPr lang="en-US" sz="800" dirty="0"/>
          </a:p>
          <a:p>
            <a:r>
              <a:rPr lang="en-US" sz="800" dirty="0"/>
              <a:t>ROSETTA:MIDAS_LIN_STAGE_POS     = 0.439 &lt;V&gt;</a:t>
            </a:r>
          </a:p>
          <a:p>
            <a:r>
              <a:rPr lang="en-US" sz="800" dirty="0"/>
              <a:t>ROSETTA:MIDAS_SEGMENT_NUMBER    = 208</a:t>
            </a:r>
          </a:p>
          <a:p>
            <a:r>
              <a:rPr lang="en-US" sz="800" dirty="0"/>
              <a:t>ROSETTA:MIDAS_SCAN_START_XY     = (34004, 3968)</a:t>
            </a:r>
          </a:p>
          <a:p>
            <a:r>
              <a:rPr lang="en-US" sz="800" dirty="0"/>
              <a:t>ROSETTA:MIDAS_SCAN_STOP_XY      = (54668, 60668)</a:t>
            </a:r>
          </a:p>
          <a:p>
            <a:r>
              <a:rPr lang="en-US" sz="800" dirty="0"/>
              <a:t>ROSETTA:MIDAS_SCAN_DIRECTION    = {MAIN_Y, X_LTOH, Y_LTOH}</a:t>
            </a:r>
          </a:p>
          <a:p>
            <a:r>
              <a:rPr lang="en-US" sz="800" dirty="0"/>
              <a:t>ROSETTA:MIDAS_SCANNING_MODE     = "DYNAMIC"</a:t>
            </a:r>
          </a:p>
          <a:p>
            <a:r>
              <a:rPr lang="en-US" sz="800" dirty="0"/>
              <a:t>ROSETTA:MIDAS_SCAN_DATA_TYPE    = "Z_SET_VAL"</a:t>
            </a:r>
          </a:p>
          <a:p>
            <a:endParaRPr lang="en-US" sz="800" dirty="0"/>
          </a:p>
          <a:p>
            <a:r>
              <a:rPr lang="en-US" sz="800" dirty="0"/>
              <a:t>^BCR_HEADER                     = "IMG_1612423_1615300_111_ZS.IMG"</a:t>
            </a:r>
          </a:p>
          <a:p>
            <a:r>
              <a:rPr lang="en-US" sz="800" dirty="0"/>
              <a:t>^BCR_IMAGE                      = ("IMG_1612423_1615300_111_ZS.IMG",2)</a:t>
            </a:r>
          </a:p>
          <a:p>
            <a:endParaRPr lang="en-US" sz="800" dirty="0"/>
          </a:p>
          <a:p>
            <a:r>
              <a:rPr lang="en-US" sz="800" dirty="0"/>
              <a:t>OBJECT                          = BCR_HEADER</a:t>
            </a:r>
          </a:p>
          <a:p>
            <a:r>
              <a:rPr lang="en-US" sz="800" dirty="0"/>
              <a:t>    BYTES                       = 2048</a:t>
            </a:r>
          </a:p>
          <a:p>
            <a:r>
              <a:rPr lang="en-US" sz="800" dirty="0"/>
              <a:t>    HEADER_TYPE                 = TEXT</a:t>
            </a:r>
          </a:p>
          <a:p>
            <a:r>
              <a:rPr lang="en-US" sz="800" dirty="0"/>
              <a:t>    INTERCHANGE_FORMAT          = BINARY</a:t>
            </a:r>
          </a:p>
          <a:p>
            <a:r>
              <a:rPr lang="en-US" sz="800" dirty="0"/>
              <a:t>    RECORDS                     = 1</a:t>
            </a:r>
          </a:p>
          <a:p>
            <a:r>
              <a:rPr lang="en-US" sz="800" dirty="0"/>
              <a:t>    DESCRIPTION                 = "</a:t>
            </a:r>
          </a:p>
          <a:p>
            <a:r>
              <a:rPr lang="en-US" sz="800" dirty="0"/>
              <a:t>    BCR-STM format used by the Image Metrology SPIP application.</a:t>
            </a:r>
          </a:p>
          <a:p>
            <a:r>
              <a:rPr lang="en-US" sz="800" dirty="0"/>
              <a:t>    See /DOCUMENT/MID_EICD.PDF section 3.2.4 for details."</a:t>
            </a:r>
          </a:p>
          <a:p>
            <a:r>
              <a:rPr lang="en-US" sz="800" dirty="0"/>
              <a:t>END_OBJECT                      = BCR_HEADER</a:t>
            </a:r>
          </a:p>
          <a:p>
            <a:endParaRPr lang="en-US" sz="800" dirty="0"/>
          </a:p>
          <a:p>
            <a:r>
              <a:rPr lang="en-US" sz="800" dirty="0"/>
              <a:t>OBJECT                          = BCR_IMAGE</a:t>
            </a:r>
          </a:p>
          <a:p>
            <a:r>
              <a:rPr lang="en-US" sz="800" dirty="0"/>
              <a:t>    LINES                       = 64</a:t>
            </a:r>
          </a:p>
          <a:p>
            <a:r>
              <a:rPr lang="en-US" sz="800" dirty="0"/>
              <a:t>    LINE_SAMPLES                = 64</a:t>
            </a:r>
          </a:p>
          <a:p>
            <a:r>
              <a:rPr lang="en-US" sz="800" dirty="0"/>
              <a:t>    SAMPLE_BITS                 = 16</a:t>
            </a:r>
          </a:p>
          <a:p>
            <a:r>
              <a:rPr lang="en-US" sz="800" dirty="0"/>
              <a:t>    SAMPLE_TYPE                 = LSB_INTEGER</a:t>
            </a:r>
          </a:p>
          <a:p>
            <a:r>
              <a:rPr lang="en-US" sz="800" dirty="0"/>
              <a:t>    DESCRIPTION                 =</a:t>
            </a:r>
          </a:p>
          <a:p>
            <a:r>
              <a:rPr lang="en-US" sz="800" b="1" dirty="0"/>
              <a:t>"Z piezo position set value, recalibrated in XY, rescaled in Z"</a:t>
            </a:r>
          </a:p>
          <a:p>
            <a:r>
              <a:rPr lang="en-US" sz="800" b="1" dirty="0"/>
              <a:t>    SCALING_FACTOR              = 2.4578E-001</a:t>
            </a:r>
          </a:p>
          <a:p>
            <a:r>
              <a:rPr lang="en-US" sz="800" dirty="0"/>
              <a:t>    OFFSET                      = 0.0000E+000</a:t>
            </a:r>
          </a:p>
          <a:p>
            <a:r>
              <a:rPr lang="en-US" sz="800" dirty="0"/>
              <a:t>END_OBJECT                      = BCR_IMAGE</a:t>
            </a:r>
          </a:p>
        </p:txBody>
      </p:sp>
      <p:sp>
        <p:nvSpPr>
          <p:cNvPr id="6" name="Title 1">
            <a:extLst>
              <a:ext uri="{FF2B5EF4-FFF2-40B4-BE49-F238E27FC236}">
                <a16:creationId xmlns:a16="http://schemas.microsoft.com/office/drawing/2014/main" id="{F2E3928E-431F-9940-8B98-423D0FCDC25F}"/>
              </a:ext>
            </a:extLst>
          </p:cNvPr>
          <p:cNvSpPr>
            <a:spLocks noGrp="1"/>
          </p:cNvSpPr>
          <p:nvPr>
            <p:ph type="title"/>
          </p:nvPr>
        </p:nvSpPr>
        <p:spPr>
          <a:xfrm>
            <a:off x="3719071" y="3398450"/>
            <a:ext cx="5031921" cy="1608466"/>
          </a:xfrm>
        </p:spPr>
        <p:txBody>
          <a:bodyPr>
            <a:normAutofit fontScale="90000"/>
          </a:bodyPr>
          <a:lstStyle/>
          <a:p>
            <a:r>
              <a:rPr lang="en-US" sz="2000" b="1" dirty="0"/>
              <a:t>Example of  </a:t>
            </a:r>
            <a:r>
              <a:rPr lang="en-US" sz="2000" b="1" dirty="0" err="1"/>
              <a:t>lbl</a:t>
            </a:r>
            <a:r>
              <a:rPr lang="en-US" sz="2000" b="1" dirty="0"/>
              <a:t> file with confusing scaling information: </a:t>
            </a:r>
            <a:br>
              <a:rPr lang="en-US" sz="2000" b="1" dirty="0"/>
            </a:br>
            <a:br>
              <a:rPr lang="en-US" sz="2000" b="1" dirty="0"/>
            </a:br>
            <a:r>
              <a:rPr lang="en-US" sz="2000" b="1" dirty="0"/>
              <a:t>Z piezo position set value, recalibrated in XY, rescaled in Z"</a:t>
            </a:r>
            <a:br>
              <a:rPr lang="en-US" sz="2000" b="1" dirty="0"/>
            </a:br>
            <a:r>
              <a:rPr lang="en-US" sz="2000" b="1" dirty="0"/>
              <a:t>    SCALING_FACTOR              = 2.4578E-001</a:t>
            </a:r>
            <a:br>
              <a:rPr lang="en-US" sz="2000" b="1" dirty="0"/>
            </a:br>
            <a:br>
              <a:rPr lang="en-US" sz="2000" b="1" dirty="0"/>
            </a:br>
            <a:br>
              <a:rPr lang="en-US" sz="2000" b="1" dirty="0"/>
            </a:br>
            <a:r>
              <a:rPr lang="en-US" sz="2000" b="1" dirty="0"/>
              <a:t>ro-c-midas-3-ext2-samples-v3.0 /data/IMG/1612423_1615300_111_ZS.lbl </a:t>
            </a:r>
            <a:br>
              <a:rPr lang="en-US" sz="2000" b="1" dirty="0"/>
            </a:br>
            <a:br>
              <a:rPr lang="en-US" sz="2000" b="1" dirty="0"/>
            </a:br>
            <a:r>
              <a:rPr lang="en-US" sz="2000" b="1" dirty="0"/>
              <a:t>From this you might think that the scaling factor is the Z-scaling factor; but it is actually the X-Y factor. </a:t>
            </a:r>
            <a:br>
              <a:rPr lang="en-US" sz="2000" b="1" dirty="0"/>
            </a:br>
            <a:r>
              <a:rPr lang="en-US" sz="2000" b="1" dirty="0"/>
              <a:t>For those images that have been rescaled in Z, rather than just including that data in the Enhanced Calibration Report, Table 2, why not include that data also in the </a:t>
            </a:r>
            <a:r>
              <a:rPr lang="en-US" sz="2000" b="1" dirty="0" err="1"/>
              <a:t>lbl</a:t>
            </a:r>
            <a:r>
              <a:rPr lang="en-US" sz="2000" b="1" dirty="0"/>
              <a:t> file so that the reader can understand what’s been adjusted in Z, and by how much?  It’s too many different places to look to figure this out, otherwise. </a:t>
            </a:r>
            <a:br>
              <a:rPr lang="en-US" sz="2000" b="1" dirty="0"/>
            </a:br>
            <a:br>
              <a:rPr lang="en-US" sz="2000" b="1" dirty="0"/>
            </a:br>
            <a:br>
              <a:rPr lang="en-US" sz="2000" b="1" dirty="0"/>
            </a:br>
            <a:br>
              <a:rPr lang="en-US" sz="2000" b="1" dirty="0"/>
            </a:br>
            <a:r>
              <a:rPr lang="en-US" sz="2000" b="1" dirty="0"/>
              <a:t> </a:t>
            </a:r>
          </a:p>
        </p:txBody>
      </p:sp>
      <p:sp>
        <p:nvSpPr>
          <p:cNvPr id="2" name="Rectangle 1">
            <a:extLst>
              <a:ext uri="{FF2B5EF4-FFF2-40B4-BE49-F238E27FC236}">
                <a16:creationId xmlns:a16="http://schemas.microsoft.com/office/drawing/2014/main" id="{46BB2274-0C72-E546-8B7B-F7180D91A6CF}"/>
              </a:ext>
            </a:extLst>
          </p:cNvPr>
          <p:cNvSpPr/>
          <p:nvPr/>
        </p:nvSpPr>
        <p:spPr>
          <a:xfrm>
            <a:off x="3719072" y="142251"/>
            <a:ext cx="4924186" cy="461665"/>
          </a:xfrm>
          <a:prstGeom prst="rect">
            <a:avLst/>
          </a:prstGeom>
        </p:spPr>
        <p:txBody>
          <a:bodyPr wrap="square">
            <a:spAutoFit/>
          </a:bodyPr>
          <a:lstStyle/>
          <a:p>
            <a:r>
              <a:rPr lang="en-US" sz="2400" b="1" dirty="0">
                <a:solidFill>
                  <a:schemeClr val="accent4"/>
                </a:solidFill>
              </a:rPr>
              <a:t>RID SCIENCE 150: Z-correction factors</a:t>
            </a:r>
          </a:p>
        </p:txBody>
      </p:sp>
      <p:sp>
        <p:nvSpPr>
          <p:cNvPr id="5" name="Left Arrow 4">
            <a:extLst>
              <a:ext uri="{FF2B5EF4-FFF2-40B4-BE49-F238E27FC236}">
                <a16:creationId xmlns:a16="http://schemas.microsoft.com/office/drawing/2014/main" id="{3A868718-B44F-844C-A4DF-CE1E52DFB98F}"/>
              </a:ext>
            </a:extLst>
          </p:cNvPr>
          <p:cNvSpPr/>
          <p:nvPr/>
        </p:nvSpPr>
        <p:spPr>
          <a:xfrm>
            <a:off x="2763567" y="6050944"/>
            <a:ext cx="503016" cy="1613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283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93CDC3-8C69-804B-9935-F933B9A4DFA1}"/>
              </a:ext>
            </a:extLst>
          </p:cNvPr>
          <p:cNvSpPr>
            <a:spLocks noGrp="1"/>
          </p:cNvSpPr>
          <p:nvPr>
            <p:ph idx="1"/>
          </p:nvPr>
        </p:nvSpPr>
        <p:spPr>
          <a:xfrm>
            <a:off x="340551" y="1449858"/>
            <a:ext cx="7886700" cy="4209357"/>
          </a:xfrm>
          <a:prstGeom prst="rect">
            <a:avLst/>
          </a:prstGeom>
        </p:spPr>
        <p:txBody>
          <a:bodyPr wrap="square">
            <a:spAutoFit/>
          </a:bodyPr>
          <a:lstStyle/>
          <a:p>
            <a:pPr marL="0" indent="0">
              <a:buNone/>
            </a:pPr>
            <a:r>
              <a:rPr lang="en-US" sz="1800" dirty="0" err="1"/>
              <a:t>Responsible:</a:t>
            </a:r>
            <a:r>
              <a:rPr lang="en-US" sz="1800" u="sng" dirty="0" err="1"/>
              <a:t>Harald</a:t>
            </a:r>
            <a:r>
              <a:rPr lang="en-US" sz="1800" u="sng" dirty="0"/>
              <a:t> </a:t>
            </a:r>
            <a:r>
              <a:rPr lang="en-US" sz="1800" u="sng" dirty="0" err="1"/>
              <a:t>Jeszensky</a:t>
            </a:r>
            <a:endParaRPr lang="en-US" sz="1800" dirty="0"/>
          </a:p>
          <a:p>
            <a:pPr marL="0" indent="0">
              <a:buNone/>
            </a:pPr>
            <a:r>
              <a:rPr lang="en-US" sz="1800" dirty="0" err="1"/>
              <a:t>Position:Accepted</a:t>
            </a:r>
            <a:r>
              <a:rPr lang="en-US" sz="1800" dirty="0"/>
              <a:t> - The SCALING_FACTOR is used for calibrating the height (Z dimension) of the images and is not related to XY. It is calculated by multiplying the default scaling factor (0.164) by the Z-correction factor given in table 2. The Z-correction factor for an image not listed in table 2 is always 1.</a:t>
            </a:r>
            <a:br>
              <a:rPr lang="en-US" sz="1800" dirty="0"/>
            </a:br>
            <a:br>
              <a:rPr lang="en-US" sz="1800" dirty="0"/>
            </a:br>
            <a:r>
              <a:rPr lang="en-US" sz="1800" dirty="0"/>
              <a:t>E.g.: The Z-correction factor of image IMG_1606823_1609700_047_ZS in the data set RO-C-MIDAS-3-EXT1-SAMPLES-V3.0 is 1.31772803. This results in a SCALING_FACTOR of 0.164*1.31772803 = 0.21611.</a:t>
            </a:r>
            <a:br>
              <a:rPr lang="en-US" sz="1800" dirty="0"/>
            </a:br>
            <a:br>
              <a:rPr lang="en-US" sz="1800" dirty="0"/>
            </a:br>
            <a:r>
              <a:rPr lang="en-US" sz="1800" dirty="0"/>
              <a:t>We agree that the text given in the DESCRIPTION of the BCR_IMAGE object can be misleading. The description will be re-phrased in order to clearly separate the description of the image content from the applied re-calibration steps (if any).</a:t>
            </a:r>
            <a:br>
              <a:rPr lang="en-US" sz="1800" dirty="0"/>
            </a:br>
            <a:br>
              <a:rPr lang="en-US" sz="1800" dirty="0"/>
            </a:br>
            <a:r>
              <a:rPr lang="en-US" sz="1800" dirty="0"/>
              <a:t>A possible re-scaling in Z will be complemented by adding the Z correction factor to the description.</a:t>
            </a:r>
          </a:p>
        </p:txBody>
      </p:sp>
      <p:sp>
        <p:nvSpPr>
          <p:cNvPr id="5" name="TextBox 4">
            <a:extLst>
              <a:ext uri="{FF2B5EF4-FFF2-40B4-BE49-F238E27FC236}">
                <a16:creationId xmlns:a16="http://schemas.microsoft.com/office/drawing/2014/main" id="{82B93824-2146-CC4C-BBA9-0A49A74CCF9E}"/>
              </a:ext>
            </a:extLst>
          </p:cNvPr>
          <p:cNvSpPr txBox="1"/>
          <p:nvPr/>
        </p:nvSpPr>
        <p:spPr>
          <a:xfrm>
            <a:off x="505986" y="6043961"/>
            <a:ext cx="8414990" cy="369332"/>
          </a:xfrm>
          <a:prstGeom prst="rect">
            <a:avLst/>
          </a:prstGeom>
          <a:noFill/>
        </p:spPr>
        <p:txBody>
          <a:bodyPr wrap="square" rtlCol="0">
            <a:spAutoFit/>
          </a:bodyPr>
          <a:lstStyle/>
          <a:p>
            <a:r>
              <a:rPr lang="en-US" dirty="0">
                <a:solidFill>
                  <a:schemeClr val="accent6"/>
                </a:solidFill>
              </a:rPr>
              <a:t>* Reviewer response: this will be helpful</a:t>
            </a:r>
          </a:p>
        </p:txBody>
      </p:sp>
      <p:sp>
        <p:nvSpPr>
          <p:cNvPr id="6" name="Rectangle 5">
            <a:extLst>
              <a:ext uri="{FF2B5EF4-FFF2-40B4-BE49-F238E27FC236}">
                <a16:creationId xmlns:a16="http://schemas.microsoft.com/office/drawing/2014/main" id="{C38EB336-9930-C546-9F0D-3589E2FC5BDF}"/>
              </a:ext>
            </a:extLst>
          </p:cNvPr>
          <p:cNvSpPr/>
          <p:nvPr/>
        </p:nvSpPr>
        <p:spPr>
          <a:xfrm>
            <a:off x="340551" y="541893"/>
            <a:ext cx="5637890" cy="523220"/>
          </a:xfrm>
          <a:prstGeom prst="rect">
            <a:avLst/>
          </a:prstGeom>
        </p:spPr>
        <p:txBody>
          <a:bodyPr wrap="none">
            <a:spAutoFit/>
          </a:bodyPr>
          <a:lstStyle/>
          <a:p>
            <a:r>
              <a:rPr lang="en-US" sz="2800" dirty="0">
                <a:solidFill>
                  <a:schemeClr val="accent4"/>
                </a:solidFill>
              </a:rPr>
              <a:t>RID SCIENCE 150: Z-correction factors</a:t>
            </a:r>
          </a:p>
        </p:txBody>
      </p:sp>
    </p:spTree>
    <p:extLst>
      <p:ext uri="{BB962C8B-B14F-4D97-AF65-F5344CB8AC3E}">
        <p14:creationId xmlns:p14="http://schemas.microsoft.com/office/powerpoint/2010/main" val="4172696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39440" y="501805"/>
            <a:ext cx="7886700" cy="4351338"/>
          </a:xfrm>
        </p:spPr>
        <p:txBody>
          <a:bodyPr/>
          <a:lstStyle/>
          <a:p>
            <a:r>
              <a:rPr lang="en-US" dirty="0">
                <a:solidFill>
                  <a:schemeClr val="accent4"/>
                </a:solidFill>
              </a:rPr>
              <a:t>RID SCIENCE 151: Access to ROI information:</a:t>
            </a:r>
          </a:p>
          <a:p>
            <a:pPr lvl="1"/>
            <a:r>
              <a:rPr lang="en-US" dirty="0">
                <a:solidFill>
                  <a:schemeClr val="accent4"/>
                </a:solidFill>
              </a:rPr>
              <a:t>User without IDL does not have access to ROI information; this makes access to derived data products impossible.</a:t>
            </a:r>
          </a:p>
          <a:p>
            <a:pPr lvl="1"/>
            <a:r>
              <a:rPr lang="en-US" dirty="0">
                <a:solidFill>
                  <a:schemeClr val="accent4"/>
                </a:solidFill>
              </a:rPr>
              <a:t>Consider making this information available in flat files, provide the raw data, or the </a:t>
            </a:r>
            <a:r>
              <a:rPr lang="en-US" dirty="0" err="1">
                <a:solidFill>
                  <a:schemeClr val="accent4"/>
                </a:solidFill>
              </a:rPr>
              <a:t>img</a:t>
            </a:r>
            <a:r>
              <a:rPr lang="en-US" dirty="0">
                <a:solidFill>
                  <a:schemeClr val="accent4"/>
                </a:solidFill>
              </a:rPr>
              <a:t> files readable by </a:t>
            </a:r>
            <a:r>
              <a:rPr lang="en-US" dirty="0" err="1">
                <a:solidFill>
                  <a:schemeClr val="accent4"/>
                </a:solidFill>
              </a:rPr>
              <a:t>Gwyddion</a:t>
            </a:r>
            <a:r>
              <a:rPr lang="en-US" dirty="0">
                <a:solidFill>
                  <a:schemeClr val="accent4"/>
                </a:solidFill>
              </a:rPr>
              <a:t> or similar open access software.</a:t>
            </a:r>
          </a:p>
        </p:txBody>
      </p:sp>
      <p:sp>
        <p:nvSpPr>
          <p:cNvPr id="4" name="Rectangle 3">
            <a:extLst>
              <a:ext uri="{FF2B5EF4-FFF2-40B4-BE49-F238E27FC236}">
                <a16:creationId xmlns:a16="http://schemas.microsoft.com/office/drawing/2014/main" id="{8523447B-77FF-6B41-AA5C-52C37FB31E28}"/>
              </a:ext>
            </a:extLst>
          </p:cNvPr>
          <p:cNvSpPr/>
          <p:nvPr/>
        </p:nvSpPr>
        <p:spPr>
          <a:xfrm>
            <a:off x="628650" y="3532247"/>
            <a:ext cx="7980091" cy="2308324"/>
          </a:xfrm>
          <a:prstGeom prst="rect">
            <a:avLst/>
          </a:prstGeom>
        </p:spPr>
        <p:txBody>
          <a:bodyPr wrap="square">
            <a:spAutoFit/>
          </a:bodyPr>
          <a:lstStyle/>
          <a:p>
            <a:r>
              <a:rPr lang="en-US" sz="1600" dirty="0" err="1">
                <a:solidFill>
                  <a:srgbClr val="000000"/>
                </a:solidFill>
                <a:latin typeface="Roboto"/>
              </a:rPr>
              <a:t>Responsible:</a:t>
            </a:r>
            <a:r>
              <a:rPr lang="en-US" sz="1600" u="sng" dirty="0" err="1">
                <a:solidFill>
                  <a:srgbClr val="428BCA"/>
                </a:solidFill>
                <a:latin typeface="Roboto"/>
              </a:rPr>
              <a:t>Harald</a:t>
            </a:r>
            <a:r>
              <a:rPr lang="en-US" sz="1600" u="sng" dirty="0">
                <a:solidFill>
                  <a:srgbClr val="428BCA"/>
                </a:solidFill>
                <a:latin typeface="Roboto"/>
              </a:rPr>
              <a:t> </a:t>
            </a:r>
            <a:r>
              <a:rPr lang="en-US" sz="1600" u="sng" dirty="0" err="1">
                <a:solidFill>
                  <a:srgbClr val="428BCA"/>
                </a:solidFill>
                <a:latin typeface="Roboto"/>
              </a:rPr>
              <a:t>Jeszensky</a:t>
            </a:r>
            <a:endParaRPr lang="en-US" sz="1600" dirty="0">
              <a:solidFill>
                <a:srgbClr val="000000"/>
              </a:solidFill>
              <a:latin typeface="Roboto"/>
            </a:endParaRPr>
          </a:p>
          <a:p>
            <a:r>
              <a:rPr lang="en-US" sz="1600" dirty="0" err="1">
                <a:solidFill>
                  <a:srgbClr val="000000"/>
                </a:solidFill>
                <a:latin typeface="Roboto"/>
              </a:rPr>
              <a:t>Position:Rejected</a:t>
            </a:r>
            <a:r>
              <a:rPr lang="en-US" sz="1600" dirty="0">
                <a:solidFill>
                  <a:srgbClr val="000000"/>
                </a:solidFill>
                <a:latin typeface="Roboto"/>
              </a:rPr>
              <a:t> - ROI files are binary tables which don't require specific software (e.g. IDL) to be read. The given information is supplemental to the data set and just related to the feature detection and auto-zooming capabilities of the MIDAS on-board S/W. The data is not used for deriving any data products. The image raw data related to the ROIs are located in the */DATA/IMG directory.</a:t>
            </a:r>
            <a:br>
              <a:rPr lang="en-US" sz="1600" dirty="0">
                <a:solidFill>
                  <a:srgbClr val="000000"/>
                </a:solidFill>
                <a:latin typeface="Roboto"/>
              </a:rPr>
            </a:br>
            <a:br>
              <a:rPr lang="en-US" sz="1600" dirty="0">
                <a:solidFill>
                  <a:srgbClr val="000000"/>
                </a:solidFill>
                <a:latin typeface="Roboto"/>
              </a:rPr>
            </a:br>
            <a:r>
              <a:rPr lang="en-US" sz="1600" dirty="0">
                <a:solidFill>
                  <a:srgbClr val="000000"/>
                </a:solidFill>
                <a:latin typeface="Roboto"/>
              </a:rPr>
              <a:t>Nevertheless, a cross-link to the respective image files could be added to the ROI labels.</a:t>
            </a:r>
            <a:endParaRPr lang="en-US" sz="1600" b="0" i="0" dirty="0">
              <a:solidFill>
                <a:srgbClr val="000000"/>
              </a:solidFill>
              <a:effectLst/>
              <a:latin typeface="Roboto"/>
            </a:endParaRPr>
          </a:p>
        </p:txBody>
      </p:sp>
      <p:sp>
        <p:nvSpPr>
          <p:cNvPr id="5" name="TextBox 4">
            <a:extLst>
              <a:ext uri="{FF2B5EF4-FFF2-40B4-BE49-F238E27FC236}">
                <a16:creationId xmlns:a16="http://schemas.microsoft.com/office/drawing/2014/main" id="{8B0A1F43-C685-444B-9C67-F9D03FA7CA8A}"/>
              </a:ext>
            </a:extLst>
          </p:cNvPr>
          <p:cNvSpPr txBox="1"/>
          <p:nvPr/>
        </p:nvSpPr>
        <p:spPr>
          <a:xfrm>
            <a:off x="332612" y="5840571"/>
            <a:ext cx="8604559" cy="923330"/>
          </a:xfrm>
          <a:prstGeom prst="rect">
            <a:avLst/>
          </a:prstGeom>
          <a:noFill/>
        </p:spPr>
        <p:txBody>
          <a:bodyPr wrap="square" rtlCol="0">
            <a:spAutoFit/>
          </a:bodyPr>
          <a:lstStyle/>
          <a:p>
            <a:r>
              <a:rPr lang="en-US" dirty="0">
                <a:solidFill>
                  <a:schemeClr val="accent6"/>
                </a:solidFill>
              </a:rPr>
              <a:t>* Reviewer response: Reviewers do not know how to open *.</a:t>
            </a:r>
            <a:r>
              <a:rPr lang="en-US" dirty="0" err="1">
                <a:solidFill>
                  <a:schemeClr val="accent6"/>
                </a:solidFill>
              </a:rPr>
              <a:t>dat</a:t>
            </a:r>
            <a:r>
              <a:rPr lang="en-US" dirty="0">
                <a:solidFill>
                  <a:schemeClr val="accent6"/>
                </a:solidFill>
              </a:rPr>
              <a:t> files; import into the following failed: text, excel, numbers, octave, </a:t>
            </a:r>
            <a:r>
              <a:rPr lang="en-US" dirty="0" err="1">
                <a:solidFill>
                  <a:schemeClr val="accent6"/>
                </a:solidFill>
              </a:rPr>
              <a:t>matlab</a:t>
            </a:r>
            <a:r>
              <a:rPr lang="en-US" dirty="0">
                <a:solidFill>
                  <a:schemeClr val="accent6"/>
                </a:solidFill>
              </a:rPr>
              <a:t>.  Documentation/readme file should provide user with information as to how to open/view all .</a:t>
            </a:r>
            <a:r>
              <a:rPr lang="en-US" dirty="0" err="1">
                <a:solidFill>
                  <a:schemeClr val="accent6"/>
                </a:solidFill>
              </a:rPr>
              <a:t>dat</a:t>
            </a:r>
            <a:r>
              <a:rPr lang="en-US" dirty="0">
                <a:solidFill>
                  <a:schemeClr val="accent6"/>
                </a:solidFill>
              </a:rPr>
              <a:t> files.</a:t>
            </a:r>
          </a:p>
        </p:txBody>
      </p:sp>
    </p:spTree>
    <p:extLst>
      <p:ext uri="{BB962C8B-B14F-4D97-AF65-F5344CB8AC3E}">
        <p14:creationId xmlns:p14="http://schemas.microsoft.com/office/powerpoint/2010/main" val="1080487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4E73-D3B2-B446-BC6E-764B94206F00}"/>
              </a:ext>
            </a:extLst>
          </p:cNvPr>
          <p:cNvSpPr>
            <a:spLocks noGrp="1"/>
          </p:cNvSpPr>
          <p:nvPr>
            <p:ph type="title"/>
          </p:nvPr>
        </p:nvSpPr>
        <p:spPr/>
        <p:txBody>
          <a:bodyPr>
            <a:normAutofit/>
          </a:bodyPr>
          <a:lstStyle/>
          <a:p>
            <a:r>
              <a:rPr lang="en-US" sz="2800" dirty="0"/>
              <a:t>Editorial comments (submitted online): </a:t>
            </a:r>
            <a:br>
              <a:rPr lang="en-US" sz="2800" dirty="0"/>
            </a:br>
            <a:r>
              <a:rPr lang="en-US" sz="2800" dirty="0"/>
              <a:t>ROSETTA-MIDAS-Enhanced Calibration Report - </a:t>
            </a:r>
            <a:br>
              <a:rPr lang="en-US" sz="2800" dirty="0"/>
            </a:br>
            <a:endParaRPr lang="en-US" sz="2800" dirty="0"/>
          </a:p>
        </p:txBody>
      </p:sp>
      <p:sp>
        <p:nvSpPr>
          <p:cNvPr id="3" name="Content Placeholder 2">
            <a:extLst>
              <a:ext uri="{FF2B5EF4-FFF2-40B4-BE49-F238E27FC236}">
                <a16:creationId xmlns:a16="http://schemas.microsoft.com/office/drawing/2014/main" id="{5E8885FB-1F19-D644-8EA3-E81A3160EB3C}"/>
              </a:ext>
            </a:extLst>
          </p:cNvPr>
          <p:cNvSpPr>
            <a:spLocks noGrp="1"/>
          </p:cNvSpPr>
          <p:nvPr>
            <p:ph idx="1"/>
          </p:nvPr>
        </p:nvSpPr>
        <p:spPr/>
        <p:txBody>
          <a:bodyPr>
            <a:normAutofit fontScale="62500" lnSpcReduction="20000"/>
          </a:bodyPr>
          <a:lstStyle/>
          <a:p>
            <a:r>
              <a:rPr lang="en-US" dirty="0"/>
              <a:t>P. 4. “There are 12 scans of the XY calibration target made on the FM with Y in closed loop mode for which we are able to determine a mean correction factor in the Y direction. These are shown in Figure 4, the red points show scans made with the fast direction in X (5 scans) and the blue points with fast direction Y (7 scans).” </a:t>
            </a:r>
            <a:r>
              <a:rPr lang="en-US" dirty="0">
                <a:solidFill>
                  <a:srgbClr val="0070C0"/>
                </a:solidFill>
              </a:rPr>
              <a:t>There are 11 red and blue points in the Fig 4a and the red has 6 and blue has 5).</a:t>
            </a:r>
          </a:p>
          <a:p>
            <a:r>
              <a:rPr lang="en-US" dirty="0">
                <a:solidFill>
                  <a:srgbClr val="0070C0"/>
                </a:solidFill>
              </a:rPr>
              <a:t>P. 8. </a:t>
            </a:r>
            <a:r>
              <a:rPr lang="en-US" dirty="0"/>
              <a:t>For each of the three scanning modes, the mean correction factor is determined in three image length ranges (), to which we then apply a linear fit (shown by the solid lines Figures 5 d, e, g) to determine the average relationship between correction factor and image/scan length. </a:t>
            </a:r>
            <a:r>
              <a:rPr lang="en-US" dirty="0">
                <a:solidFill>
                  <a:srgbClr val="0070C0"/>
                </a:solidFill>
              </a:rPr>
              <a:t>– no range in the ()’s.</a:t>
            </a:r>
          </a:p>
          <a:p>
            <a:r>
              <a:rPr lang="en-US" dirty="0"/>
              <a:t>P. 14. “average temperature is increasing over the time scale of the three series of calibration scans made by approximately 4 degrees”.  </a:t>
            </a:r>
            <a:r>
              <a:rPr lang="en-US" dirty="0">
                <a:solidFill>
                  <a:srgbClr val="0070C0"/>
                </a:solidFill>
              </a:rPr>
              <a:t>Can you clarify whether the temperature increases over 1 scan or over the 3 month period between scans? </a:t>
            </a:r>
          </a:p>
          <a:p>
            <a:r>
              <a:rPr lang="en-US" dirty="0">
                <a:solidFill>
                  <a:srgbClr val="0070C0"/>
                </a:solidFill>
              </a:rPr>
              <a:t>P. 14 “Therefore, we only apply updated height calibration to scans </a:t>
            </a:r>
            <a:r>
              <a:rPr lang="en-US" dirty="0"/>
              <a:t>made within three months of the series of Z calibration scans (2016-04-01 until 2016-12-14)”. </a:t>
            </a:r>
            <a:r>
              <a:rPr lang="en-US" dirty="0">
                <a:solidFill>
                  <a:srgbClr val="0070C0"/>
                </a:solidFill>
              </a:rPr>
              <a:t>– that is more than 8 months? Date wrong? Should be 2016-09-27.</a:t>
            </a:r>
          </a:p>
          <a:p>
            <a:endParaRPr lang="en-US" dirty="0"/>
          </a:p>
          <a:p>
            <a:endParaRPr lang="en-US" dirty="0"/>
          </a:p>
        </p:txBody>
      </p:sp>
    </p:spTree>
    <p:extLst>
      <p:ext uri="{BB962C8B-B14F-4D97-AF65-F5344CB8AC3E}">
        <p14:creationId xmlns:p14="http://schemas.microsoft.com/office/powerpoint/2010/main" val="29876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2CB9BB-5A2A-4D4F-ABDD-E9D4E2369C3A}"/>
              </a:ext>
            </a:extLst>
          </p:cNvPr>
          <p:cNvSpPr/>
          <p:nvPr/>
        </p:nvSpPr>
        <p:spPr>
          <a:xfrm>
            <a:off x="808198" y="5815315"/>
            <a:ext cx="8162693" cy="369332"/>
          </a:xfrm>
          <a:prstGeom prst="rect">
            <a:avLst/>
          </a:prstGeom>
        </p:spPr>
        <p:txBody>
          <a:bodyPr wrap="square">
            <a:spAutoFit/>
          </a:bodyPr>
          <a:lstStyle/>
          <a:p>
            <a:r>
              <a:rPr lang="en-US" dirty="0">
                <a:hlinkClick r:id="rId2"/>
              </a:rPr>
              <a:t>https://sre-polaris.esa.int/eclipse/i-layout!view.action</a:t>
            </a:r>
            <a:r>
              <a:rPr lang="en-US" dirty="0"/>
              <a:t> – screenshot 7 Oct 18</a:t>
            </a:r>
          </a:p>
        </p:txBody>
      </p:sp>
      <p:pic>
        <p:nvPicPr>
          <p:cNvPr id="8" name="Picture 7">
            <a:extLst>
              <a:ext uri="{FF2B5EF4-FFF2-40B4-BE49-F238E27FC236}">
                <a16:creationId xmlns:a16="http://schemas.microsoft.com/office/drawing/2014/main" id="{CAEABE43-CB2A-D148-BA58-2B703223AEF0}"/>
              </a:ext>
            </a:extLst>
          </p:cNvPr>
          <p:cNvPicPr>
            <a:picLocks noChangeAspect="1"/>
          </p:cNvPicPr>
          <p:nvPr/>
        </p:nvPicPr>
        <p:blipFill>
          <a:blip r:embed="rId3"/>
          <a:stretch>
            <a:fillRect/>
          </a:stretch>
        </p:blipFill>
        <p:spPr>
          <a:xfrm>
            <a:off x="0" y="1651000"/>
            <a:ext cx="9144000" cy="3556000"/>
          </a:xfrm>
          <a:prstGeom prst="rect">
            <a:avLst/>
          </a:prstGeom>
        </p:spPr>
      </p:pic>
      <p:sp>
        <p:nvSpPr>
          <p:cNvPr id="2" name="TextBox 1">
            <a:extLst>
              <a:ext uri="{FF2B5EF4-FFF2-40B4-BE49-F238E27FC236}">
                <a16:creationId xmlns:a16="http://schemas.microsoft.com/office/drawing/2014/main" id="{C4CB6BF6-2627-AA47-9926-19E59D864D30}"/>
              </a:ext>
            </a:extLst>
          </p:cNvPr>
          <p:cNvSpPr txBox="1"/>
          <p:nvPr/>
        </p:nvSpPr>
        <p:spPr>
          <a:xfrm>
            <a:off x="350998" y="315685"/>
            <a:ext cx="5780044" cy="523220"/>
          </a:xfrm>
          <a:prstGeom prst="rect">
            <a:avLst/>
          </a:prstGeom>
          <a:noFill/>
        </p:spPr>
        <p:txBody>
          <a:bodyPr wrap="none" rtlCol="0">
            <a:spAutoFit/>
          </a:bodyPr>
          <a:lstStyle/>
          <a:p>
            <a:r>
              <a:rPr lang="en-US" sz="2800" b="1" dirty="0"/>
              <a:t>RIDS Submitted to the Eclipse system </a:t>
            </a:r>
          </a:p>
        </p:txBody>
      </p:sp>
    </p:spTree>
    <p:extLst>
      <p:ext uri="{BB962C8B-B14F-4D97-AF65-F5344CB8AC3E}">
        <p14:creationId xmlns:p14="http://schemas.microsoft.com/office/powerpoint/2010/main" val="100676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05986" y="565537"/>
            <a:ext cx="7886700" cy="4351338"/>
          </a:xfrm>
        </p:spPr>
        <p:txBody>
          <a:bodyPr/>
          <a:lstStyle/>
          <a:p>
            <a:pPr marL="0" indent="0">
              <a:buNone/>
            </a:pPr>
            <a:r>
              <a:rPr lang="en-US" dirty="0">
                <a:solidFill>
                  <a:schemeClr val="accent4"/>
                </a:solidFill>
              </a:rPr>
              <a:t>RID SCIENCE 146: Raw Data</a:t>
            </a:r>
          </a:p>
          <a:p>
            <a:r>
              <a:rPr lang="en-US" dirty="0">
                <a:solidFill>
                  <a:schemeClr val="accent4"/>
                </a:solidFill>
              </a:rPr>
              <a:t>It is not clear to the user whether the raw data is available; it appears at this level of review that only calibrated data is available.</a:t>
            </a:r>
          </a:p>
        </p:txBody>
      </p:sp>
      <p:sp>
        <p:nvSpPr>
          <p:cNvPr id="4" name="Rectangle 3">
            <a:extLst>
              <a:ext uri="{FF2B5EF4-FFF2-40B4-BE49-F238E27FC236}">
                <a16:creationId xmlns:a16="http://schemas.microsoft.com/office/drawing/2014/main" id="{2D74128F-0072-E341-A94A-508D4D257A1F}"/>
              </a:ext>
            </a:extLst>
          </p:cNvPr>
          <p:cNvSpPr/>
          <p:nvPr/>
        </p:nvSpPr>
        <p:spPr>
          <a:xfrm>
            <a:off x="505986" y="2741206"/>
            <a:ext cx="8056756" cy="2585323"/>
          </a:xfrm>
          <a:prstGeom prst="rect">
            <a:avLst/>
          </a:prstGeom>
        </p:spPr>
        <p:txBody>
          <a:bodyPr wrap="square">
            <a:spAutoFit/>
          </a:bodyPr>
          <a:lstStyle/>
          <a:p>
            <a:r>
              <a:rPr lang="en-US" dirty="0" err="1">
                <a:solidFill>
                  <a:srgbClr val="000000"/>
                </a:solidFill>
                <a:latin typeface="Roboto"/>
              </a:rPr>
              <a:t>Responsible:</a:t>
            </a:r>
            <a:r>
              <a:rPr lang="en-US" u="sng" dirty="0" err="1">
                <a:solidFill>
                  <a:srgbClr val="428BCA"/>
                </a:solidFill>
                <a:latin typeface="Roboto"/>
              </a:rPr>
              <a:t>Harald</a:t>
            </a:r>
            <a:r>
              <a:rPr lang="en-US" u="sng" dirty="0">
                <a:solidFill>
                  <a:srgbClr val="428BCA"/>
                </a:solidFill>
                <a:latin typeface="Roboto"/>
              </a:rPr>
              <a:t> </a:t>
            </a:r>
            <a:r>
              <a:rPr lang="en-US" u="sng" dirty="0" err="1">
                <a:solidFill>
                  <a:srgbClr val="428BCA"/>
                </a:solidFill>
                <a:latin typeface="Roboto"/>
              </a:rPr>
              <a:t>Jeszensky</a:t>
            </a:r>
            <a:endParaRPr lang="en-US" dirty="0">
              <a:solidFill>
                <a:srgbClr val="000000"/>
              </a:solidFill>
              <a:latin typeface="Roboto"/>
            </a:endParaRPr>
          </a:p>
          <a:p>
            <a:r>
              <a:rPr lang="en-US" dirty="0">
                <a:solidFill>
                  <a:srgbClr val="000000"/>
                </a:solidFill>
                <a:latin typeface="Roboto"/>
              </a:rPr>
              <a:t>Position: Rejected - All images in the MIDAS data sets (located in the */DATA/IMG directory) are provided in raw format. The images are calibrated by means of the HORIZONTAL_PIXEL_SCALE, VERTICAL_PIXEL_SCALE and SCALING_FACTOR parameters in the respective label files.</a:t>
            </a:r>
            <a:br>
              <a:rPr lang="en-US" dirty="0">
                <a:solidFill>
                  <a:srgbClr val="000000"/>
                </a:solidFill>
                <a:latin typeface="Roboto"/>
              </a:rPr>
            </a:br>
            <a:br>
              <a:rPr lang="en-US" dirty="0">
                <a:solidFill>
                  <a:srgbClr val="000000"/>
                </a:solidFill>
                <a:latin typeface="Roboto"/>
              </a:rPr>
            </a:br>
            <a:r>
              <a:rPr lang="en-US" dirty="0">
                <a:solidFill>
                  <a:srgbClr val="000000"/>
                </a:solidFill>
                <a:latin typeface="Roboto"/>
              </a:rPr>
              <a:t>Calibrated and/or derived images are provided in the */BROWSE directory. The file names in this directory correspond to the respective raw image file names (IMG_*.IMG --&gt; PRV_*.JPG).</a:t>
            </a:r>
            <a:endParaRPr lang="en-US" b="0" i="0" dirty="0">
              <a:solidFill>
                <a:srgbClr val="000000"/>
              </a:solidFill>
              <a:effectLst/>
              <a:latin typeface="Roboto"/>
            </a:endParaRPr>
          </a:p>
        </p:txBody>
      </p:sp>
      <p:sp>
        <p:nvSpPr>
          <p:cNvPr id="5" name="TextBox 4">
            <a:extLst>
              <a:ext uri="{FF2B5EF4-FFF2-40B4-BE49-F238E27FC236}">
                <a16:creationId xmlns:a16="http://schemas.microsoft.com/office/drawing/2014/main" id="{28428CF3-7F54-654B-ABF4-A2BC3ABA57DD}"/>
              </a:ext>
            </a:extLst>
          </p:cNvPr>
          <p:cNvSpPr txBox="1"/>
          <p:nvPr/>
        </p:nvSpPr>
        <p:spPr>
          <a:xfrm>
            <a:off x="505986" y="5326529"/>
            <a:ext cx="8414990" cy="1477328"/>
          </a:xfrm>
          <a:prstGeom prst="rect">
            <a:avLst/>
          </a:prstGeom>
          <a:noFill/>
        </p:spPr>
        <p:txBody>
          <a:bodyPr wrap="square" rtlCol="0">
            <a:spAutoFit/>
          </a:bodyPr>
          <a:lstStyle/>
          <a:p>
            <a:r>
              <a:rPr lang="en-US" dirty="0">
                <a:solidFill>
                  <a:schemeClr val="accent6"/>
                </a:solidFill>
              </a:rPr>
              <a:t>* Reviewer response: OK. This information may be able to be more effectively communicated, especially access to images and alternative platforms for viewing data and associated calibration factors.  It’s not immediately clear that the </a:t>
            </a:r>
            <a:r>
              <a:rPr lang="en-US" dirty="0" err="1">
                <a:solidFill>
                  <a:schemeClr val="accent6"/>
                </a:solidFill>
              </a:rPr>
              <a:t>img</a:t>
            </a:r>
            <a:r>
              <a:rPr lang="en-US" dirty="0">
                <a:solidFill>
                  <a:schemeClr val="accent6"/>
                </a:solidFill>
              </a:rPr>
              <a:t> file is raw and that only with correction factors in </a:t>
            </a:r>
            <a:r>
              <a:rPr lang="en-US" dirty="0" err="1">
                <a:solidFill>
                  <a:schemeClr val="accent6"/>
                </a:solidFill>
              </a:rPr>
              <a:t>lbl</a:t>
            </a:r>
            <a:r>
              <a:rPr lang="en-US" dirty="0">
                <a:solidFill>
                  <a:schemeClr val="accent6"/>
                </a:solidFill>
              </a:rPr>
              <a:t> file that it is calibrated. Future users may want to apply alternative corrections, e.g. take tip imaging into consideration. </a:t>
            </a:r>
          </a:p>
        </p:txBody>
      </p:sp>
    </p:spTree>
    <p:extLst>
      <p:ext uri="{BB962C8B-B14F-4D97-AF65-F5344CB8AC3E}">
        <p14:creationId xmlns:p14="http://schemas.microsoft.com/office/powerpoint/2010/main" val="84399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9DB97E-19B6-8946-B0EA-3A16DA4EC0EA}"/>
              </a:ext>
            </a:extLst>
          </p:cNvPr>
          <p:cNvSpPr>
            <a:spLocks noGrp="1"/>
          </p:cNvSpPr>
          <p:nvPr>
            <p:ph idx="1"/>
          </p:nvPr>
        </p:nvSpPr>
        <p:spPr>
          <a:xfrm>
            <a:off x="505986" y="565537"/>
            <a:ext cx="7886700" cy="4351338"/>
          </a:xfrm>
        </p:spPr>
        <p:txBody>
          <a:bodyPr>
            <a:normAutofit/>
          </a:bodyPr>
          <a:lstStyle/>
          <a:p>
            <a:pPr marL="0" indent="0">
              <a:buNone/>
            </a:pPr>
            <a:r>
              <a:rPr lang="en-US" dirty="0">
                <a:solidFill>
                  <a:schemeClr val="accent4"/>
                </a:solidFill>
              </a:rPr>
              <a:t>RID SCIENCE 149: Tip Imaging</a:t>
            </a:r>
          </a:p>
          <a:p>
            <a:r>
              <a:rPr lang="en-US" sz="2400" dirty="0">
                <a:solidFill>
                  <a:schemeClr val="accent4"/>
                </a:solidFill>
              </a:rPr>
              <a:t>How was tip imaging was taken into consideration or aberrations were corrected over the mission. Tip images were taken only sporadically, but still how was poor quality tip information utilized?</a:t>
            </a:r>
          </a:p>
          <a:p>
            <a:r>
              <a:rPr lang="en-US" sz="2400" dirty="0">
                <a:solidFill>
                  <a:schemeClr val="accent4"/>
                </a:solidFill>
              </a:rPr>
              <a:t>Improve documentation in the EAICD and enhanced calibration reports to make the procedure for data processing and what is available on the archive clear, in addition to explaining where appropriate (perhaps analysts notebook?) what steps were taken, if any, to mitigate poor/used tips.</a:t>
            </a:r>
          </a:p>
        </p:txBody>
      </p:sp>
      <p:sp>
        <p:nvSpPr>
          <p:cNvPr id="6" name="TextBox 5">
            <a:extLst>
              <a:ext uri="{FF2B5EF4-FFF2-40B4-BE49-F238E27FC236}">
                <a16:creationId xmlns:a16="http://schemas.microsoft.com/office/drawing/2014/main" id="{2FD68DFC-5BD4-4240-9F31-30712B783BA7}"/>
              </a:ext>
            </a:extLst>
          </p:cNvPr>
          <p:cNvSpPr txBox="1"/>
          <p:nvPr/>
        </p:nvSpPr>
        <p:spPr>
          <a:xfrm>
            <a:off x="505986" y="4732209"/>
            <a:ext cx="8414990" cy="646331"/>
          </a:xfrm>
          <a:prstGeom prst="rect">
            <a:avLst/>
          </a:prstGeom>
          <a:noFill/>
        </p:spPr>
        <p:txBody>
          <a:bodyPr wrap="square" rtlCol="0">
            <a:spAutoFit/>
          </a:bodyPr>
          <a:lstStyle/>
          <a:p>
            <a:r>
              <a:rPr lang="en-US" dirty="0">
                <a:solidFill>
                  <a:schemeClr val="accent4"/>
                </a:solidFill>
              </a:rPr>
              <a:t>Example – next slide</a:t>
            </a:r>
          </a:p>
          <a:p>
            <a:r>
              <a:rPr lang="en-US" dirty="0">
                <a:solidFill>
                  <a:schemeClr val="accent4"/>
                </a:solidFill>
              </a:rPr>
              <a:t>Response follows</a:t>
            </a:r>
          </a:p>
        </p:txBody>
      </p:sp>
    </p:spTree>
    <p:extLst>
      <p:ext uri="{BB962C8B-B14F-4D97-AF65-F5344CB8AC3E}">
        <p14:creationId xmlns:p14="http://schemas.microsoft.com/office/powerpoint/2010/main" val="35776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5A6D-9433-8846-A837-EF7A3CD59971}"/>
              </a:ext>
            </a:extLst>
          </p:cNvPr>
          <p:cNvSpPr>
            <a:spLocks noGrp="1"/>
          </p:cNvSpPr>
          <p:nvPr>
            <p:ph type="title"/>
          </p:nvPr>
        </p:nvSpPr>
        <p:spPr>
          <a:xfrm>
            <a:off x="628649" y="75412"/>
            <a:ext cx="7886700" cy="1325563"/>
          </a:xfrm>
        </p:spPr>
        <p:txBody>
          <a:bodyPr>
            <a:normAutofit/>
          </a:bodyPr>
          <a:lstStyle/>
          <a:p>
            <a:r>
              <a:rPr lang="en-US" sz="2800" b="1" dirty="0">
                <a:solidFill>
                  <a:schemeClr val="accent1"/>
                </a:solidFill>
              </a:rPr>
              <a:t>RID 4. Tip imaging</a:t>
            </a:r>
          </a:p>
        </p:txBody>
      </p:sp>
      <p:sp>
        <p:nvSpPr>
          <p:cNvPr id="3" name="Content Placeholder 2">
            <a:extLst>
              <a:ext uri="{FF2B5EF4-FFF2-40B4-BE49-F238E27FC236}">
                <a16:creationId xmlns:a16="http://schemas.microsoft.com/office/drawing/2014/main" id="{D799434A-BB28-294C-B295-7FA6AB9A3EB3}"/>
              </a:ext>
            </a:extLst>
          </p:cNvPr>
          <p:cNvSpPr>
            <a:spLocks noGrp="1"/>
          </p:cNvSpPr>
          <p:nvPr>
            <p:ph idx="1"/>
          </p:nvPr>
        </p:nvSpPr>
        <p:spPr>
          <a:xfrm>
            <a:off x="367369" y="1279215"/>
            <a:ext cx="3747431" cy="4351338"/>
          </a:xfrm>
        </p:spPr>
        <p:txBody>
          <a:bodyPr>
            <a:normAutofit/>
          </a:bodyPr>
          <a:lstStyle/>
          <a:p>
            <a:r>
              <a:rPr lang="en-US" sz="1600" dirty="0">
                <a:solidFill>
                  <a:schemeClr val="accent6"/>
                </a:solidFill>
              </a:rPr>
              <a:t>The tip image catalog doesn’t show the TGT01 (so user doesn’t quite know what a “perfect tip” should look like).</a:t>
            </a:r>
          </a:p>
          <a:p>
            <a:r>
              <a:rPr lang="en-US" sz="1600" dirty="0">
                <a:solidFill>
                  <a:schemeClr val="accent6"/>
                </a:solidFill>
              </a:rPr>
              <a:t>Tip image catalog could include a synthesis table of time periods when tip was considered to be in optimal condition for imaging/ and suspect periods with respect to periods that the tip was in use.</a:t>
            </a:r>
          </a:p>
          <a:p>
            <a:r>
              <a:rPr lang="en-US" sz="1600" dirty="0">
                <a:solidFill>
                  <a:schemeClr val="accent6"/>
                </a:solidFill>
              </a:rPr>
              <a:t>The calibration report does not go into detail about the tip imaging (or even mention it)</a:t>
            </a:r>
          </a:p>
        </p:txBody>
      </p:sp>
      <p:pic>
        <p:nvPicPr>
          <p:cNvPr id="5" name="Picture 4">
            <a:extLst>
              <a:ext uri="{FF2B5EF4-FFF2-40B4-BE49-F238E27FC236}">
                <a16:creationId xmlns:a16="http://schemas.microsoft.com/office/drawing/2014/main" id="{144CD0BE-AA49-6445-A3C2-5CD7E705605F}"/>
              </a:ext>
            </a:extLst>
          </p:cNvPr>
          <p:cNvPicPr>
            <a:picLocks noChangeAspect="1"/>
          </p:cNvPicPr>
          <p:nvPr/>
        </p:nvPicPr>
        <p:blipFill>
          <a:blip r:embed="rId2"/>
          <a:stretch>
            <a:fillRect/>
          </a:stretch>
        </p:blipFill>
        <p:spPr>
          <a:xfrm>
            <a:off x="443708" y="4861786"/>
            <a:ext cx="6345739" cy="1626882"/>
          </a:xfrm>
          <a:prstGeom prst="rect">
            <a:avLst/>
          </a:prstGeom>
          <a:ln>
            <a:solidFill>
              <a:schemeClr val="accent4"/>
            </a:solidFill>
          </a:ln>
        </p:spPr>
      </p:pic>
      <p:sp>
        <p:nvSpPr>
          <p:cNvPr id="6" name="TextBox 5">
            <a:extLst>
              <a:ext uri="{FF2B5EF4-FFF2-40B4-BE49-F238E27FC236}">
                <a16:creationId xmlns:a16="http://schemas.microsoft.com/office/drawing/2014/main" id="{91C49747-02EB-A241-BF9B-0AB633F41E19}"/>
              </a:ext>
            </a:extLst>
          </p:cNvPr>
          <p:cNvSpPr txBox="1"/>
          <p:nvPr/>
        </p:nvSpPr>
        <p:spPr>
          <a:xfrm>
            <a:off x="4878603" y="6520780"/>
            <a:ext cx="1910844" cy="369332"/>
          </a:xfrm>
          <a:prstGeom prst="rect">
            <a:avLst/>
          </a:prstGeom>
          <a:noFill/>
        </p:spPr>
        <p:txBody>
          <a:bodyPr wrap="none" rtlCol="0">
            <a:spAutoFit/>
          </a:bodyPr>
          <a:lstStyle/>
          <a:p>
            <a:r>
              <a:rPr lang="en-US" dirty="0" err="1">
                <a:solidFill>
                  <a:schemeClr val="accent4"/>
                </a:solidFill>
              </a:rPr>
              <a:t>EACID.pdf</a:t>
            </a:r>
            <a:r>
              <a:rPr lang="en-US" dirty="0">
                <a:solidFill>
                  <a:schemeClr val="accent4"/>
                </a:solidFill>
              </a:rPr>
              <a:t> page 17</a:t>
            </a:r>
          </a:p>
        </p:txBody>
      </p:sp>
      <p:pic>
        <p:nvPicPr>
          <p:cNvPr id="9" name="Picture 8">
            <a:extLst>
              <a:ext uri="{FF2B5EF4-FFF2-40B4-BE49-F238E27FC236}">
                <a16:creationId xmlns:a16="http://schemas.microsoft.com/office/drawing/2014/main" id="{A87971C5-403B-6F4F-96C6-4028051A02D8}"/>
              </a:ext>
            </a:extLst>
          </p:cNvPr>
          <p:cNvPicPr>
            <a:picLocks noChangeAspect="1"/>
          </p:cNvPicPr>
          <p:nvPr/>
        </p:nvPicPr>
        <p:blipFill>
          <a:blip r:embed="rId3"/>
          <a:stretch>
            <a:fillRect/>
          </a:stretch>
        </p:blipFill>
        <p:spPr>
          <a:xfrm>
            <a:off x="6630640" y="2680190"/>
            <a:ext cx="2513360" cy="2286000"/>
          </a:xfrm>
          <a:prstGeom prst="rect">
            <a:avLst/>
          </a:prstGeom>
        </p:spPr>
      </p:pic>
      <p:pic>
        <p:nvPicPr>
          <p:cNvPr id="11" name="Picture 10">
            <a:extLst>
              <a:ext uri="{FF2B5EF4-FFF2-40B4-BE49-F238E27FC236}">
                <a16:creationId xmlns:a16="http://schemas.microsoft.com/office/drawing/2014/main" id="{B9D9B61B-83A1-784B-A247-0923316C6098}"/>
              </a:ext>
            </a:extLst>
          </p:cNvPr>
          <p:cNvPicPr>
            <a:picLocks noChangeAspect="1"/>
          </p:cNvPicPr>
          <p:nvPr/>
        </p:nvPicPr>
        <p:blipFill>
          <a:blip r:embed="rId4"/>
          <a:stretch>
            <a:fillRect/>
          </a:stretch>
        </p:blipFill>
        <p:spPr>
          <a:xfrm>
            <a:off x="4079013" y="2680190"/>
            <a:ext cx="2471788" cy="2286000"/>
          </a:xfrm>
          <a:prstGeom prst="rect">
            <a:avLst/>
          </a:prstGeom>
        </p:spPr>
      </p:pic>
      <p:pic>
        <p:nvPicPr>
          <p:cNvPr id="13" name="Picture 12">
            <a:extLst>
              <a:ext uri="{FF2B5EF4-FFF2-40B4-BE49-F238E27FC236}">
                <a16:creationId xmlns:a16="http://schemas.microsoft.com/office/drawing/2014/main" id="{E353F6E3-C54F-CE49-9B2F-C86253B6072D}"/>
              </a:ext>
            </a:extLst>
          </p:cNvPr>
          <p:cNvPicPr>
            <a:picLocks noChangeAspect="1"/>
          </p:cNvPicPr>
          <p:nvPr/>
        </p:nvPicPr>
        <p:blipFill>
          <a:blip r:embed="rId5"/>
          <a:stretch>
            <a:fillRect/>
          </a:stretch>
        </p:blipFill>
        <p:spPr>
          <a:xfrm>
            <a:off x="6629420" y="257975"/>
            <a:ext cx="2471461" cy="2286000"/>
          </a:xfrm>
          <a:prstGeom prst="rect">
            <a:avLst/>
          </a:prstGeom>
        </p:spPr>
      </p:pic>
      <p:pic>
        <p:nvPicPr>
          <p:cNvPr id="15" name="Picture 14">
            <a:extLst>
              <a:ext uri="{FF2B5EF4-FFF2-40B4-BE49-F238E27FC236}">
                <a16:creationId xmlns:a16="http://schemas.microsoft.com/office/drawing/2014/main" id="{F189F85E-08A8-F14B-95E8-260E95E8ED7A}"/>
              </a:ext>
            </a:extLst>
          </p:cNvPr>
          <p:cNvPicPr>
            <a:picLocks noChangeAspect="1"/>
          </p:cNvPicPr>
          <p:nvPr/>
        </p:nvPicPr>
        <p:blipFill>
          <a:blip r:embed="rId6"/>
          <a:stretch>
            <a:fillRect/>
          </a:stretch>
        </p:blipFill>
        <p:spPr>
          <a:xfrm>
            <a:off x="4139677" y="257975"/>
            <a:ext cx="2489743" cy="2286000"/>
          </a:xfrm>
          <a:prstGeom prst="rect">
            <a:avLst/>
          </a:prstGeom>
        </p:spPr>
      </p:pic>
      <p:sp>
        <p:nvSpPr>
          <p:cNvPr id="16" name="TextBox 15">
            <a:extLst>
              <a:ext uri="{FF2B5EF4-FFF2-40B4-BE49-F238E27FC236}">
                <a16:creationId xmlns:a16="http://schemas.microsoft.com/office/drawing/2014/main" id="{6EACC0F3-527D-844E-9656-61EB5701AF7E}"/>
              </a:ext>
            </a:extLst>
          </p:cNvPr>
          <p:cNvSpPr txBox="1"/>
          <p:nvPr/>
        </p:nvSpPr>
        <p:spPr>
          <a:xfrm>
            <a:off x="5513264" y="519573"/>
            <a:ext cx="641522" cy="369332"/>
          </a:xfrm>
          <a:prstGeom prst="rect">
            <a:avLst/>
          </a:prstGeom>
          <a:noFill/>
        </p:spPr>
        <p:txBody>
          <a:bodyPr wrap="none" rtlCol="0">
            <a:spAutoFit/>
          </a:bodyPr>
          <a:lstStyle/>
          <a:p>
            <a:r>
              <a:rPr lang="en-US" dirty="0">
                <a:solidFill>
                  <a:schemeClr val="bg1"/>
                </a:solidFill>
              </a:rPr>
              <a:t>Tip 1</a:t>
            </a:r>
          </a:p>
        </p:txBody>
      </p:sp>
      <p:sp>
        <p:nvSpPr>
          <p:cNvPr id="17" name="TextBox 16">
            <a:extLst>
              <a:ext uri="{FF2B5EF4-FFF2-40B4-BE49-F238E27FC236}">
                <a16:creationId xmlns:a16="http://schemas.microsoft.com/office/drawing/2014/main" id="{679FFAF2-6C26-5E45-83E8-329FF629BECB}"/>
              </a:ext>
            </a:extLst>
          </p:cNvPr>
          <p:cNvSpPr txBox="1"/>
          <p:nvPr/>
        </p:nvSpPr>
        <p:spPr>
          <a:xfrm>
            <a:off x="4810601" y="2886786"/>
            <a:ext cx="641522" cy="369332"/>
          </a:xfrm>
          <a:prstGeom prst="rect">
            <a:avLst/>
          </a:prstGeom>
          <a:noFill/>
        </p:spPr>
        <p:txBody>
          <a:bodyPr wrap="none" rtlCol="0">
            <a:spAutoFit/>
          </a:bodyPr>
          <a:lstStyle/>
          <a:p>
            <a:r>
              <a:rPr lang="en-US" dirty="0">
                <a:solidFill>
                  <a:schemeClr val="bg1"/>
                </a:solidFill>
              </a:rPr>
              <a:t>Tip 3</a:t>
            </a:r>
          </a:p>
        </p:txBody>
      </p:sp>
    </p:spTree>
    <p:extLst>
      <p:ext uri="{BB962C8B-B14F-4D97-AF65-F5344CB8AC3E}">
        <p14:creationId xmlns:p14="http://schemas.microsoft.com/office/powerpoint/2010/main" val="39011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BE402-A8B6-BF41-A811-633C7809F12B}"/>
              </a:ext>
            </a:extLst>
          </p:cNvPr>
          <p:cNvSpPr/>
          <p:nvPr/>
        </p:nvSpPr>
        <p:spPr>
          <a:xfrm>
            <a:off x="477239" y="883788"/>
            <a:ext cx="8392439" cy="4524315"/>
          </a:xfrm>
          <a:prstGeom prst="rect">
            <a:avLst/>
          </a:prstGeom>
        </p:spPr>
        <p:txBody>
          <a:bodyPr wrap="square">
            <a:spAutoFit/>
          </a:bodyPr>
          <a:lstStyle/>
          <a:p>
            <a:r>
              <a:rPr lang="en-US" dirty="0" err="1">
                <a:solidFill>
                  <a:srgbClr val="000000"/>
                </a:solidFill>
                <a:latin typeface="Roboto"/>
              </a:rPr>
              <a:t>Responsible:</a:t>
            </a:r>
            <a:r>
              <a:rPr lang="en-US" u="sng" dirty="0" err="1">
                <a:solidFill>
                  <a:srgbClr val="428BCA"/>
                </a:solidFill>
                <a:latin typeface="Roboto"/>
              </a:rPr>
              <a:t>Harald</a:t>
            </a:r>
            <a:r>
              <a:rPr lang="en-US" u="sng" dirty="0">
                <a:solidFill>
                  <a:srgbClr val="428BCA"/>
                </a:solidFill>
                <a:latin typeface="Roboto"/>
              </a:rPr>
              <a:t> </a:t>
            </a:r>
            <a:r>
              <a:rPr lang="en-US" u="sng" dirty="0" err="1">
                <a:solidFill>
                  <a:srgbClr val="428BCA"/>
                </a:solidFill>
                <a:latin typeface="Roboto"/>
              </a:rPr>
              <a:t>Jeszensky</a:t>
            </a:r>
            <a:endParaRPr lang="en-US" dirty="0">
              <a:solidFill>
                <a:srgbClr val="000000"/>
              </a:solidFill>
              <a:latin typeface="Roboto"/>
            </a:endParaRPr>
          </a:p>
          <a:p>
            <a:r>
              <a:rPr lang="en-US" dirty="0" err="1">
                <a:solidFill>
                  <a:srgbClr val="000000"/>
                </a:solidFill>
                <a:latin typeface="Roboto"/>
              </a:rPr>
              <a:t>Position:Accepted</a:t>
            </a:r>
            <a:r>
              <a:rPr lang="en-US" dirty="0">
                <a:solidFill>
                  <a:srgbClr val="000000"/>
                </a:solidFill>
                <a:latin typeface="Roboto"/>
              </a:rPr>
              <a:t> - The documentation (MID_TIP_IMAGES.PDF, EAICD.DOC and MID_CALIBRATION.PDF) will be supplemented as far as possible.</a:t>
            </a:r>
            <a:br>
              <a:rPr lang="en-US" dirty="0">
                <a:solidFill>
                  <a:srgbClr val="000000"/>
                </a:solidFill>
                <a:latin typeface="Roboto"/>
              </a:rPr>
            </a:br>
            <a:br>
              <a:rPr lang="en-US" dirty="0">
                <a:solidFill>
                  <a:srgbClr val="000000"/>
                </a:solidFill>
                <a:latin typeface="Roboto"/>
              </a:rPr>
            </a:br>
            <a:r>
              <a:rPr lang="en-US" dirty="0">
                <a:solidFill>
                  <a:srgbClr val="000000"/>
                </a:solidFill>
                <a:latin typeface="Roboto"/>
              </a:rPr>
              <a:t>Additional notes concerning the RID:</a:t>
            </a:r>
            <a:br>
              <a:rPr lang="en-US" dirty="0">
                <a:solidFill>
                  <a:srgbClr val="000000"/>
                </a:solidFill>
                <a:latin typeface="Roboto"/>
              </a:rPr>
            </a:br>
            <a:r>
              <a:rPr lang="en-US" dirty="0">
                <a:solidFill>
                  <a:srgbClr val="000000"/>
                </a:solidFill>
                <a:latin typeface="Roboto"/>
              </a:rPr>
              <a:t>- Tip imaging was performed when the imaging quality of a given tip became suspect, or after instrument anomalies that may have resulted in unwanted tip/sample interactions.</a:t>
            </a:r>
            <a:br>
              <a:rPr lang="en-US" dirty="0">
                <a:solidFill>
                  <a:srgbClr val="000000"/>
                </a:solidFill>
                <a:latin typeface="Roboto"/>
              </a:rPr>
            </a:br>
            <a:r>
              <a:rPr lang="en-US" dirty="0">
                <a:solidFill>
                  <a:srgbClr val="000000"/>
                </a:solidFill>
                <a:latin typeface="Roboto"/>
              </a:rPr>
              <a:t>- Due to the limited time available, tip images could not be obtained more regularly. The decision on which tip to use was based partly on these tip images, but also on the requirement to revisit particular target locations, which was found to be challenging when switching tips. </a:t>
            </a:r>
            <a:br>
              <a:rPr lang="en-US" dirty="0">
                <a:solidFill>
                  <a:srgbClr val="000000"/>
                </a:solidFill>
                <a:latin typeface="Roboto"/>
              </a:rPr>
            </a:br>
            <a:r>
              <a:rPr lang="en-US" dirty="0">
                <a:solidFill>
                  <a:srgbClr val="000000"/>
                </a:solidFill>
                <a:latin typeface="Roboto"/>
              </a:rPr>
              <a:t>Therefore a poor tip was sometimes used in order to perform more accurate positioning.</a:t>
            </a:r>
            <a:br>
              <a:rPr lang="en-US" dirty="0">
                <a:solidFill>
                  <a:srgbClr val="000000"/>
                </a:solidFill>
                <a:latin typeface="Roboto"/>
              </a:rPr>
            </a:br>
            <a:r>
              <a:rPr lang="en-US" dirty="0">
                <a:solidFill>
                  <a:srgbClr val="000000"/>
                </a:solidFill>
                <a:latin typeface="Roboto"/>
              </a:rPr>
              <a:t>- In addition, the individual properties of some tips (e.g. high vs. low Q factor, magnetic coated or not) led to some tips being preferred for certain scan types.</a:t>
            </a:r>
            <a:endParaRPr lang="en-US" b="0" i="0" dirty="0">
              <a:solidFill>
                <a:srgbClr val="000000"/>
              </a:solidFill>
              <a:effectLst/>
              <a:latin typeface="Roboto"/>
            </a:endParaRPr>
          </a:p>
        </p:txBody>
      </p:sp>
      <p:sp>
        <p:nvSpPr>
          <p:cNvPr id="5" name="Rectangle 4">
            <a:extLst>
              <a:ext uri="{FF2B5EF4-FFF2-40B4-BE49-F238E27FC236}">
                <a16:creationId xmlns:a16="http://schemas.microsoft.com/office/drawing/2014/main" id="{DA4D464B-15BF-BE48-8979-4B22B9D765B7}"/>
              </a:ext>
            </a:extLst>
          </p:cNvPr>
          <p:cNvSpPr/>
          <p:nvPr/>
        </p:nvSpPr>
        <p:spPr>
          <a:xfrm>
            <a:off x="488515" y="413452"/>
            <a:ext cx="4482317" cy="523220"/>
          </a:xfrm>
          <a:prstGeom prst="rect">
            <a:avLst/>
          </a:prstGeom>
        </p:spPr>
        <p:txBody>
          <a:bodyPr wrap="none">
            <a:spAutoFit/>
          </a:bodyPr>
          <a:lstStyle/>
          <a:p>
            <a:r>
              <a:rPr lang="en-US" sz="2800" dirty="0">
                <a:solidFill>
                  <a:schemeClr val="accent4"/>
                </a:solidFill>
              </a:rPr>
              <a:t>RID SCIENCE 149: Tip Imaging</a:t>
            </a:r>
          </a:p>
        </p:txBody>
      </p:sp>
      <p:sp>
        <p:nvSpPr>
          <p:cNvPr id="6" name="TextBox 5">
            <a:extLst>
              <a:ext uri="{FF2B5EF4-FFF2-40B4-BE49-F238E27FC236}">
                <a16:creationId xmlns:a16="http://schemas.microsoft.com/office/drawing/2014/main" id="{DB046FC7-892E-2F46-BCD0-03021987AE41}"/>
              </a:ext>
            </a:extLst>
          </p:cNvPr>
          <p:cNvSpPr txBox="1"/>
          <p:nvPr/>
        </p:nvSpPr>
        <p:spPr>
          <a:xfrm>
            <a:off x="454688" y="5380672"/>
            <a:ext cx="841499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rPr>
              <a:t>Reviewer response: Improving the documentation will help. </a:t>
            </a:r>
          </a:p>
          <a:p>
            <a:pPr marL="285750" indent="-285750">
              <a:buFont typeface="Arial" panose="020B0604020202020204" pitchFamily="34" charset="0"/>
              <a:buChar char="•"/>
            </a:pPr>
            <a:r>
              <a:rPr lang="en-US" dirty="0">
                <a:solidFill>
                  <a:schemeClr val="accent6"/>
                </a:solidFill>
              </a:rPr>
              <a:t>See suggested additional points on previous slide</a:t>
            </a:r>
          </a:p>
          <a:p>
            <a:pPr marL="285750" indent="-285750">
              <a:buFont typeface="Arial" panose="020B0604020202020204" pitchFamily="34" charset="0"/>
              <a:buChar char="•"/>
            </a:pPr>
            <a:r>
              <a:rPr lang="en-US" dirty="0">
                <a:solidFill>
                  <a:schemeClr val="accent6"/>
                </a:solidFill>
              </a:rPr>
              <a:t>For clarification – it sounds like it was not possible to “reach” all the cantilevers to the targets; so that certain tips were better “fit” for given targets?  If this is the case, include this in the documentation. </a:t>
            </a:r>
          </a:p>
        </p:txBody>
      </p:sp>
    </p:spTree>
    <p:extLst>
      <p:ext uri="{BB962C8B-B14F-4D97-AF65-F5344CB8AC3E}">
        <p14:creationId xmlns:p14="http://schemas.microsoft.com/office/powerpoint/2010/main" val="54900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EB2B7B-693D-554E-8954-80866945EE46}"/>
              </a:ext>
            </a:extLst>
          </p:cNvPr>
          <p:cNvSpPr txBox="1">
            <a:spLocks/>
          </p:cNvSpPr>
          <p:nvPr/>
        </p:nvSpPr>
        <p:spPr>
          <a:xfrm>
            <a:off x="383323" y="450618"/>
            <a:ext cx="7886700" cy="79963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3"/>
                </a:solidFill>
              </a:rPr>
              <a:t>Not-submitted RID: </a:t>
            </a:r>
            <a:r>
              <a:rPr lang="en-US" sz="2800" b="1" u="sng" dirty="0">
                <a:solidFill>
                  <a:schemeClr val="accent3"/>
                </a:solidFill>
              </a:rPr>
              <a:t>Flight Spare Summary</a:t>
            </a:r>
          </a:p>
          <a:p>
            <a:r>
              <a:rPr lang="en-US" sz="2800" b="1" dirty="0">
                <a:solidFill>
                  <a:schemeClr val="accent3"/>
                </a:solidFill>
              </a:rPr>
              <a:t>(recognized post-RID submission deadline)</a:t>
            </a:r>
          </a:p>
        </p:txBody>
      </p:sp>
      <p:sp>
        <p:nvSpPr>
          <p:cNvPr id="5" name="Content Placeholder 2">
            <a:extLst>
              <a:ext uri="{FF2B5EF4-FFF2-40B4-BE49-F238E27FC236}">
                <a16:creationId xmlns:a16="http://schemas.microsoft.com/office/drawing/2014/main" id="{8CC5AA26-133C-7A44-8FEE-B2486FF9331F}"/>
              </a:ext>
            </a:extLst>
          </p:cNvPr>
          <p:cNvSpPr txBox="1">
            <a:spLocks/>
          </p:cNvSpPr>
          <p:nvPr/>
        </p:nvSpPr>
        <p:spPr>
          <a:xfrm>
            <a:off x="383322" y="1547408"/>
            <a:ext cx="8379677" cy="5310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4"/>
                </a:solidFill>
              </a:rPr>
              <a:t>Flight Spare summary (</a:t>
            </a:r>
            <a:r>
              <a:rPr lang="en-US" sz="1800" dirty="0" err="1">
                <a:solidFill>
                  <a:schemeClr val="accent4"/>
                </a:solidFill>
              </a:rPr>
              <a:t>mid_fs_summary.pdf</a:t>
            </a:r>
            <a:r>
              <a:rPr lang="en-US" sz="1800" dirty="0">
                <a:solidFill>
                  <a:schemeClr val="accent4"/>
                </a:solidFill>
              </a:rPr>
              <a:t>)</a:t>
            </a:r>
          </a:p>
          <a:p>
            <a:pPr lvl="1"/>
            <a:r>
              <a:rPr lang="en-US" sz="1800" dirty="0">
                <a:solidFill>
                  <a:schemeClr val="accent4"/>
                </a:solidFill>
              </a:rPr>
              <a:t>File is not complete; introduction missing; conclusion is super brief [how was this information applied to the mission/interpretations etc.]</a:t>
            </a:r>
          </a:p>
          <a:p>
            <a:pPr lvl="1"/>
            <a:r>
              <a:rPr lang="en-US" sz="1800" dirty="0">
                <a:solidFill>
                  <a:schemeClr val="accent4"/>
                </a:solidFill>
              </a:rPr>
              <a:t>For first table (or in the table of contents)–  that lists what is on each target [is has no number, e.g. Table 1] include the page number(s) in which the target is imaged.</a:t>
            </a:r>
          </a:p>
          <a:p>
            <a:pPr lvl="1"/>
            <a:r>
              <a:rPr lang="en-US" sz="1800" dirty="0">
                <a:solidFill>
                  <a:schemeClr val="accent4"/>
                </a:solidFill>
              </a:rPr>
              <a:t>File should include more interpretation – why are initial calibration targets contaminated?</a:t>
            </a:r>
          </a:p>
          <a:p>
            <a:pPr lvl="1"/>
            <a:r>
              <a:rPr lang="en-US" sz="1800" dirty="0">
                <a:solidFill>
                  <a:schemeClr val="accent4"/>
                </a:solidFill>
              </a:rPr>
              <a:t>Incomplete descriptions of targets and different light microscopy/SEM/AFM imaging and what the purpose of different experiments were. </a:t>
            </a:r>
          </a:p>
          <a:p>
            <a:pPr lvl="1"/>
            <a:r>
              <a:rPr lang="en-US" sz="1800" dirty="0">
                <a:solidFill>
                  <a:schemeClr val="accent4"/>
                </a:solidFill>
              </a:rPr>
              <a:t>Figures should be numbered, and legends complete</a:t>
            </a:r>
          </a:p>
          <a:p>
            <a:pPr lvl="1"/>
            <a:r>
              <a:rPr lang="en-US" sz="1800" dirty="0">
                <a:solidFill>
                  <a:schemeClr val="accent4"/>
                </a:solidFill>
              </a:rPr>
              <a:t>File has typos – suggest thorough proofreading</a:t>
            </a:r>
          </a:p>
          <a:p>
            <a:pPr lvl="1"/>
            <a:r>
              <a:rPr lang="en-US" sz="1800" dirty="0">
                <a:solidFill>
                  <a:schemeClr val="accent4"/>
                </a:solidFill>
              </a:rPr>
              <a:t>Note: The images of tips before and after imaging are useful (pages 30-45)</a:t>
            </a:r>
          </a:p>
          <a:p>
            <a:endParaRPr lang="en-US" sz="1500" dirty="0">
              <a:solidFill>
                <a:schemeClr val="accent4"/>
              </a:solidFill>
            </a:endParaRPr>
          </a:p>
        </p:txBody>
      </p:sp>
    </p:spTree>
    <p:extLst>
      <p:ext uri="{BB962C8B-B14F-4D97-AF65-F5344CB8AC3E}">
        <p14:creationId xmlns:p14="http://schemas.microsoft.com/office/powerpoint/2010/main" val="12164128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8386</TotalTime>
  <Words>4820</Words>
  <Application>Microsoft Macintosh PowerPoint</Application>
  <PresentationFormat>On-screen Show (4:3)</PresentationFormat>
  <Paragraphs>361</Paragraphs>
  <Slides>35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Roboto</vt:lpstr>
      <vt:lpstr>Office Theme</vt:lpstr>
      <vt:lpstr>MIDAS PDS Review</vt:lpstr>
      <vt:lpstr>Directory structure  (3.68 GB; ~47900 files)</vt:lpstr>
      <vt:lpstr>Directory structure –  repeated contents for all directories </vt:lpstr>
      <vt:lpstr>PowerPoint Presentation</vt:lpstr>
      <vt:lpstr>PowerPoint Presentation</vt:lpstr>
      <vt:lpstr>PowerPoint Presentation</vt:lpstr>
      <vt:lpstr>RID 4. Tip imaging</vt:lpstr>
      <vt:lpstr>PowerPoint Presentation</vt:lpstr>
      <vt:lpstr>PowerPoint Presentation</vt:lpstr>
      <vt:lpstr>MIDAS Particle Catalogue – not provided with original data for review; provided 1 Oct 2018</vt:lpstr>
      <vt:lpstr>Unsubmitted RID 1 Particle Catalog documentation and organization</vt:lpstr>
      <vt:lpstr>PowerPoint Presentation</vt:lpstr>
      <vt:lpstr>Unsubmitted RID2 Particle Catalogue Mask and Scan Position Linking</vt:lpstr>
      <vt:lpstr>PowerPoint Presentation</vt:lpstr>
      <vt:lpstr>PowerPoint Presentation</vt:lpstr>
      <vt:lpstr>PowerPoint Presentation</vt:lpstr>
      <vt:lpstr>PowerPoint Presentation</vt:lpstr>
      <vt:lpstr>Unsubmitted RID 3 Particle catalogue Flags</vt:lpstr>
      <vt:lpstr>Example Scan Artifact 1 – tracking associated information:  “Cookie-cutter” particles indicative of tip artifacts.</vt:lpstr>
      <vt:lpstr>Tip is in bad shape 10 days prior to the imaging of the region on the previous slide.  It is non-trivial to deconvolve the tip.  </vt:lpstr>
      <vt:lpstr>Artifact 1 Tracing the particles in the particle catalogue</vt:lpstr>
      <vt:lpstr>Example Scan Artifact 2 – tracking associated information: Particle that is so large it is imaging the tip shape rather than being measured.</vt:lpstr>
      <vt:lpstr>PowerPoint Presentation</vt:lpstr>
      <vt:lpstr>Prescan</vt:lpstr>
      <vt:lpstr>Concluding remarks</vt:lpstr>
      <vt:lpstr>Editorial Comments – Dust Particle Catalog Document (not uploaded)</vt:lpstr>
      <vt:lpstr>Following slides: RIDs submitted and rejected/accepted; low priority for discussion</vt:lpstr>
      <vt:lpstr>PowerPoint Presentation</vt:lpstr>
      <vt:lpstr>PowerPoint Presentation</vt:lpstr>
      <vt:lpstr>PowerPoint Presentation</vt:lpstr>
      <vt:lpstr>PowerPoint Presentation</vt:lpstr>
      <vt:lpstr>Example of  lbl file with confusing scaling information:   Z piezo position set value, recalibrated in XY, rescaled in Z"     SCALING_FACTOR              = 2.4578E-001   ro-c-midas-3-ext2-samples-v3.0 /data/IMG/1612423_1615300_111_ZS.lbl   From this you might think that the scaling factor is the Z-scaling factor; but it is actually the X-Y factor.  For those images that have been rescaled in Z, rather than just including that data in the Enhanced Calibration Report, Table 2, why not include that data also in the lbl file so that the reader can understand what’s been adjusted in Z, and by how much?  It’s too many different places to look to figure this out, otherwise.      </vt:lpstr>
      <vt:lpstr>PowerPoint Presentation</vt:lpstr>
      <vt:lpstr>PowerPoint Presentation</vt:lpstr>
      <vt:lpstr>Editorial comments (submitted online):  ROSETTA-MIDAS-Enhanced Calibration Report -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MIDAS PDS Review</dc:title>
  <dc:creator>Alison Murray</dc:creator>
  <cp:lastModifiedBy>Alison Murray</cp:lastModifiedBy>
  <cp:revision>218</cp:revision>
  <cp:lastPrinted>2018-10-07T16:42:21Z</cp:lastPrinted>
  <dcterms:created xsi:type="dcterms:W3CDTF">2018-09-26T17:41:56Z</dcterms:created>
  <dcterms:modified xsi:type="dcterms:W3CDTF">2018-10-10T14:25:42Z</dcterms:modified>
</cp:coreProperties>
</file>