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67" r:id="rId5"/>
    <p:sldId id="261" r:id="rId6"/>
    <p:sldId id="265" r:id="rId7"/>
    <p:sldId id="262" r:id="rId8"/>
    <p:sldId id="264" r:id="rId9"/>
    <p:sldId id="263" r:id="rId10"/>
    <p:sldId id="268" r:id="rId11"/>
    <p:sldId id="269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95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89814-D669-5443-87FC-3B25B79F1211}" type="datetimeFigureOut">
              <a:rPr lang="en-US" smtClean="0"/>
              <a:t>9/28/18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00B32-4E36-D741-B147-A74714EC4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49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00B32-4E36-D741-B147-A74714EC4B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72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5687-AE4B-7E4E-BB97-D5C672759E2B}" type="datetimeFigureOut">
              <a:rPr lang="en-US" smtClean="0"/>
              <a:t>9/28/18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BC02-07FF-E04D-9445-73149EE61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5687-AE4B-7E4E-BB97-D5C672759E2B}" type="datetimeFigureOut">
              <a:rPr lang="en-US" smtClean="0"/>
              <a:t>9/28/18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BC02-07FF-E04D-9445-73149EE61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5687-AE4B-7E4E-BB97-D5C672759E2B}" type="datetimeFigureOut">
              <a:rPr lang="en-US" smtClean="0"/>
              <a:t>9/28/18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BC02-07FF-E04D-9445-73149EE61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5687-AE4B-7E4E-BB97-D5C672759E2B}" type="datetimeFigureOut">
              <a:rPr lang="en-US" smtClean="0"/>
              <a:t>9/28/18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BC02-07FF-E04D-9445-73149EE61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5687-AE4B-7E4E-BB97-D5C672759E2B}" type="datetimeFigureOut">
              <a:rPr lang="en-US" smtClean="0"/>
              <a:t>9/28/18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BC02-07FF-E04D-9445-73149EE61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5687-AE4B-7E4E-BB97-D5C672759E2B}" type="datetimeFigureOut">
              <a:rPr lang="en-US" smtClean="0"/>
              <a:t>9/28/18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BC02-07FF-E04D-9445-73149EE61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5687-AE4B-7E4E-BB97-D5C672759E2B}" type="datetimeFigureOut">
              <a:rPr lang="en-US" smtClean="0"/>
              <a:t>9/28/18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BC02-07FF-E04D-9445-73149EE61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5687-AE4B-7E4E-BB97-D5C672759E2B}" type="datetimeFigureOut">
              <a:rPr lang="en-US" smtClean="0"/>
              <a:t>9/28/18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BC02-07FF-E04D-9445-73149EE61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5687-AE4B-7E4E-BB97-D5C672759E2B}" type="datetimeFigureOut">
              <a:rPr lang="en-US" smtClean="0"/>
              <a:t>9/28/18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BC02-07FF-E04D-9445-73149EE61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5687-AE4B-7E4E-BB97-D5C672759E2B}" type="datetimeFigureOut">
              <a:rPr lang="en-US" smtClean="0"/>
              <a:t>9/28/18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BC02-07FF-E04D-9445-73149EE61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5687-AE4B-7E4E-BB97-D5C672759E2B}" type="datetimeFigureOut">
              <a:rPr lang="en-US" smtClean="0"/>
              <a:t>9/28/18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BC02-07FF-E04D-9445-73149EE61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45687-AE4B-7E4E-BB97-D5C672759E2B}" type="datetimeFigureOut">
              <a:rPr lang="en-US" smtClean="0"/>
              <a:t>9/28/18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7BC02-07FF-E04D-9445-73149EE61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7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MIRO PDS review</a:t>
            </a:r>
            <a:br>
              <a:rPr lang="en-US" dirty="0" smtClean="0"/>
            </a:br>
            <a:r>
              <a:rPr lang="en-US" sz="3200" dirty="0" smtClean="0"/>
              <a:t>October </a:t>
            </a:r>
            <a:r>
              <a:rPr lang="en-US" sz="3200" dirty="0" smtClean="0"/>
              <a:t>2018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Martin </a:t>
            </a:r>
            <a:r>
              <a:rPr lang="en-US" dirty="0" err="1" smtClean="0"/>
              <a:t>Cordiner</a:t>
            </a:r>
            <a:endParaRPr lang="en-US" dirty="0" smtClean="0"/>
          </a:p>
          <a:p>
            <a:r>
              <a:rPr lang="en-US" sz="2400" dirty="0" smtClean="0"/>
              <a:t>CUA / NASA GSFC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2852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Continuum mapping test</a:t>
            </a:r>
            <a:endParaRPr lang="en-US" dirty="0"/>
          </a:p>
        </p:txBody>
      </p:sp>
      <p:pic>
        <p:nvPicPr>
          <p:cNvPr id="4" name="Picture 3" descr="EXT1_2016050_mm_submm_continuum_x_y_vs_ti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4004"/>
            <a:ext cx="9144000" cy="2394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4386" y="4984153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Ro-c-miro-4-ext1-67p-v2.0  </a:t>
            </a:r>
            <a:r>
              <a:rPr lang="en-US" dirty="0" smtClean="0"/>
              <a:t>2016-050 188 GHz and 562 GHz continuum emission </a:t>
            </a:r>
            <a:r>
              <a:rPr lang="en-US" dirty="0" err="1" smtClean="0"/>
              <a:t>vs</a:t>
            </a:r>
            <a:r>
              <a:rPr lang="en-US" dirty="0" smtClean="0"/>
              <a:t> time.</a:t>
            </a:r>
          </a:p>
          <a:p>
            <a:endParaRPr lang="en-US" dirty="0"/>
          </a:p>
          <a:p>
            <a:r>
              <a:rPr lang="en-US" dirty="0" smtClean="0"/>
              <a:t>      X-Y scanning across comet to construct a raster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204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116085"/>
            <a:ext cx="8229600" cy="1143000"/>
          </a:xfrm>
        </p:spPr>
        <p:txBody>
          <a:bodyPr/>
          <a:lstStyle/>
          <a:p>
            <a:r>
              <a:rPr lang="en-US" dirty="0" smtClean="0"/>
              <a:t>Continuum mapping test</a:t>
            </a:r>
            <a:endParaRPr lang="en-US" dirty="0"/>
          </a:p>
        </p:txBody>
      </p:sp>
      <p:pic>
        <p:nvPicPr>
          <p:cNvPr id="5" name="Picture 4" descr="EXT1_2016050_mm_continuum_ma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92" y="1026915"/>
            <a:ext cx="6376477" cy="537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04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261" y="219048"/>
            <a:ext cx="8229600" cy="464717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Review summary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2845"/>
            <a:ext cx="8229600" cy="5860843"/>
          </a:xfrm>
        </p:spPr>
        <p:txBody>
          <a:bodyPr>
            <a:normAutofit fontScale="62500" lnSpcReduction="20000"/>
          </a:bodyPr>
          <a:lstStyle/>
          <a:p>
            <a:pPr marL="457200" lvl="1" indent="0">
              <a:buNone/>
            </a:pPr>
            <a:r>
              <a:rPr lang="en-US" dirty="0" smtClean="0"/>
              <a:t>+   Documentation is complete, comprehensive and well written</a:t>
            </a:r>
          </a:p>
          <a:p>
            <a:pPr marL="457200" lvl="1" indent="0">
              <a:buNone/>
            </a:pPr>
            <a:r>
              <a:rPr lang="en-US" dirty="0" smtClean="0"/>
              <a:t>+   Data can be understood without external documentation</a:t>
            </a:r>
          </a:p>
          <a:p>
            <a:pPr marL="457200" lvl="1" indent="0">
              <a:buNone/>
            </a:pPr>
            <a:r>
              <a:rPr lang="en-US" dirty="0" smtClean="0"/>
              <a:t>+   Calibration process is explained in sufficient detail</a:t>
            </a:r>
          </a:p>
          <a:p>
            <a:pPr marL="457200" lvl="1" indent="0">
              <a:buNone/>
            </a:pPr>
            <a:r>
              <a:rPr lang="en-US" dirty="0" smtClean="0"/>
              <a:t>+   Data labeling </a:t>
            </a:r>
            <a:r>
              <a:rPr lang="en-US" dirty="0" smtClean="0"/>
              <a:t>is clear and comprehensive</a:t>
            </a:r>
          </a:p>
          <a:p>
            <a:pPr marL="457200" lvl="1" indent="0">
              <a:buNone/>
            </a:pPr>
            <a:r>
              <a:rPr lang="en-US" dirty="0" smtClean="0"/>
              <a:t>+   Detailed geometry information is provided to help understand the observation context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+   Python routine is provided for data </a:t>
            </a:r>
            <a:r>
              <a:rPr lang="en-US" dirty="0" smtClean="0"/>
              <a:t>access</a:t>
            </a:r>
          </a:p>
          <a:p>
            <a:pPr marL="457200" lvl="1" indent="0">
              <a:buNone/>
            </a:pPr>
            <a:r>
              <a:rPr lang="en-US" dirty="0" smtClean="0"/>
              <a:t>+   Data can also be </a:t>
            </a:r>
            <a:r>
              <a:rPr lang="en-US" dirty="0"/>
              <a:t>read using IDL </a:t>
            </a:r>
            <a:r>
              <a:rPr lang="en-US" dirty="0" err="1" smtClean="0"/>
              <a:t>readPDS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Meaning </a:t>
            </a:r>
            <a:r>
              <a:rPr lang="en-US" dirty="0" smtClean="0"/>
              <a:t>of data versions (ver-1.0, 2.0, 3.0) not described</a:t>
            </a:r>
          </a:p>
          <a:p>
            <a:pPr lvl="1"/>
            <a:r>
              <a:rPr lang="en-US" dirty="0" smtClean="0"/>
              <a:t>Rest </a:t>
            </a:r>
            <a:r>
              <a:rPr lang="en-US" dirty="0" smtClean="0"/>
              <a:t>frequencies of the individual spectral windows are </a:t>
            </a:r>
            <a:r>
              <a:rPr lang="en-US" dirty="0" smtClean="0"/>
              <a:t>not. </a:t>
            </a:r>
            <a:r>
              <a:rPr lang="en-US" dirty="0" smtClean="0"/>
              <a:t>I believe these are required for a full </a:t>
            </a:r>
            <a:r>
              <a:rPr lang="en-US" dirty="0" smtClean="0"/>
              <a:t>analysis</a:t>
            </a:r>
          </a:p>
          <a:p>
            <a:pPr lvl="1"/>
            <a:r>
              <a:rPr lang="en-US" dirty="0"/>
              <a:t>Python </a:t>
            </a:r>
            <a:r>
              <a:rPr lang="en-US" dirty="0" smtClean="0"/>
              <a:t>routine described </a:t>
            </a:r>
            <a:r>
              <a:rPr lang="en-US" dirty="0"/>
              <a:t>in document/</a:t>
            </a:r>
            <a:r>
              <a:rPr lang="en-US" dirty="0" err="1" smtClean="0"/>
              <a:t>miro_read_data.asc</a:t>
            </a:r>
            <a:r>
              <a:rPr lang="en-US" dirty="0" smtClean="0"/>
              <a:t> </a:t>
            </a:r>
            <a:r>
              <a:rPr lang="en-US" dirty="0">
                <a:solidFill>
                  <a:srgbClr val="FFFF00"/>
                </a:solidFill>
              </a:rPr>
              <a:t>does not work </a:t>
            </a:r>
            <a:r>
              <a:rPr lang="en-US" dirty="0" smtClean="0"/>
              <a:t>on the lower-case PDS file format</a:t>
            </a:r>
            <a:endParaRPr lang="en-US" dirty="0" smtClean="0"/>
          </a:p>
          <a:p>
            <a:pPr lvl="1"/>
            <a:r>
              <a:rPr lang="en-US" dirty="0"/>
              <a:t>Data cannot be opened in </a:t>
            </a:r>
            <a:r>
              <a:rPr lang="en-US" dirty="0" err="1"/>
              <a:t>NASAView</a:t>
            </a:r>
            <a:r>
              <a:rPr lang="en-US" dirty="0"/>
              <a:t> - crash on </a:t>
            </a:r>
            <a:r>
              <a:rPr lang="en-US" dirty="0" smtClean="0"/>
              <a:t>data file (.</a:t>
            </a:r>
            <a:r>
              <a:rPr lang="en-US" dirty="0" err="1" smtClean="0"/>
              <a:t>lbl</a:t>
            </a:r>
            <a:r>
              <a:rPr lang="en-US" dirty="0" smtClean="0"/>
              <a:t>) read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eometry </a:t>
            </a:r>
            <a:r>
              <a:rPr lang="en-US" dirty="0"/>
              <a:t>data provided with the continuum data but not the line </a:t>
            </a:r>
            <a:r>
              <a:rPr lang="en-US" dirty="0" smtClean="0"/>
              <a:t>data.  </a:t>
            </a:r>
            <a:r>
              <a:rPr lang="en-US" dirty="0"/>
              <a:t>Makes interpretation </a:t>
            </a:r>
            <a:r>
              <a:rPr lang="en-US" dirty="0" smtClean="0"/>
              <a:t>of the </a:t>
            </a:r>
            <a:r>
              <a:rPr lang="en-US" dirty="0"/>
              <a:t>line data much more difficult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Asteroid </a:t>
            </a:r>
            <a:r>
              <a:rPr lang="en-US" dirty="0" err="1"/>
              <a:t>Lutetia</a:t>
            </a:r>
            <a:r>
              <a:rPr lang="en-US" dirty="0"/>
              <a:t> mentioned in the </a:t>
            </a:r>
            <a:r>
              <a:rPr lang="en-US" dirty="0" err="1"/>
              <a:t>target.cat</a:t>
            </a:r>
            <a:r>
              <a:rPr lang="en-US" dirty="0"/>
              <a:t> file but all geometry info seems to be related to the comet. Is the asteroid data actually present at all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Problem </a:t>
            </a:r>
            <a:r>
              <a:rPr lang="en-US" dirty="0"/>
              <a:t>with baseline discontinuity in H2O window at high-velocity end </a:t>
            </a:r>
            <a:r>
              <a:rPr lang="en-US" dirty="0" smtClean="0"/>
              <a:t>(e.g. </a:t>
            </a:r>
            <a:r>
              <a:rPr lang="mr-IN" sz="2600" dirty="0"/>
              <a:t>ro-c-miro-4-esc2-67p-</a:t>
            </a:r>
            <a:r>
              <a:rPr lang="mr-IN" sz="2600" dirty="0" smtClean="0"/>
              <a:t>v2.0</a:t>
            </a:r>
            <a:r>
              <a:rPr lang="en-US" sz="2600" dirty="0"/>
              <a:t> </a:t>
            </a:r>
            <a:r>
              <a:rPr lang="en-US" sz="2900" dirty="0" smtClean="0"/>
              <a:t>miro_4_ctsfolded_2015</a:t>
            </a:r>
            <a:r>
              <a:rPr lang="en-US" dirty="0" smtClean="0"/>
              <a:t>084</a:t>
            </a:r>
            <a:r>
              <a:rPr lang="en-US" dirty="0"/>
              <a:t>, 105, 175, 112 ...)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65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MIRO (Microwave Instrument for Rosetta Orbiter)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9346"/>
            <a:ext cx="5308194" cy="435681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First microwave instrument sent to study a Solar System body</a:t>
            </a:r>
          </a:p>
          <a:p>
            <a:r>
              <a:rPr lang="en-US" dirty="0" smtClean="0"/>
              <a:t>Combined ultra high-resolution heterodyne spectrometer, and radiometer</a:t>
            </a:r>
          </a:p>
          <a:p>
            <a:r>
              <a:rPr lang="fi-FI" dirty="0" err="1" smtClean="0"/>
              <a:t>Two</a:t>
            </a:r>
            <a:r>
              <a:rPr lang="fi-FI" dirty="0" smtClean="0"/>
              <a:t> </a:t>
            </a:r>
            <a:r>
              <a:rPr lang="fi-FI" dirty="0" err="1" smtClean="0"/>
              <a:t>wavebands</a:t>
            </a:r>
            <a:r>
              <a:rPr lang="fi-FI" dirty="0" smtClean="0"/>
              <a:t>: 190 </a:t>
            </a:r>
            <a:r>
              <a:rPr lang="fi-FI" dirty="0" err="1"/>
              <a:t>GHz</a:t>
            </a:r>
            <a:r>
              <a:rPr lang="fi-FI" dirty="0"/>
              <a:t> (1.6 mm) and 562 </a:t>
            </a:r>
            <a:r>
              <a:rPr lang="fi-FI" dirty="0" err="1"/>
              <a:t>GHz</a:t>
            </a:r>
            <a:r>
              <a:rPr lang="fi-FI" dirty="0"/>
              <a:t> (0.5 mm</a:t>
            </a:r>
            <a:r>
              <a:rPr lang="fi-FI" dirty="0" smtClean="0"/>
              <a:t>)</a:t>
            </a:r>
          </a:p>
          <a:p>
            <a:r>
              <a:rPr lang="fi-FI" dirty="0" err="1" smtClean="0"/>
              <a:t>Single-pixel</a:t>
            </a:r>
            <a:r>
              <a:rPr lang="fi-FI" dirty="0" smtClean="0"/>
              <a:t> </a:t>
            </a:r>
            <a:r>
              <a:rPr lang="fi-FI" dirty="0" err="1" smtClean="0"/>
              <a:t>sub-mm</a:t>
            </a:r>
            <a:r>
              <a:rPr lang="fi-FI" dirty="0" smtClean="0"/>
              <a:t> </a:t>
            </a:r>
            <a:r>
              <a:rPr lang="fi-FI" dirty="0" err="1" smtClean="0"/>
              <a:t>receiver</a:t>
            </a:r>
            <a:r>
              <a:rPr lang="fi-FI" dirty="0" smtClean="0"/>
              <a:t> with </a:t>
            </a:r>
            <a:r>
              <a:rPr lang="fi-FI" dirty="0" err="1" smtClean="0"/>
              <a:t>beam</a:t>
            </a:r>
            <a:r>
              <a:rPr lang="fi-FI" dirty="0" smtClean="0"/>
              <a:t> </a:t>
            </a:r>
            <a:r>
              <a:rPr lang="fi-FI" dirty="0" err="1" smtClean="0"/>
              <a:t>size</a:t>
            </a:r>
            <a:r>
              <a:rPr lang="fi-FI" dirty="0" smtClean="0"/>
              <a:t> 7.5’</a:t>
            </a:r>
          </a:p>
          <a:p>
            <a:r>
              <a:rPr lang="en-US" dirty="0" smtClean="0"/>
              <a:t>Sensitive to thermal continuum emission as well as ground-state spectral lines from H</a:t>
            </a:r>
            <a:r>
              <a:rPr lang="en-US" baseline="-25000" dirty="0" smtClean="0"/>
              <a:t>2</a:t>
            </a:r>
            <a:r>
              <a:rPr lang="en-US" dirty="0" smtClean="0"/>
              <a:t>O and </a:t>
            </a:r>
            <a:r>
              <a:rPr lang="en-US" dirty="0" smtClean="0"/>
              <a:t>NH</a:t>
            </a:r>
            <a:r>
              <a:rPr lang="en-US" baseline="-25000" dirty="0" smtClean="0"/>
              <a:t>3</a:t>
            </a:r>
            <a:r>
              <a:rPr lang="en-US" dirty="0"/>
              <a:t>,</a:t>
            </a:r>
            <a:r>
              <a:rPr lang="en-US" dirty="0" smtClean="0"/>
              <a:t> CO </a:t>
            </a:r>
            <a:r>
              <a:rPr lang="en-US" dirty="0" smtClean="0"/>
              <a:t>and </a:t>
            </a:r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OH</a:t>
            </a:r>
          </a:p>
          <a:p>
            <a:pPr lvl="1"/>
            <a:r>
              <a:rPr lang="en-US" dirty="0" smtClean="0"/>
              <a:t>Thermal and spectroscopic raster mapping</a:t>
            </a:r>
            <a:endParaRPr lang="en-US" dirty="0" smtClean="0"/>
          </a:p>
          <a:p>
            <a:r>
              <a:rPr lang="en-US" dirty="0" smtClean="0"/>
              <a:t>High spectral resolution of 44 kHz </a:t>
            </a:r>
            <a:r>
              <a:rPr lang="en-US" dirty="0" smtClean="0">
                <a:sym typeface="Wingdings"/>
              </a:rPr>
              <a:t> R</a:t>
            </a:r>
            <a:r>
              <a:rPr lang="en-US" dirty="0" smtClean="0">
                <a:latin typeface="Abadi MT Condensed Light"/>
                <a:cs typeface="Abadi MT Condensed Light"/>
                <a:sym typeface="Wingdings"/>
              </a:rPr>
              <a:t>~</a:t>
            </a:r>
            <a:r>
              <a:rPr lang="en-US" dirty="0" smtClean="0">
                <a:sym typeface="Wingdings"/>
              </a:rPr>
              <a:t>10</a:t>
            </a:r>
            <a:r>
              <a:rPr lang="en-US" baseline="30000" dirty="0" smtClean="0">
                <a:sym typeface="Wingdings"/>
              </a:rPr>
              <a:t>7</a:t>
            </a:r>
          </a:p>
          <a:p>
            <a:pPr lvl="1"/>
            <a:r>
              <a:rPr lang="en-US" dirty="0" smtClean="0">
                <a:sym typeface="Wingdings"/>
              </a:rPr>
              <a:t>Detailed spectral line profiles</a:t>
            </a:r>
          </a:p>
          <a:p>
            <a:pPr lvl="1"/>
            <a:r>
              <a:rPr lang="en-US" dirty="0" smtClean="0">
                <a:sym typeface="Wingdings"/>
              </a:rPr>
              <a:t>Gas kinematics and excitation</a:t>
            </a:r>
            <a:endParaRPr lang="en-US" dirty="0"/>
          </a:p>
        </p:txBody>
      </p:sp>
      <p:pic>
        <p:nvPicPr>
          <p:cNvPr id="6" name="Picture 5" descr="miro.gif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" t="33082" b="32796"/>
          <a:stretch/>
        </p:blipFill>
        <p:spPr>
          <a:xfrm rot="5400000">
            <a:off x="4823521" y="2639750"/>
            <a:ext cx="5176343" cy="234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78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19" y="-18824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Data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0232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Simultaneous 1.6 mm and 0.5 mm continuum and spectroscopy of the region 556-580 GHz (divided into 8 spectral windows)</a:t>
            </a:r>
          </a:p>
          <a:p>
            <a:r>
              <a:rPr lang="en-US" sz="2000" dirty="0" smtClean="0"/>
              <a:t>Frequency-switched spectra with integration time 30 s</a:t>
            </a:r>
          </a:p>
          <a:p>
            <a:r>
              <a:rPr lang="en-US" sz="2000" dirty="0" smtClean="0"/>
              <a:t>Data obtained throughout mission phases: PRL, ESC1-4, EXT1-3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998" y="2482068"/>
            <a:ext cx="6634685" cy="415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17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Continuum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3943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6377" y="3864883"/>
            <a:ext cx="3002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Level 4 data </a:t>
            </a:r>
            <a:r>
              <a:rPr lang="en-US" sz="2000" b="1" dirty="0" smtClean="0">
                <a:solidFill>
                  <a:srgbClr val="FF0000"/>
                </a:solidFill>
              </a:rPr>
              <a:t>product: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mr-IN" sz="1600" b="1" dirty="0" smtClean="0">
                <a:solidFill>
                  <a:srgbClr val="FF0000"/>
                </a:solidFill>
              </a:rPr>
              <a:t>ro-c-miro-4-</a:t>
            </a:r>
            <a:r>
              <a:rPr lang="mr-IN" sz="1600" b="1" dirty="0" smtClean="0">
                <a:solidFill>
                  <a:srgbClr val="FF0000"/>
                </a:solidFill>
              </a:rPr>
              <a:t>esc</a:t>
            </a:r>
            <a:r>
              <a:rPr lang="en-US" sz="1600" b="1" dirty="0" smtClean="0">
                <a:solidFill>
                  <a:srgbClr val="FF0000"/>
                </a:solidFill>
              </a:rPr>
              <a:t>3</a:t>
            </a:r>
            <a:r>
              <a:rPr lang="mr-IN" sz="1600" b="1" dirty="0" smtClean="0">
                <a:solidFill>
                  <a:srgbClr val="FF0000"/>
                </a:solidFill>
              </a:rPr>
              <a:t>-</a:t>
            </a:r>
            <a:r>
              <a:rPr lang="mr-IN" sz="1600" b="1" dirty="0" smtClean="0">
                <a:solidFill>
                  <a:srgbClr val="FF0000"/>
                </a:solidFill>
              </a:rPr>
              <a:t>67p-</a:t>
            </a:r>
            <a:r>
              <a:rPr lang="mr-IN" sz="1600" b="1" dirty="0" smtClean="0">
                <a:solidFill>
                  <a:srgbClr val="FF0000"/>
                </a:solidFill>
              </a:rPr>
              <a:t>v</a:t>
            </a:r>
            <a:r>
              <a:rPr lang="en-US" sz="1600" b="1" dirty="0" smtClean="0">
                <a:solidFill>
                  <a:srgbClr val="FF0000"/>
                </a:solidFill>
              </a:rPr>
              <a:t>2</a:t>
            </a:r>
            <a:r>
              <a:rPr lang="mr-IN" sz="1600" b="1" dirty="0" smtClean="0">
                <a:solidFill>
                  <a:srgbClr val="FF0000"/>
                </a:solidFill>
              </a:rPr>
              <a:t>.0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824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5728"/>
            <a:ext cx="8229600" cy="1143000"/>
          </a:xfrm>
        </p:spPr>
        <p:txBody>
          <a:bodyPr/>
          <a:lstStyle/>
          <a:p>
            <a:r>
              <a:rPr lang="en-US" dirty="0" smtClean="0"/>
              <a:t>Level 4 ‘folded’ H</a:t>
            </a:r>
            <a:r>
              <a:rPr lang="en-US" baseline="-25000" dirty="0" smtClean="0"/>
              <a:t>2</a:t>
            </a:r>
            <a:r>
              <a:rPr lang="en-US" dirty="0" smtClean="0"/>
              <a:t>O spectrum</a:t>
            </a:r>
            <a:endParaRPr lang="en-US" dirty="0"/>
          </a:p>
        </p:txBody>
      </p:sp>
      <p:pic>
        <p:nvPicPr>
          <p:cNvPr id="4" name="Picture 3" descr="H2O_mean_emission_1412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17272"/>
            <a:ext cx="73152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5528" y="5480877"/>
            <a:ext cx="5370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Arial Rounded MT Bold"/>
                <a:cs typeface="Arial Rounded MT Bold"/>
              </a:rPr>
              <a:t>Tdv</a:t>
            </a:r>
            <a:r>
              <a:rPr lang="en-US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 ~ 70 K km/s </a:t>
            </a:r>
            <a:r>
              <a:rPr lang="en-US" dirty="0" smtClean="0">
                <a:solidFill>
                  <a:schemeClr val="bg1"/>
                </a:solidFill>
                <a:latin typeface="Arial Rounded MT Bold"/>
                <a:cs typeface="Arial Rounded MT Bold"/>
                <a:sym typeface="Wingdings"/>
              </a:rPr>
              <a:t> N(H</a:t>
            </a:r>
            <a:r>
              <a:rPr lang="en-US" baseline="-25000" dirty="0" smtClean="0">
                <a:solidFill>
                  <a:schemeClr val="bg1"/>
                </a:solidFill>
                <a:latin typeface="Arial Rounded MT Bold"/>
                <a:cs typeface="Arial Rounded MT Bold"/>
                <a:sym typeface="Wingdings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Arial Rounded MT Bold"/>
                <a:cs typeface="Arial Rounded MT Bold"/>
                <a:sym typeface="Wingdings"/>
              </a:rPr>
              <a:t>O) ~ 10</a:t>
            </a:r>
            <a:r>
              <a:rPr lang="en-US" baseline="30000" dirty="0" smtClean="0">
                <a:solidFill>
                  <a:schemeClr val="bg1"/>
                </a:solidFill>
                <a:latin typeface="Arial Rounded MT Bold"/>
                <a:cs typeface="Arial Rounded MT Bold"/>
                <a:sym typeface="Wingdings"/>
              </a:rPr>
              <a:t>14</a:t>
            </a:r>
            <a:r>
              <a:rPr lang="en-US" dirty="0" smtClean="0">
                <a:solidFill>
                  <a:schemeClr val="bg1"/>
                </a:solidFill>
                <a:latin typeface="Arial Rounded MT Bold"/>
                <a:cs typeface="Arial Rounded MT Bold"/>
                <a:sym typeface="Wingdings"/>
              </a:rPr>
              <a:t> cm</a:t>
            </a:r>
            <a:r>
              <a:rPr lang="en-US" baseline="30000" dirty="0" smtClean="0">
                <a:solidFill>
                  <a:schemeClr val="bg1"/>
                </a:solidFill>
                <a:latin typeface="Arial Rounded MT Bold"/>
                <a:cs typeface="Arial Rounded MT Bold"/>
                <a:sym typeface="Wingdings"/>
              </a:rPr>
              <a:t>-2</a:t>
            </a:r>
            <a:r>
              <a:rPr lang="en-US" dirty="0" smtClean="0">
                <a:solidFill>
                  <a:schemeClr val="bg1"/>
                </a:solidFill>
                <a:latin typeface="Arial Rounded MT Bold"/>
                <a:cs typeface="Arial Rounded MT Bold"/>
                <a:sym typeface="Wingdings"/>
              </a:rPr>
              <a:t>    </a:t>
            </a:r>
            <a:r>
              <a:rPr lang="en-US" sz="1400" dirty="0" smtClean="0">
                <a:solidFill>
                  <a:schemeClr val="bg1"/>
                </a:solidFill>
                <a:latin typeface="Arial Rounded MT Bold"/>
                <a:cs typeface="Arial Rounded MT Bold"/>
                <a:sym typeface="Wingdings"/>
              </a:rPr>
              <a:t>(at 100 K)</a:t>
            </a:r>
            <a:endParaRPr lang="en-US" sz="140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9191" y="1618226"/>
            <a:ext cx="3033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Level 4 data product</a:t>
            </a:r>
          </a:p>
          <a:p>
            <a:r>
              <a:rPr lang="mr-IN" sz="1600" b="1" dirty="0" smtClean="0">
                <a:solidFill>
                  <a:srgbClr val="FF0000"/>
                </a:solidFill>
              </a:rPr>
              <a:t>ro-c-miro-4-esc1-67p-</a:t>
            </a:r>
            <a:r>
              <a:rPr lang="mr-IN" sz="1600" b="1" dirty="0" smtClean="0">
                <a:solidFill>
                  <a:srgbClr val="FF0000"/>
                </a:solidFill>
              </a:rPr>
              <a:t>v</a:t>
            </a:r>
            <a:r>
              <a:rPr lang="en-US" sz="1600" b="1" dirty="0" smtClean="0">
                <a:solidFill>
                  <a:srgbClr val="FF0000"/>
                </a:solidFill>
              </a:rPr>
              <a:t>2</a:t>
            </a:r>
            <a:r>
              <a:rPr lang="mr-IN" sz="1600" b="1" dirty="0" smtClean="0">
                <a:solidFill>
                  <a:srgbClr val="FF0000"/>
                </a:solidFill>
              </a:rPr>
              <a:t>.0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633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957" y="-23905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Time series 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04" y="755384"/>
            <a:ext cx="5252885" cy="61026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04245" y="6145953"/>
            <a:ext cx="30021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1600" b="1" dirty="0" smtClean="0">
                <a:solidFill>
                  <a:srgbClr val="FF0000"/>
                </a:solidFill>
              </a:rPr>
              <a:t>ro</a:t>
            </a:r>
            <a:r>
              <a:rPr lang="mr-IN" sz="1600" b="1" dirty="0" smtClean="0">
                <a:solidFill>
                  <a:srgbClr val="FF0000"/>
                </a:solidFill>
              </a:rPr>
              <a:t>-c-miro-4-</a:t>
            </a:r>
            <a:r>
              <a:rPr lang="mr-IN" sz="1600" b="1" dirty="0" smtClean="0">
                <a:solidFill>
                  <a:srgbClr val="FF0000"/>
                </a:solidFill>
              </a:rPr>
              <a:t>esc</a:t>
            </a:r>
            <a:r>
              <a:rPr lang="en-US" sz="1600" b="1" dirty="0" smtClean="0">
                <a:solidFill>
                  <a:srgbClr val="FF0000"/>
                </a:solidFill>
              </a:rPr>
              <a:t>3</a:t>
            </a:r>
            <a:r>
              <a:rPr lang="mr-IN" sz="1600" b="1" dirty="0" smtClean="0">
                <a:solidFill>
                  <a:srgbClr val="FF0000"/>
                </a:solidFill>
              </a:rPr>
              <a:t>-</a:t>
            </a:r>
            <a:r>
              <a:rPr lang="mr-IN" sz="1600" b="1" dirty="0" smtClean="0">
                <a:solidFill>
                  <a:srgbClr val="FF0000"/>
                </a:solidFill>
              </a:rPr>
              <a:t>67p-</a:t>
            </a:r>
            <a:r>
              <a:rPr lang="mr-IN" sz="1600" b="1" dirty="0" smtClean="0">
                <a:solidFill>
                  <a:srgbClr val="FF0000"/>
                </a:solidFill>
              </a:rPr>
              <a:t>v</a:t>
            </a:r>
            <a:r>
              <a:rPr lang="en-US" sz="1600" b="1" dirty="0" smtClean="0">
                <a:solidFill>
                  <a:srgbClr val="FF0000"/>
                </a:solidFill>
              </a:rPr>
              <a:t>2</a:t>
            </a:r>
            <a:r>
              <a:rPr lang="mr-IN" sz="1600" b="1" dirty="0" smtClean="0">
                <a:solidFill>
                  <a:srgbClr val="FF0000"/>
                </a:solidFill>
              </a:rPr>
              <a:t>.0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66889" y="2205352"/>
            <a:ext cx="24486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Continuous sequence of spectra over </a:t>
            </a:r>
            <a:r>
              <a:rPr lang="en-US" sz="1600" dirty="0" smtClean="0">
                <a:latin typeface="Arial Rounded MT Bold"/>
                <a:cs typeface="Arial Rounded MT Bold"/>
              </a:rPr>
              <a:t>~</a:t>
            </a:r>
            <a:r>
              <a:rPr lang="en-US" dirty="0" smtClean="0">
                <a:latin typeface="Arial Rounded MT Bold"/>
                <a:cs typeface="Arial Rounded MT Bold"/>
              </a:rPr>
              <a:t> </a:t>
            </a:r>
            <a:r>
              <a:rPr lang="en-US" dirty="0" smtClean="0"/>
              <a:t>16</a:t>
            </a:r>
            <a:r>
              <a:rPr lang="en-US" dirty="0" smtClean="0"/>
              <a:t> </a:t>
            </a:r>
            <a:r>
              <a:rPr lang="en-US" dirty="0" smtClean="0"/>
              <a:t>min period</a:t>
            </a:r>
          </a:p>
          <a:p>
            <a:endParaRPr lang="en-US" dirty="0"/>
          </a:p>
          <a:p>
            <a:r>
              <a:rPr lang="en-US" dirty="0" smtClean="0"/>
              <a:t>Angle between comet and </a:t>
            </a:r>
            <a:r>
              <a:rPr lang="en-US" dirty="0" err="1" smtClean="0"/>
              <a:t>boresight</a:t>
            </a:r>
            <a:r>
              <a:rPr lang="en-US" dirty="0" smtClean="0"/>
              <a:t> obtained from geometry </a:t>
            </a:r>
            <a:r>
              <a:rPr lang="en-US" dirty="0" smtClean="0"/>
              <a:t>file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0251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3399"/>
            <a:ext cx="8229600" cy="1143000"/>
          </a:xfrm>
        </p:spPr>
        <p:txBody>
          <a:bodyPr/>
          <a:lstStyle/>
          <a:p>
            <a:r>
              <a:rPr lang="en-US" dirty="0" smtClean="0"/>
              <a:t>MIRO spatial scans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243" y="1029601"/>
            <a:ext cx="6671485" cy="548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12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4" b="5217"/>
          <a:stretch/>
        </p:blipFill>
        <p:spPr>
          <a:xfrm>
            <a:off x="1932682" y="104635"/>
            <a:ext cx="4500387" cy="66627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29703" y="1016903"/>
            <a:ext cx="24486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Continuous sequence of spectra over </a:t>
            </a:r>
            <a:r>
              <a:rPr lang="en-US" sz="1600" dirty="0" smtClean="0">
                <a:latin typeface="Arial Rounded MT Bold"/>
                <a:cs typeface="Arial Rounded MT Bold"/>
              </a:rPr>
              <a:t>~</a:t>
            </a:r>
            <a:r>
              <a:rPr lang="en-US" dirty="0" smtClean="0">
                <a:latin typeface="Arial Rounded MT Bold"/>
                <a:cs typeface="Arial Rounded MT Bold"/>
              </a:rPr>
              <a:t> </a:t>
            </a:r>
            <a:r>
              <a:rPr lang="en-US" dirty="0" smtClean="0"/>
              <a:t>5 min period</a:t>
            </a:r>
          </a:p>
          <a:p>
            <a:endParaRPr lang="en-US" dirty="0"/>
          </a:p>
          <a:p>
            <a:r>
              <a:rPr lang="en-US" dirty="0" smtClean="0"/>
              <a:t>Angle between comet and </a:t>
            </a:r>
            <a:r>
              <a:rPr lang="en-US" dirty="0" err="1" smtClean="0"/>
              <a:t>boresight</a:t>
            </a:r>
            <a:r>
              <a:rPr lang="en-US" dirty="0" smtClean="0"/>
              <a:t> obtained from geometry </a:t>
            </a:r>
            <a:r>
              <a:rPr lang="en-US" dirty="0" smtClean="0"/>
              <a:t>file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13969" y="309017"/>
            <a:ext cx="1818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Spectroscopic</a:t>
            </a:r>
          </a:p>
          <a:p>
            <a:r>
              <a:rPr lang="en-US" sz="2000" b="1" u="sng" dirty="0" smtClean="0"/>
              <a:t>Data tests</a:t>
            </a: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887925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00" y="393095"/>
            <a:ext cx="2736118" cy="2118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440" y="2511380"/>
            <a:ext cx="2736117" cy="21182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440" y="393095"/>
            <a:ext cx="2736118" cy="21182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00" y="2511380"/>
            <a:ext cx="2736118" cy="21182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00" y="4629665"/>
            <a:ext cx="2736117" cy="21182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440" y="4629665"/>
            <a:ext cx="2736118" cy="21182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52797" y="1225755"/>
            <a:ext cx="55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52797" y="3408070"/>
            <a:ext cx="826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OH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311544" y="551987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NH</a:t>
            </a:r>
            <a:r>
              <a:rPr lang="en-US" baseline="-25000" dirty="0" smtClean="0"/>
              <a:t>3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30339" y="0"/>
            <a:ext cx="2495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Escort 2 </a:t>
            </a:r>
            <a:r>
              <a:rPr lang="mr-IN" dirty="0" smtClean="0"/>
              <a:t>–</a:t>
            </a:r>
            <a:r>
              <a:rPr lang="en-US" dirty="0" smtClean="0"/>
              <a:t> pre-perihelion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61105" y="-4816"/>
            <a:ext cx="2831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Escort 3 </a:t>
            </a:r>
            <a:r>
              <a:rPr lang="mr-IN" dirty="0" smtClean="0"/>
              <a:t>–</a:t>
            </a:r>
            <a:r>
              <a:rPr lang="en-US" dirty="0" smtClean="0"/>
              <a:t> around perihelion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872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1079</TotalTime>
  <Words>562</Words>
  <Application>Microsoft Macintosh PowerPoint</Application>
  <PresentationFormat>On-screen Show (4:3)</PresentationFormat>
  <Paragraphs>62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Black</vt:lpstr>
      <vt:lpstr>MIRO PDS review October 2018</vt:lpstr>
      <vt:lpstr>MIRO (Microwave Instrument for Rosetta Orbiter)</vt:lpstr>
      <vt:lpstr>The Data</vt:lpstr>
      <vt:lpstr>Continuum data</vt:lpstr>
      <vt:lpstr>Level 4 ‘folded’ H2O spectrum</vt:lpstr>
      <vt:lpstr>Time series H2O</vt:lpstr>
      <vt:lpstr>MIRO spatial scans</vt:lpstr>
      <vt:lpstr>PowerPoint Presentation</vt:lpstr>
      <vt:lpstr>PowerPoint Presentation</vt:lpstr>
      <vt:lpstr>Continuum mapping test</vt:lpstr>
      <vt:lpstr>Continuum mapping test</vt:lpstr>
      <vt:lpstr>Review summary</vt:lpstr>
    </vt:vector>
  </TitlesOfParts>
  <Company>NASA GSFC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MIRO PDS review July 2018</dc:title>
  <dc:creator>Martin C</dc:creator>
  <cp:lastModifiedBy>Martin C</cp:lastModifiedBy>
  <cp:revision>13</cp:revision>
  <dcterms:created xsi:type="dcterms:W3CDTF">2018-07-08T20:35:33Z</dcterms:created>
  <dcterms:modified xsi:type="dcterms:W3CDTF">2018-09-28T22:10:44Z</dcterms:modified>
</cp:coreProperties>
</file>