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2"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883" autoAdjust="0"/>
  </p:normalViewPr>
  <p:slideViewPr>
    <p:cSldViewPr snapToGrid="0" snapToObjects="1">
      <p:cViewPr varScale="1">
        <p:scale>
          <a:sx n="132" d="100"/>
          <a:sy n="132" d="100"/>
        </p:scale>
        <p:origin x="-11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7CA213-B228-8842-809C-9C2EA7CB849C}"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170109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CA213-B228-8842-809C-9C2EA7CB849C}"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13872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CA213-B228-8842-809C-9C2EA7CB849C}"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376763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CA213-B228-8842-809C-9C2EA7CB849C}"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2564793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7CA213-B228-8842-809C-9C2EA7CB849C}"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3089686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7CA213-B228-8842-809C-9C2EA7CB849C}" type="datetimeFigureOut">
              <a:rPr lang="en-US" smtClean="0"/>
              <a:t>10/8/18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402699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7CA213-B228-8842-809C-9C2EA7CB849C}" type="datetimeFigureOut">
              <a:rPr lang="en-US" smtClean="0"/>
              <a:t>10/8/18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420265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7CA213-B228-8842-809C-9C2EA7CB849C}" type="datetimeFigureOut">
              <a:rPr lang="en-US" smtClean="0"/>
              <a:t>10/8/18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391822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CA213-B228-8842-809C-9C2EA7CB849C}" type="datetimeFigureOut">
              <a:rPr lang="en-US" smtClean="0"/>
              <a:t>10/8/18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173337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CA213-B228-8842-809C-9C2EA7CB849C}" type="datetimeFigureOut">
              <a:rPr lang="en-US" smtClean="0"/>
              <a:t>10/8/18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3637258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CA213-B228-8842-809C-9C2EA7CB849C}" type="datetimeFigureOut">
              <a:rPr lang="en-US" smtClean="0"/>
              <a:t>10/8/18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9604345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CA213-B228-8842-809C-9C2EA7CB849C}" type="datetimeFigureOut">
              <a:rPr lang="en-US" smtClean="0"/>
              <a:t>10/8/18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03DB4-9111-474A-8AF1-CEB2249F3374}" type="slidenum">
              <a:rPr lang="en-US" smtClean="0"/>
              <a:t>‹#›</a:t>
            </a:fld>
            <a:endParaRPr lang="en-US"/>
          </a:p>
        </p:txBody>
      </p:sp>
    </p:spTree>
    <p:extLst>
      <p:ext uri="{BB962C8B-B14F-4D97-AF65-F5344CB8AC3E}">
        <p14:creationId xmlns:p14="http://schemas.microsoft.com/office/powerpoint/2010/main" val="4093700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Rosetta Data Review</a:t>
            </a:r>
            <a:br>
              <a:rPr lang="en-US" dirty="0" smtClean="0"/>
            </a:br>
            <a:r>
              <a:rPr lang="en-US" dirty="0" smtClean="0"/>
              <a:t>NAVCAM-illumination maps</a:t>
            </a:r>
            <a:endParaRPr lang="en-US" dirty="0"/>
          </a:p>
        </p:txBody>
      </p:sp>
      <p:sp>
        <p:nvSpPr>
          <p:cNvPr id="3" name="Subtitle 2"/>
          <p:cNvSpPr>
            <a:spLocks noGrp="1"/>
          </p:cNvSpPr>
          <p:nvPr>
            <p:ph type="subTitle" idx="1"/>
          </p:nvPr>
        </p:nvSpPr>
        <p:spPr>
          <a:xfrm>
            <a:off x="1371600" y="3886200"/>
            <a:ext cx="6400800" cy="1290878"/>
          </a:xfrm>
        </p:spPr>
        <p:txBody>
          <a:bodyPr>
            <a:normAutofit fontScale="85000" lnSpcReduction="20000"/>
          </a:bodyPr>
          <a:lstStyle/>
          <a:p>
            <a:r>
              <a:rPr lang="en-US" dirty="0"/>
              <a:t>Zou Xiao-Duan</a:t>
            </a:r>
          </a:p>
          <a:p>
            <a:r>
              <a:rPr lang="en-US" dirty="0"/>
              <a:t>Planetary Science Institute</a:t>
            </a:r>
          </a:p>
          <a:p>
            <a:r>
              <a:rPr lang="en-US" dirty="0"/>
              <a:t>October 2018 @UMD</a:t>
            </a:r>
          </a:p>
        </p:txBody>
      </p:sp>
    </p:spTree>
    <p:extLst>
      <p:ext uri="{BB962C8B-B14F-4D97-AF65-F5344CB8AC3E}">
        <p14:creationId xmlns:p14="http://schemas.microsoft.com/office/powerpoint/2010/main" val="412067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Dataset Overview</a:t>
            </a:r>
          </a:p>
        </p:txBody>
      </p:sp>
      <p:sp>
        <p:nvSpPr>
          <p:cNvPr id="3" name="Content Placeholder 2"/>
          <p:cNvSpPr>
            <a:spLocks noGrp="1"/>
          </p:cNvSpPr>
          <p:nvPr>
            <p:ph idx="1"/>
          </p:nvPr>
        </p:nvSpPr>
        <p:spPr/>
        <p:txBody>
          <a:bodyPr/>
          <a:lstStyle/>
          <a:p>
            <a:r>
              <a:rPr lang="en-US" dirty="0" smtClean="0"/>
              <a:t>1 sample dataset</a:t>
            </a:r>
          </a:p>
          <a:p>
            <a:r>
              <a:rPr lang="en-US" dirty="0" smtClean="0"/>
              <a:t>1440 maps for 4 latitude from 38 to 41 degree x360 longitude each. (Total will be 360x105= 37800 maps.)</a:t>
            </a:r>
          </a:p>
          <a:p>
            <a:r>
              <a:rPr lang="en-US" dirty="0" smtClean="0"/>
              <a:t>each map in 2 formats:</a:t>
            </a:r>
          </a:p>
          <a:p>
            <a:pPr lvl="1"/>
            <a:r>
              <a:rPr lang="en-US" dirty="0" smtClean="0"/>
              <a:t>.TAB files: Cos(solar zenith), for 104192 facets</a:t>
            </a:r>
          </a:p>
          <a:p>
            <a:pPr lvl="1"/>
            <a:r>
              <a:rPr lang="en-US" dirty="0" smtClean="0"/>
              <a:t>.FIT files: </a:t>
            </a:r>
            <a:r>
              <a:rPr lang="en-US" dirty="0" err="1" smtClean="0"/>
              <a:t>equirectangular</a:t>
            </a:r>
            <a:r>
              <a:rPr lang="en-US" dirty="0" smtClean="0"/>
              <a:t> projected (6000x3000) images (0-255 gray scale)</a:t>
            </a:r>
          </a:p>
          <a:p>
            <a:endParaRPr lang="en-US" dirty="0" smtClean="0"/>
          </a:p>
          <a:p>
            <a:endParaRPr lang="en-US" dirty="0"/>
          </a:p>
        </p:txBody>
      </p:sp>
    </p:spTree>
    <p:extLst>
      <p:ext uri="{BB962C8B-B14F-4D97-AF65-F5344CB8AC3E}">
        <p14:creationId xmlns:p14="http://schemas.microsoft.com/office/powerpoint/2010/main" val="3943611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RIDs</a:t>
            </a:r>
            <a:endParaRPr lang="en-US" dirty="0"/>
          </a:p>
        </p:txBody>
      </p:sp>
      <p:sp>
        <p:nvSpPr>
          <p:cNvPr id="3" name="Content Placeholder 2"/>
          <p:cNvSpPr>
            <a:spLocks noGrp="1"/>
          </p:cNvSpPr>
          <p:nvPr>
            <p:ph idx="1"/>
          </p:nvPr>
        </p:nvSpPr>
        <p:spPr>
          <a:xfrm>
            <a:off x="457200" y="1237290"/>
            <a:ext cx="8229600" cy="5339878"/>
          </a:xfrm>
        </p:spPr>
        <p:txBody>
          <a:bodyPr>
            <a:normAutofit fontScale="85000" lnSpcReduction="20000"/>
          </a:bodyPr>
          <a:lstStyle/>
          <a:p>
            <a:r>
              <a:rPr lang="en-US" strike="sngStrike" dirty="0" smtClean="0"/>
              <a:t>The shape model corresponding to the dataset is not available in PDS archive</a:t>
            </a:r>
          </a:p>
          <a:p>
            <a:r>
              <a:rPr lang="en-US" dirty="0"/>
              <a:t>Using the </a:t>
            </a:r>
            <a:r>
              <a:rPr lang="en-US" dirty="0" err="1"/>
              <a:t>equirectangular</a:t>
            </a:r>
            <a:r>
              <a:rPr lang="en-US" dirty="0"/>
              <a:t> projection to map 67P could led to certain problems for data interpretation. For example, since some parts of the comet share the same </a:t>
            </a:r>
            <a:r>
              <a:rPr lang="en-US" dirty="0" err="1"/>
              <a:t>lon</a:t>
            </a:r>
            <a:r>
              <a:rPr lang="en-US" dirty="0"/>
              <a:t> / </a:t>
            </a:r>
            <a:r>
              <a:rPr lang="en-US" dirty="0" err="1"/>
              <a:t>lat</a:t>
            </a:r>
            <a:r>
              <a:rPr lang="en-US" dirty="0"/>
              <a:t>, certain locations in the map that its value couldn't be trust should be explained in the user guide. Now there is only brief mention of this problem in the caveat session 3.6.3, without any guide about how to avoid the problem when using this map</a:t>
            </a:r>
            <a:r>
              <a:rPr lang="en-US" dirty="0" smtClean="0"/>
              <a:t>.</a:t>
            </a:r>
          </a:p>
          <a:p>
            <a:pPr lvl="1"/>
            <a:r>
              <a:rPr lang="en-US" dirty="0"/>
              <a:t>Add </a:t>
            </a:r>
            <a:r>
              <a:rPr lang="en-US" dirty="0" smtClean="0"/>
              <a:t>explanation.</a:t>
            </a:r>
          </a:p>
          <a:p>
            <a:r>
              <a:rPr lang="en-US" dirty="0"/>
              <a:t>RPC User </a:t>
            </a:r>
            <a:r>
              <a:rPr lang="en-US" dirty="0" err="1"/>
              <a:t>guide.pdf</a:t>
            </a:r>
            <a:r>
              <a:rPr lang="en-US" dirty="0"/>
              <a:t> Chapter 4.3 introduced the </a:t>
            </a:r>
            <a:r>
              <a:rPr lang="en-US" dirty="0" err="1"/>
              <a:t>Matlab</a:t>
            </a:r>
            <a:r>
              <a:rPr lang="en-US" dirty="0"/>
              <a:t> software for visualization of the illumination maps, and referenced a mission internal wiki webpage for details, which is not accessible from outside the team.</a:t>
            </a:r>
          </a:p>
          <a:p>
            <a:endParaRPr lang="en-US" dirty="0"/>
          </a:p>
        </p:txBody>
      </p:sp>
    </p:spTree>
    <p:extLst>
      <p:ext uri="{BB962C8B-B14F-4D97-AF65-F5344CB8AC3E}">
        <p14:creationId xmlns:p14="http://schemas.microsoft.com/office/powerpoint/2010/main" val="3279198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RIDs +</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solidFill>
                  <a:srgbClr val="0000FF"/>
                </a:solidFill>
              </a:rPr>
              <a:t>I didn’t find the explanation of the gray scale values in Fits file. How you calculate them? </a:t>
            </a:r>
          </a:p>
          <a:p>
            <a:pPr lvl="1"/>
            <a:r>
              <a:rPr lang="en-US" dirty="0" smtClean="0">
                <a:solidFill>
                  <a:srgbClr val="0000FF"/>
                </a:solidFill>
              </a:rPr>
              <a:t>I suggest add a brief explanation in  </a:t>
            </a:r>
            <a:r>
              <a:rPr lang="en-US" dirty="0" err="1" smtClean="0">
                <a:solidFill>
                  <a:srgbClr val="0000FF"/>
                </a:solidFill>
              </a:rPr>
              <a:t>Illumination_ug.pdf</a:t>
            </a:r>
            <a:r>
              <a:rPr lang="en-US" dirty="0" smtClean="0">
                <a:solidFill>
                  <a:srgbClr val="0000FF"/>
                </a:solidFill>
              </a:rPr>
              <a:t> about the calculation or meaning of the </a:t>
            </a:r>
            <a:r>
              <a:rPr lang="en-US" dirty="0" smtClean="0">
                <a:solidFill>
                  <a:srgbClr val="0000FF"/>
                </a:solidFill>
              </a:rPr>
              <a:t>value</a:t>
            </a:r>
          </a:p>
          <a:p>
            <a:r>
              <a:rPr lang="en-US" dirty="0" smtClean="0">
                <a:solidFill>
                  <a:srgbClr val="0000FF"/>
                </a:solidFill>
              </a:rPr>
              <a:t>FIT is not as </a:t>
            </a:r>
            <a:r>
              <a:rPr lang="en-US" dirty="0" err="1" smtClean="0">
                <a:solidFill>
                  <a:srgbClr val="0000FF"/>
                </a:solidFill>
              </a:rPr>
              <a:t>convinience</a:t>
            </a:r>
            <a:r>
              <a:rPr lang="en-US" dirty="0" smtClean="0">
                <a:solidFill>
                  <a:srgbClr val="0000FF"/>
                </a:solidFill>
              </a:rPr>
              <a:t> to use as </a:t>
            </a:r>
            <a:r>
              <a:rPr lang="en-US" altLang="zh-CN" dirty="0" smtClean="0">
                <a:solidFill>
                  <a:srgbClr val="0000FF"/>
                </a:solidFill>
              </a:rPr>
              <a:t>.IMG</a:t>
            </a:r>
            <a:r>
              <a:rPr lang="zh-CN" altLang="en-US" dirty="0" smtClean="0">
                <a:solidFill>
                  <a:srgbClr val="0000FF"/>
                </a:solidFill>
              </a:rPr>
              <a:t> </a:t>
            </a:r>
            <a:r>
              <a:rPr lang="en-US" altLang="zh-CN" dirty="0" smtClean="0">
                <a:solidFill>
                  <a:srgbClr val="0000FF"/>
                </a:solidFill>
              </a:rPr>
              <a:t>raster</a:t>
            </a:r>
            <a:r>
              <a:rPr lang="zh-CN" altLang="en-US" dirty="0" smtClean="0">
                <a:solidFill>
                  <a:srgbClr val="0000FF"/>
                </a:solidFill>
              </a:rPr>
              <a:t> </a:t>
            </a:r>
            <a:r>
              <a:rPr lang="en-US" altLang="zh-CN" dirty="0" smtClean="0">
                <a:solidFill>
                  <a:srgbClr val="0000FF"/>
                </a:solidFill>
              </a:rPr>
              <a:t>data</a:t>
            </a:r>
            <a:r>
              <a:rPr lang="zh-CN" altLang="en-US" dirty="0" smtClean="0">
                <a:solidFill>
                  <a:srgbClr val="0000FF"/>
                </a:solidFill>
              </a:rPr>
              <a:t> </a:t>
            </a:r>
            <a:r>
              <a:rPr lang="en-US" altLang="zh-CN" dirty="0" smtClean="0">
                <a:solidFill>
                  <a:srgbClr val="0000FF"/>
                </a:solidFill>
              </a:rPr>
              <a:t>which</a:t>
            </a:r>
            <a:r>
              <a:rPr lang="zh-CN" altLang="en-US" dirty="0" smtClean="0">
                <a:solidFill>
                  <a:srgbClr val="0000FF"/>
                </a:solidFill>
              </a:rPr>
              <a:t> </a:t>
            </a:r>
            <a:r>
              <a:rPr lang="en-US" altLang="zh-CN" dirty="0" smtClean="0">
                <a:solidFill>
                  <a:srgbClr val="0000FF"/>
                </a:solidFill>
              </a:rPr>
              <a:t>can</a:t>
            </a:r>
            <a:r>
              <a:rPr lang="zh-CN" altLang="en-US" dirty="0" smtClean="0">
                <a:solidFill>
                  <a:srgbClr val="0000FF"/>
                </a:solidFill>
              </a:rPr>
              <a:t> </a:t>
            </a:r>
            <a:r>
              <a:rPr lang="en-US" altLang="zh-CN" dirty="0" smtClean="0">
                <a:solidFill>
                  <a:srgbClr val="0000FF"/>
                </a:solidFill>
              </a:rPr>
              <a:t>be</a:t>
            </a:r>
            <a:r>
              <a:rPr lang="zh-CN" altLang="en-US" dirty="0" smtClean="0">
                <a:solidFill>
                  <a:srgbClr val="0000FF"/>
                </a:solidFill>
              </a:rPr>
              <a:t> </a:t>
            </a:r>
            <a:r>
              <a:rPr lang="en-US" altLang="zh-CN" dirty="0" smtClean="0">
                <a:solidFill>
                  <a:srgbClr val="0000FF"/>
                </a:solidFill>
              </a:rPr>
              <a:t>directly</a:t>
            </a:r>
            <a:r>
              <a:rPr lang="zh-CN" altLang="en-US" dirty="0" smtClean="0">
                <a:solidFill>
                  <a:srgbClr val="0000FF"/>
                </a:solidFill>
              </a:rPr>
              <a:t> </a:t>
            </a:r>
            <a:r>
              <a:rPr lang="en-US" altLang="zh-CN" dirty="0" smtClean="0">
                <a:solidFill>
                  <a:srgbClr val="0000FF"/>
                </a:solidFill>
              </a:rPr>
              <a:t>read</a:t>
            </a:r>
            <a:r>
              <a:rPr lang="zh-CN" altLang="en-US" dirty="0" smtClean="0">
                <a:solidFill>
                  <a:srgbClr val="0000FF"/>
                </a:solidFill>
              </a:rPr>
              <a:t> </a:t>
            </a:r>
            <a:r>
              <a:rPr lang="en-US" altLang="zh-CN" dirty="0" smtClean="0">
                <a:solidFill>
                  <a:srgbClr val="0000FF"/>
                </a:solidFill>
              </a:rPr>
              <a:t>by</a:t>
            </a:r>
            <a:r>
              <a:rPr lang="zh-CN" altLang="en-US" dirty="0" smtClean="0">
                <a:solidFill>
                  <a:srgbClr val="0000FF"/>
                </a:solidFill>
              </a:rPr>
              <a:t> </a:t>
            </a:r>
            <a:r>
              <a:rPr lang="en-US" altLang="zh-CN" dirty="0" smtClean="0">
                <a:solidFill>
                  <a:srgbClr val="0000FF"/>
                </a:solidFill>
              </a:rPr>
              <a:t>many</a:t>
            </a:r>
            <a:r>
              <a:rPr lang="zh-CN" altLang="en-US" dirty="0" smtClean="0">
                <a:solidFill>
                  <a:srgbClr val="0000FF"/>
                </a:solidFill>
              </a:rPr>
              <a:t> </a:t>
            </a:r>
            <a:r>
              <a:rPr lang="en-US" altLang="zh-CN" dirty="0" smtClean="0">
                <a:solidFill>
                  <a:srgbClr val="0000FF"/>
                </a:solidFill>
              </a:rPr>
              <a:t>geo-tools</a:t>
            </a:r>
            <a:endParaRPr lang="en-US" dirty="0" smtClean="0">
              <a:solidFill>
                <a:srgbClr val="0000FF"/>
              </a:solidFill>
            </a:endParaRPr>
          </a:p>
        </p:txBody>
      </p:sp>
    </p:spTree>
    <p:extLst>
      <p:ext uri="{BB962C8B-B14F-4D97-AF65-F5344CB8AC3E}">
        <p14:creationId xmlns:p14="http://schemas.microsoft.com/office/powerpoint/2010/main" val="1132417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aareadme.txt</a:t>
            </a:r>
            <a:endParaRPr lang="en-US" dirty="0" smtClean="0"/>
          </a:p>
          <a:p>
            <a:pPr lvl="1"/>
            <a:r>
              <a:rPr lang="en-US" dirty="0" smtClean="0"/>
              <a:t>typos: defocussed, </a:t>
            </a:r>
            <a:r>
              <a:rPr lang="en-US" dirty="0" err="1" smtClean="0"/>
              <a:t>focussed</a:t>
            </a:r>
            <a:r>
              <a:rPr lang="en-US" dirty="0" smtClean="0"/>
              <a:t>, </a:t>
            </a:r>
            <a:r>
              <a:rPr lang="en-US" dirty="0" err="1" smtClean="0"/>
              <a:t>ilumination</a:t>
            </a:r>
            <a:r>
              <a:rPr lang="en-US" dirty="0" smtClean="0"/>
              <a:t>, </a:t>
            </a:r>
            <a:r>
              <a:rPr lang="en-US" dirty="0" err="1" smtClean="0"/>
              <a:t>colege</a:t>
            </a:r>
            <a:endParaRPr lang="en-US" dirty="0" smtClean="0"/>
          </a:p>
          <a:p>
            <a:r>
              <a:rPr lang="en-US" dirty="0" err="1" smtClean="0"/>
              <a:t>rpc_user_guide.pdf</a:t>
            </a:r>
            <a:endParaRPr lang="en-US" dirty="0" smtClean="0"/>
          </a:p>
          <a:p>
            <a:pPr lvl="1"/>
            <a:r>
              <a:rPr lang="en-US" dirty="0" smtClean="0"/>
              <a:t>typos: </a:t>
            </a:r>
            <a:r>
              <a:rPr lang="en-US" dirty="0" err="1" smtClean="0"/>
              <a:t>visualisation</a:t>
            </a:r>
            <a:endParaRPr lang="en-US" dirty="0" smtClean="0"/>
          </a:p>
          <a:p>
            <a:pPr marL="0" indent="0">
              <a:buNone/>
            </a:pPr>
            <a:endParaRPr lang="en-US" dirty="0" smtClean="0"/>
          </a:p>
          <a:p>
            <a:pPr lvl="1"/>
            <a:endParaRPr lang="en-US" dirty="0"/>
          </a:p>
        </p:txBody>
      </p:sp>
      <p:sp>
        <p:nvSpPr>
          <p:cNvPr id="4" name="Title 1"/>
          <p:cNvSpPr>
            <a:spLocks noGrp="1"/>
          </p:cNvSpPr>
          <p:nvPr>
            <p:ph type="title"/>
          </p:nvPr>
        </p:nvSpPr>
        <p:spPr>
          <a:xfrm>
            <a:off x="419780" y="54324"/>
            <a:ext cx="8229600" cy="1143000"/>
          </a:xfrm>
        </p:spPr>
        <p:txBody>
          <a:bodyPr/>
          <a:lstStyle/>
          <a:p>
            <a:pPr algn="l"/>
            <a:r>
              <a:rPr lang="en-US" dirty="0" smtClean="0">
                <a:solidFill>
                  <a:srgbClr val="0000FF"/>
                </a:solidFill>
              </a:rPr>
              <a:t>Editorial RIDs</a:t>
            </a:r>
            <a:endParaRPr lang="en-US" dirty="0">
              <a:solidFill>
                <a:srgbClr val="0000FF"/>
              </a:solidFill>
            </a:endParaRPr>
          </a:p>
        </p:txBody>
      </p:sp>
    </p:spTree>
    <p:extLst>
      <p:ext uri="{BB962C8B-B14F-4D97-AF65-F5344CB8AC3E}">
        <p14:creationId xmlns:p14="http://schemas.microsoft.com/office/powerpoint/2010/main" val="3024305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8-10-08 at 6.02.35 AM.png"/>
          <p:cNvPicPr>
            <a:picLocks noGrp="1" noChangeAspect="1"/>
          </p:cNvPicPr>
          <p:nvPr>
            <p:ph idx="1"/>
          </p:nvPr>
        </p:nvPicPr>
        <p:blipFill>
          <a:blip r:embed="rId2">
            <a:extLst>
              <a:ext uri="{28A0092B-C50C-407E-A947-70E740481C1C}">
                <a14:useLocalDpi xmlns:a14="http://schemas.microsoft.com/office/drawing/2010/main" val="0"/>
              </a:ext>
            </a:extLst>
          </a:blip>
          <a:srcRect t="-15774" b="-15774"/>
          <a:stretch>
            <a:fillRect/>
          </a:stretch>
        </p:blipFill>
        <p:spPr/>
      </p:pic>
      <p:cxnSp>
        <p:nvCxnSpPr>
          <p:cNvPr id="6" name="Straight Connector 5"/>
          <p:cNvCxnSpPr/>
          <p:nvPr/>
        </p:nvCxnSpPr>
        <p:spPr>
          <a:xfrm>
            <a:off x="651253" y="3581626"/>
            <a:ext cx="7521973" cy="32560"/>
          </a:xfrm>
          <a:prstGeom prst="line">
            <a:avLst/>
          </a:prstGeom>
          <a:ln>
            <a:solidFill>
              <a:srgbClr val="0000FF"/>
            </a:solidFill>
          </a:ln>
        </p:spPr>
        <p:style>
          <a:lnRef idx="2">
            <a:schemeClr val="accent2"/>
          </a:lnRef>
          <a:fillRef idx="0">
            <a:schemeClr val="accent2"/>
          </a:fillRef>
          <a:effectRef idx="1">
            <a:schemeClr val="accent2"/>
          </a:effectRef>
          <a:fontRef idx="minor">
            <a:schemeClr val="tx1"/>
          </a:fontRef>
        </p:style>
      </p:cxnSp>
      <p:cxnSp>
        <p:nvCxnSpPr>
          <p:cNvPr id="8" name="Straight Arrow Connector 7"/>
          <p:cNvCxnSpPr/>
          <p:nvPr/>
        </p:nvCxnSpPr>
        <p:spPr>
          <a:xfrm flipH="1">
            <a:off x="5426608" y="2375351"/>
            <a:ext cx="643276" cy="989729"/>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43625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405</TotalTime>
  <Words>286</Words>
  <Application>Microsoft Macintosh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Rosetta Data Review NAVCAM-illumination maps</vt:lpstr>
      <vt:lpstr>Dataset Overview</vt:lpstr>
      <vt:lpstr>RIDs</vt:lpstr>
      <vt:lpstr>RIDs +</vt:lpstr>
      <vt:lpstr>Editorial RIDs</vt:lpstr>
      <vt:lpstr>PowerPoint Presentation</vt:lpstr>
    </vt:vector>
  </TitlesOfParts>
  <Company>UMD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Xiaoduan Zou</dc:creator>
  <cp:lastModifiedBy>Xiaoduan Zou</cp:lastModifiedBy>
  <cp:revision>15</cp:revision>
  <dcterms:created xsi:type="dcterms:W3CDTF">2018-09-27T07:19:07Z</dcterms:created>
  <dcterms:modified xsi:type="dcterms:W3CDTF">2018-10-08T19:42:29Z</dcterms:modified>
</cp:coreProperties>
</file>