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3" r:id="rId7"/>
    <p:sldId id="264" r:id="rId8"/>
    <p:sldId id="265" r:id="rId9"/>
    <p:sldId id="262"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12" autoAdjust="0"/>
  </p:normalViewPr>
  <p:slideViewPr>
    <p:cSldViewPr snapToGrid="0" snapToObjects="1">
      <p:cViewPr varScale="1">
        <p:scale>
          <a:sx n="111" d="100"/>
          <a:sy n="111" d="100"/>
        </p:scale>
        <p:origin x="-5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7CA213-B228-8842-809C-9C2EA7CB849C}"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170109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CA213-B228-8842-809C-9C2EA7CB849C}"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13872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CA213-B228-8842-809C-9C2EA7CB849C}"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376763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CA213-B228-8842-809C-9C2EA7CB849C}"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256479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7CA213-B228-8842-809C-9C2EA7CB849C}" type="datetimeFigureOut">
              <a:rPr lang="en-US" smtClean="0"/>
              <a:t>10/7/18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3089686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7CA213-B228-8842-809C-9C2EA7CB849C}" type="datetimeFigureOut">
              <a:rPr lang="en-US" smtClean="0"/>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402699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7CA213-B228-8842-809C-9C2EA7CB849C}" type="datetimeFigureOut">
              <a:rPr lang="en-US" smtClean="0"/>
              <a:t>10/7/18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420265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7CA213-B228-8842-809C-9C2EA7CB849C}" type="datetimeFigureOut">
              <a:rPr lang="en-US" smtClean="0"/>
              <a:t>10/7/18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391822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CA213-B228-8842-809C-9C2EA7CB849C}" type="datetimeFigureOut">
              <a:rPr lang="en-US" smtClean="0"/>
              <a:t>10/7/18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173337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CA213-B228-8842-809C-9C2EA7CB849C}" type="datetimeFigureOut">
              <a:rPr lang="en-US" smtClean="0"/>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3637258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CA213-B228-8842-809C-9C2EA7CB849C}" type="datetimeFigureOut">
              <a:rPr lang="en-US" smtClean="0"/>
              <a:t>10/7/18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3DB4-9111-474A-8AF1-CEB2249F3374}" type="slidenum">
              <a:rPr lang="en-US" smtClean="0"/>
              <a:t>‹#›</a:t>
            </a:fld>
            <a:endParaRPr lang="en-US"/>
          </a:p>
        </p:txBody>
      </p:sp>
    </p:spTree>
    <p:extLst>
      <p:ext uri="{BB962C8B-B14F-4D97-AF65-F5344CB8AC3E}">
        <p14:creationId xmlns:p14="http://schemas.microsoft.com/office/powerpoint/2010/main" val="9604345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CA213-B228-8842-809C-9C2EA7CB849C}" type="datetimeFigureOut">
              <a:rPr lang="en-US" smtClean="0"/>
              <a:t>10/7/18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03DB4-9111-474A-8AF1-CEB2249F3374}" type="slidenum">
              <a:rPr lang="en-US" smtClean="0"/>
              <a:t>‹#›</a:t>
            </a:fld>
            <a:endParaRPr lang="en-US"/>
          </a:p>
        </p:txBody>
      </p:sp>
    </p:spTree>
    <p:extLst>
      <p:ext uri="{BB962C8B-B14F-4D97-AF65-F5344CB8AC3E}">
        <p14:creationId xmlns:p14="http://schemas.microsoft.com/office/powerpoint/2010/main" val="409370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Rosetta Data Review</a:t>
            </a:r>
            <a:br>
              <a:rPr lang="en-US" dirty="0" smtClean="0"/>
            </a:br>
            <a:r>
              <a:rPr lang="en-US" dirty="0" smtClean="0"/>
              <a:t>OSIRIS</a:t>
            </a:r>
            <a:endParaRPr lang="en-US" dirty="0"/>
          </a:p>
        </p:txBody>
      </p:sp>
      <p:sp>
        <p:nvSpPr>
          <p:cNvPr id="3" name="Subtitle 2"/>
          <p:cNvSpPr>
            <a:spLocks noGrp="1"/>
          </p:cNvSpPr>
          <p:nvPr>
            <p:ph type="subTitle" idx="1"/>
          </p:nvPr>
        </p:nvSpPr>
        <p:spPr/>
        <p:txBody>
          <a:bodyPr>
            <a:normAutofit/>
          </a:bodyPr>
          <a:lstStyle/>
          <a:p>
            <a:r>
              <a:rPr lang="en-US" sz="2000" dirty="0" smtClean="0"/>
              <a:t>Zou Xiao-Duan</a:t>
            </a:r>
          </a:p>
          <a:p>
            <a:r>
              <a:rPr lang="en-US" sz="2000" dirty="0" smtClean="0"/>
              <a:t>Planetary Science Institute</a:t>
            </a:r>
          </a:p>
          <a:p>
            <a:r>
              <a:rPr lang="en-US" sz="2000" dirty="0" smtClean="0"/>
              <a:t>October 2018 @UMD</a:t>
            </a:r>
            <a:endParaRPr lang="en-US" sz="2000" dirty="0"/>
          </a:p>
        </p:txBody>
      </p:sp>
    </p:spTree>
    <p:extLst>
      <p:ext uri="{BB962C8B-B14F-4D97-AF65-F5344CB8AC3E}">
        <p14:creationId xmlns:p14="http://schemas.microsoft.com/office/powerpoint/2010/main" val="25083647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80" y="54324"/>
            <a:ext cx="8229600" cy="1143000"/>
          </a:xfrm>
        </p:spPr>
        <p:txBody>
          <a:bodyPr/>
          <a:lstStyle/>
          <a:p>
            <a:pPr algn="l"/>
            <a:r>
              <a:rPr lang="en-US" dirty="0" smtClean="0">
                <a:solidFill>
                  <a:srgbClr val="0000FF"/>
                </a:solidFill>
              </a:rPr>
              <a:t>Editorial RIDs</a:t>
            </a:r>
            <a:endParaRPr lang="en-US" dirty="0">
              <a:solidFill>
                <a:srgbClr val="0000FF"/>
              </a:solidFill>
            </a:endParaRPr>
          </a:p>
        </p:txBody>
      </p:sp>
      <p:sp>
        <p:nvSpPr>
          <p:cNvPr id="3" name="Content Placeholder 2"/>
          <p:cNvSpPr>
            <a:spLocks noGrp="1"/>
          </p:cNvSpPr>
          <p:nvPr>
            <p:ph idx="1"/>
          </p:nvPr>
        </p:nvSpPr>
        <p:spPr>
          <a:xfrm>
            <a:off x="419780" y="2615374"/>
            <a:ext cx="3624242" cy="2038375"/>
          </a:xfrm>
        </p:spPr>
        <p:txBody>
          <a:bodyPr>
            <a:normAutofit/>
          </a:bodyPr>
          <a:lstStyle/>
          <a:p>
            <a:r>
              <a:rPr lang="en-US" sz="2400" dirty="0" smtClean="0"/>
              <a:t>This is </a:t>
            </a:r>
            <a:r>
              <a:rPr lang="en-US" sz="2400" dirty="0" err="1" smtClean="0"/>
              <a:t>dataset.cat</a:t>
            </a:r>
            <a:endParaRPr lang="en-US" sz="2400" dirty="0" smtClean="0"/>
          </a:p>
          <a:p>
            <a:r>
              <a:rPr lang="en-US" sz="2400" dirty="0" smtClean="0"/>
              <a:t>Add space to the front of some of the lines</a:t>
            </a:r>
            <a:endParaRPr lang="en-US" sz="2400" dirty="0"/>
          </a:p>
        </p:txBody>
      </p:sp>
      <p:pic>
        <p:nvPicPr>
          <p:cNvPr id="7" name="Picture 6" descr="Capture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3900" y="1197324"/>
            <a:ext cx="4610100" cy="4095750"/>
          </a:xfrm>
          <a:prstGeom prst="rect">
            <a:avLst/>
          </a:prstGeom>
        </p:spPr>
      </p:pic>
    </p:spTree>
    <p:extLst>
      <p:ext uri="{BB962C8B-B14F-4D97-AF65-F5344CB8AC3E}">
        <p14:creationId xmlns:p14="http://schemas.microsoft.com/office/powerpoint/2010/main" val="32161705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Capture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7700"/>
            <a:ext cx="5857875" cy="6210300"/>
          </a:xfrm>
          <a:prstGeom prst="rect">
            <a:avLst/>
          </a:prstGeom>
          <a:ln>
            <a:noFill/>
          </a:ln>
        </p:spPr>
      </p:pic>
      <p:cxnSp>
        <p:nvCxnSpPr>
          <p:cNvPr id="6" name="Straight Arrow Connector 5"/>
          <p:cNvCxnSpPr/>
          <p:nvPr/>
        </p:nvCxnSpPr>
        <p:spPr>
          <a:xfrm flipH="1">
            <a:off x="5551332" y="3067818"/>
            <a:ext cx="1155933" cy="413799"/>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807160" y="2883152"/>
            <a:ext cx="2095445" cy="369332"/>
          </a:xfrm>
          <a:prstGeom prst="rect">
            <a:avLst/>
          </a:prstGeom>
          <a:noFill/>
        </p:spPr>
        <p:txBody>
          <a:bodyPr wrap="none" rtlCol="0">
            <a:spAutoFit/>
          </a:bodyPr>
          <a:lstStyle/>
          <a:p>
            <a:r>
              <a:rPr lang="en-US" dirty="0" smtClean="0"/>
              <a:t>Typo in </a:t>
            </a:r>
            <a:r>
              <a:rPr lang="en-US" dirty="0" err="1" smtClean="0"/>
              <a:t>software.cat</a:t>
            </a:r>
            <a:endParaRPr lang="en-US" dirty="0"/>
          </a:p>
        </p:txBody>
      </p:sp>
    </p:spTree>
    <p:extLst>
      <p:ext uri="{BB962C8B-B14F-4D97-AF65-F5344CB8AC3E}">
        <p14:creationId xmlns:p14="http://schemas.microsoft.com/office/powerpoint/2010/main" val="12316871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615384"/>
            <a:ext cx="2097804" cy="2087203"/>
          </a:xfrm>
        </p:spPr>
        <p:txBody>
          <a:bodyPr>
            <a:normAutofit/>
          </a:bodyPr>
          <a:lstStyle/>
          <a:p>
            <a:r>
              <a:rPr lang="en-US" sz="2000" dirty="0" err="1" smtClean="0"/>
              <a:t>reference.cat</a:t>
            </a:r>
            <a:endParaRPr lang="en-US" sz="2000" dirty="0" smtClean="0"/>
          </a:p>
          <a:p>
            <a:r>
              <a:rPr lang="en-US" sz="2000" dirty="0" smtClean="0"/>
              <a:t>Comment not consistent with the note</a:t>
            </a:r>
          </a:p>
          <a:p>
            <a:endParaRPr lang="en-US" sz="2000" dirty="0"/>
          </a:p>
        </p:txBody>
      </p:sp>
      <p:pic>
        <p:nvPicPr>
          <p:cNvPr id="4" name="Picture 3" descr="Capture0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62275"/>
            <a:ext cx="5857875" cy="3895725"/>
          </a:xfrm>
          <a:prstGeom prst="rect">
            <a:avLst/>
          </a:prstGeom>
          <a:ln>
            <a:solidFill>
              <a:srgbClr val="0000FF"/>
            </a:solidFill>
          </a:ln>
        </p:spPr>
      </p:pic>
      <p:pic>
        <p:nvPicPr>
          <p:cNvPr id="5" name="Picture 4" descr="Capture0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7804" y="0"/>
            <a:ext cx="6229350" cy="4019550"/>
          </a:xfrm>
          <a:prstGeom prst="rect">
            <a:avLst/>
          </a:prstGeom>
          <a:ln>
            <a:solidFill>
              <a:srgbClr val="0000FF"/>
            </a:solidFill>
          </a:ln>
        </p:spPr>
      </p:pic>
      <p:cxnSp>
        <p:nvCxnSpPr>
          <p:cNvPr id="7" name="Straight Connector 6"/>
          <p:cNvCxnSpPr/>
          <p:nvPr/>
        </p:nvCxnSpPr>
        <p:spPr>
          <a:xfrm>
            <a:off x="4837793" y="2962275"/>
            <a:ext cx="528019" cy="0"/>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979455" y="5010050"/>
            <a:ext cx="3042723" cy="923330"/>
          </a:xfrm>
          <a:prstGeom prst="rect">
            <a:avLst/>
          </a:prstGeom>
          <a:noFill/>
        </p:spPr>
        <p:txBody>
          <a:bodyPr wrap="square" rtlCol="0">
            <a:spAutoFit/>
          </a:bodyPr>
          <a:lstStyle/>
          <a:p>
            <a:r>
              <a:rPr lang="en-US" dirty="0" smtClean="0"/>
              <a:t>The real comment that separate the two parts of reference</a:t>
            </a:r>
            <a:endParaRPr lang="en-US" dirty="0"/>
          </a:p>
        </p:txBody>
      </p:sp>
      <p:cxnSp>
        <p:nvCxnSpPr>
          <p:cNvPr id="11" name="Straight Arrow Connector 10"/>
          <p:cNvCxnSpPr/>
          <p:nvPr/>
        </p:nvCxnSpPr>
        <p:spPr>
          <a:xfrm>
            <a:off x="4267446" y="5017467"/>
            <a:ext cx="1860548" cy="302832"/>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02164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unit of Flux in the documents are</a:t>
            </a:r>
          </a:p>
          <a:p>
            <a:endParaRPr lang="en-US" dirty="0"/>
          </a:p>
          <a:p>
            <a:endParaRPr lang="en-US" dirty="0" smtClean="0"/>
          </a:p>
          <a:p>
            <a:endParaRPr lang="en-US" dirty="0"/>
          </a:p>
          <a:p>
            <a:endParaRPr lang="en-US" dirty="0" smtClean="0"/>
          </a:p>
          <a:p>
            <a:r>
              <a:rPr lang="en-US" dirty="0" smtClean="0"/>
              <a:t>It should be:</a:t>
            </a:r>
          </a:p>
          <a:p>
            <a:pPr lvl="1"/>
            <a:r>
              <a:rPr lang="en-US" dirty="0" smtClean="0"/>
              <a:t>W/(m</a:t>
            </a:r>
            <a:r>
              <a:rPr lang="en-US" baseline="30000" dirty="0" smtClean="0"/>
              <a:t>2 </a:t>
            </a:r>
            <a:r>
              <a:rPr lang="en-US" dirty="0" err="1" smtClean="0"/>
              <a:t>sr</a:t>
            </a:r>
            <a:r>
              <a:rPr lang="en-US" dirty="0" smtClean="0"/>
              <a:t> nm)  or</a:t>
            </a:r>
          </a:p>
          <a:p>
            <a:pPr lvl="1"/>
            <a:r>
              <a:rPr lang="en-US" dirty="0" smtClean="0"/>
              <a:t>W/m^2/</a:t>
            </a:r>
            <a:r>
              <a:rPr lang="en-US" dirty="0" err="1" smtClean="0"/>
              <a:t>sr</a:t>
            </a:r>
            <a:r>
              <a:rPr lang="en-US" dirty="0" smtClean="0"/>
              <a:t>/nm</a:t>
            </a:r>
            <a:endParaRPr lang="en-US" dirty="0"/>
          </a:p>
        </p:txBody>
      </p:sp>
      <p:pic>
        <p:nvPicPr>
          <p:cNvPr id="4" name="Picture 3" descr="Capture08.PNG"/>
          <p:cNvPicPr>
            <a:picLocks noChangeAspect="1"/>
          </p:cNvPicPr>
          <p:nvPr/>
        </p:nvPicPr>
        <p:blipFill rotWithShape="1">
          <a:blip r:embed="rId2">
            <a:extLst>
              <a:ext uri="{28A0092B-C50C-407E-A947-70E740481C1C}">
                <a14:useLocalDpi xmlns:a14="http://schemas.microsoft.com/office/drawing/2010/main" val="0"/>
              </a:ext>
            </a:extLst>
          </a:blip>
          <a:srcRect l="28702" t="61577" b="12461"/>
          <a:stretch/>
        </p:blipFill>
        <p:spPr>
          <a:xfrm>
            <a:off x="656455" y="2411448"/>
            <a:ext cx="8766621" cy="1740808"/>
          </a:xfrm>
          <a:prstGeom prst="rect">
            <a:avLst/>
          </a:prstGeom>
        </p:spPr>
      </p:pic>
    </p:spTree>
    <p:extLst>
      <p:ext uri="{BB962C8B-B14F-4D97-AF65-F5344CB8AC3E}">
        <p14:creationId xmlns:p14="http://schemas.microsoft.com/office/powerpoint/2010/main" val="29513800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OSIRIS Dataset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14 datasets</a:t>
            </a:r>
          </a:p>
          <a:p>
            <a:r>
              <a:rPr lang="en-US" dirty="0" smtClean="0"/>
              <a:t>Two cameras: NAC and WAC</a:t>
            </a:r>
          </a:p>
          <a:p>
            <a:r>
              <a:rPr lang="en-US" dirty="0" err="1" smtClean="0"/>
              <a:t>Lutetia</a:t>
            </a:r>
            <a:r>
              <a:rPr lang="en-US" dirty="0" smtClean="0"/>
              <a:t> flyby (AST2) data (3 datasets/cam):</a:t>
            </a:r>
          </a:p>
          <a:p>
            <a:pPr lvl="1"/>
            <a:r>
              <a:rPr lang="en-US" dirty="0" smtClean="0"/>
              <a:t>Representative sample for cruise phase</a:t>
            </a:r>
          </a:p>
          <a:p>
            <a:pPr lvl="1"/>
            <a:r>
              <a:rPr lang="en-US" dirty="0" smtClean="0"/>
              <a:t>Level 2 (V2.0), </a:t>
            </a:r>
            <a:r>
              <a:rPr lang="en-US" dirty="0"/>
              <a:t>Level </a:t>
            </a:r>
            <a:r>
              <a:rPr lang="en-US" dirty="0" smtClean="0"/>
              <a:t>3 (V2.0) and </a:t>
            </a:r>
            <a:r>
              <a:rPr lang="en-US" dirty="0"/>
              <a:t>Level </a:t>
            </a:r>
            <a:r>
              <a:rPr lang="en-US" dirty="0" smtClean="0"/>
              <a:t>4 (V1.0)</a:t>
            </a:r>
          </a:p>
          <a:p>
            <a:r>
              <a:rPr lang="en-US" dirty="0" smtClean="0"/>
              <a:t>67P M12 data (4 </a:t>
            </a:r>
            <a:r>
              <a:rPr lang="en-US" dirty="0"/>
              <a:t>datasets/</a:t>
            </a:r>
            <a:r>
              <a:rPr lang="en-US" dirty="0" smtClean="0"/>
              <a:t>cam)</a:t>
            </a:r>
          </a:p>
          <a:p>
            <a:pPr lvl="1"/>
            <a:r>
              <a:rPr lang="en-US" dirty="0"/>
              <a:t>V </a:t>
            </a:r>
            <a:r>
              <a:rPr lang="en-US" dirty="0" smtClean="0"/>
              <a:t>0.1 (Representative sample)</a:t>
            </a:r>
          </a:p>
          <a:p>
            <a:pPr lvl="1"/>
            <a:r>
              <a:rPr lang="en-US" dirty="0" smtClean="0"/>
              <a:t>Level 4 (Reflectance, </a:t>
            </a:r>
            <a:r>
              <a:rPr lang="en-US" dirty="0" err="1" smtClean="0"/>
              <a:t>Straylight</a:t>
            </a:r>
            <a:r>
              <a:rPr lang="en-US" dirty="0" smtClean="0"/>
              <a:t>, </a:t>
            </a:r>
            <a:r>
              <a:rPr lang="en-US" dirty="0" err="1" smtClean="0"/>
              <a:t>Str-Refl</a:t>
            </a:r>
            <a:r>
              <a:rPr lang="en-US" dirty="0" smtClean="0"/>
              <a:t>)</a:t>
            </a:r>
          </a:p>
          <a:p>
            <a:pPr lvl="1"/>
            <a:r>
              <a:rPr lang="en-US" dirty="0" smtClean="0"/>
              <a:t>Level 5 (</a:t>
            </a:r>
            <a:r>
              <a:rPr lang="en-US" dirty="0" err="1" smtClean="0"/>
              <a:t>Georeferenced</a:t>
            </a:r>
            <a:r>
              <a:rPr lang="en-US" dirty="0" smtClean="0"/>
              <a:t>)</a:t>
            </a:r>
            <a:endParaRPr lang="en-US" dirty="0"/>
          </a:p>
        </p:txBody>
      </p:sp>
    </p:spTree>
    <p:extLst>
      <p:ext uri="{BB962C8B-B14F-4D97-AF65-F5344CB8AC3E}">
        <p14:creationId xmlns:p14="http://schemas.microsoft.com/office/powerpoint/2010/main" val="1393584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Process</a:t>
            </a:r>
            <a:endParaRPr lang="en-US" dirty="0"/>
          </a:p>
        </p:txBody>
      </p:sp>
      <p:sp>
        <p:nvSpPr>
          <p:cNvPr id="3" name="Content Placeholder 2"/>
          <p:cNvSpPr>
            <a:spLocks noGrp="1"/>
          </p:cNvSpPr>
          <p:nvPr>
            <p:ph idx="1"/>
          </p:nvPr>
        </p:nvSpPr>
        <p:spPr>
          <a:xfrm>
            <a:off x="457200" y="1600200"/>
            <a:ext cx="8229600" cy="4636918"/>
          </a:xfrm>
        </p:spPr>
        <p:txBody>
          <a:bodyPr>
            <a:normAutofit lnSpcReduction="10000"/>
          </a:bodyPr>
          <a:lstStyle/>
          <a:p>
            <a:r>
              <a:rPr lang="en-US" dirty="0" smtClean="0"/>
              <a:t>Read all .</a:t>
            </a:r>
            <a:r>
              <a:rPr lang="en-US" dirty="0" err="1" smtClean="0"/>
              <a:t>img</a:t>
            </a:r>
            <a:r>
              <a:rPr lang="en-US" dirty="0" smtClean="0"/>
              <a:t> and .fit </a:t>
            </a:r>
            <a:r>
              <a:rPr lang="en-US" sz="2400" dirty="0" smtClean="0"/>
              <a:t>(all can be read correctly)</a:t>
            </a:r>
            <a:r>
              <a:rPr lang="en-US" dirty="0" smtClean="0"/>
              <a:t>.</a:t>
            </a:r>
          </a:p>
          <a:p>
            <a:r>
              <a:rPr lang="en-US" dirty="0" smtClean="0"/>
              <a:t>Compare </a:t>
            </a:r>
            <a:r>
              <a:rPr lang="en-US" dirty="0" smtClean="0"/>
              <a:t>catalog files in all datasets, and analyze the difference</a:t>
            </a:r>
          </a:p>
          <a:p>
            <a:r>
              <a:rPr lang="en-US" dirty="0" smtClean="0"/>
              <a:t>Check all catalog files</a:t>
            </a:r>
          </a:p>
          <a:p>
            <a:r>
              <a:rPr lang="en-US" dirty="0" smtClean="0"/>
              <a:t>Read documents in document/directory</a:t>
            </a:r>
          </a:p>
          <a:p>
            <a:r>
              <a:rPr lang="en-US" dirty="0" smtClean="0"/>
              <a:t>Collect aspect data from all image headers, check consistency between levels</a:t>
            </a:r>
          </a:p>
          <a:p>
            <a:r>
              <a:rPr lang="en-US" dirty="0" smtClean="0"/>
              <a:t>Calculate geometry </a:t>
            </a:r>
            <a:r>
              <a:rPr lang="en-US" dirty="0" smtClean="0"/>
              <a:t>parameters</a:t>
            </a:r>
          </a:p>
          <a:p>
            <a:r>
              <a:rPr lang="en-US" dirty="0" smtClean="0"/>
              <a:t>Check </a:t>
            </a:r>
            <a:r>
              <a:rPr lang="en-US" dirty="0" err="1" smtClean="0"/>
              <a:t>georeferenced</a:t>
            </a:r>
            <a:r>
              <a:rPr lang="en-US" dirty="0" smtClean="0"/>
              <a:t> data</a:t>
            </a:r>
            <a:endParaRPr lang="en-US" dirty="0" smtClean="0"/>
          </a:p>
        </p:txBody>
      </p:sp>
    </p:spTree>
    <p:extLst>
      <p:ext uri="{BB962C8B-B14F-4D97-AF65-F5344CB8AC3E}">
        <p14:creationId xmlns:p14="http://schemas.microsoft.com/office/powerpoint/2010/main" val="32031295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OSIRIS Catalog </a:t>
            </a:r>
            <a:r>
              <a:rPr lang="en-US" dirty="0"/>
              <a:t>files </a:t>
            </a:r>
          </a:p>
        </p:txBody>
      </p:sp>
      <p:sp>
        <p:nvSpPr>
          <p:cNvPr id="3" name="Content Placeholder 2"/>
          <p:cNvSpPr>
            <a:spLocks noGrp="1"/>
          </p:cNvSpPr>
          <p:nvPr>
            <p:ph idx="1"/>
          </p:nvPr>
        </p:nvSpPr>
        <p:spPr/>
        <p:txBody>
          <a:bodyPr>
            <a:normAutofit fontScale="70000" lnSpcReduction="20000"/>
          </a:bodyPr>
          <a:lstStyle/>
          <a:p>
            <a:r>
              <a:rPr lang="en-US" dirty="0" smtClean="0"/>
              <a:t>Identical in all datasets:</a:t>
            </a:r>
          </a:p>
          <a:p>
            <a:pPr lvl="1"/>
            <a:r>
              <a:rPr lang="en-US" dirty="0" err="1" smtClean="0"/>
              <a:t>insthost.cat</a:t>
            </a:r>
            <a:r>
              <a:rPr lang="en-US" dirty="0" smtClean="0"/>
              <a:t>, </a:t>
            </a:r>
            <a:r>
              <a:rPr lang="en-US" dirty="0" err="1" smtClean="0"/>
              <a:t>mission.cat</a:t>
            </a:r>
            <a:r>
              <a:rPr lang="en-US" dirty="0" smtClean="0"/>
              <a:t>, </a:t>
            </a:r>
            <a:r>
              <a:rPr lang="en-US" dirty="0" err="1" smtClean="0"/>
              <a:t>reference.cat</a:t>
            </a:r>
            <a:r>
              <a:rPr lang="en-US" dirty="0" smtClean="0"/>
              <a:t>, </a:t>
            </a:r>
            <a:r>
              <a:rPr lang="en-US" dirty="0" err="1" smtClean="0"/>
              <a:t>targets.cat</a:t>
            </a:r>
            <a:r>
              <a:rPr lang="en-US" dirty="0" smtClean="0"/>
              <a:t>, </a:t>
            </a:r>
            <a:r>
              <a:rPr lang="en-US" dirty="0" err="1" smtClean="0"/>
              <a:t>osinac_inst.cat</a:t>
            </a:r>
            <a:r>
              <a:rPr lang="en-US" dirty="0" smtClean="0"/>
              <a:t> (all NAC datasets), </a:t>
            </a:r>
            <a:r>
              <a:rPr lang="en-US" dirty="0" err="1" smtClean="0"/>
              <a:t>osiwac_inst.cat</a:t>
            </a:r>
            <a:r>
              <a:rPr lang="en-US" dirty="0" smtClean="0"/>
              <a:t> (all WAC datasets)</a:t>
            </a:r>
          </a:p>
          <a:p>
            <a:pPr lvl="1"/>
            <a:r>
              <a:rPr lang="en-US" dirty="0" err="1"/>
              <a:t>personnel.cat</a:t>
            </a:r>
            <a:r>
              <a:rPr lang="en-US" dirty="0"/>
              <a:t>, </a:t>
            </a:r>
            <a:r>
              <a:rPr lang="en-US" dirty="0" err="1" smtClean="0"/>
              <a:t>software.cat</a:t>
            </a:r>
            <a:r>
              <a:rPr lang="en-US" dirty="0"/>
              <a:t> </a:t>
            </a:r>
            <a:r>
              <a:rPr lang="en-US" dirty="0" smtClean="0"/>
              <a:t>are the same as previous archived OSIRIS level3 m12 datasets.</a:t>
            </a:r>
          </a:p>
          <a:p>
            <a:r>
              <a:rPr lang="en-US" dirty="0" smtClean="0"/>
              <a:t>ABSTRACT_DESC of </a:t>
            </a:r>
            <a:r>
              <a:rPr lang="en-US" dirty="0" err="1" smtClean="0"/>
              <a:t>dataset.cat</a:t>
            </a:r>
            <a:endParaRPr lang="en-US" dirty="0" smtClean="0"/>
          </a:p>
          <a:p>
            <a:pPr lvl="1"/>
            <a:r>
              <a:rPr lang="en-US" dirty="0" smtClean="0"/>
              <a:t>should add the units, such as </a:t>
            </a:r>
            <a:r>
              <a:rPr lang="en-US" dirty="0" smtClean="0"/>
              <a:t>“[W</a:t>
            </a:r>
            <a:r>
              <a:rPr lang="en-US" dirty="0" smtClean="0"/>
              <a:t>/m^2/</a:t>
            </a:r>
            <a:r>
              <a:rPr lang="en-US" dirty="0" err="1" smtClean="0"/>
              <a:t>sr</a:t>
            </a:r>
            <a:r>
              <a:rPr lang="en-US" dirty="0" smtClean="0"/>
              <a:t>/</a:t>
            </a:r>
            <a:r>
              <a:rPr lang="en-US" dirty="0" smtClean="0"/>
              <a:t>nm]” and “[1]” </a:t>
            </a:r>
            <a:r>
              <a:rPr lang="en-US" dirty="0" smtClean="0"/>
              <a:t>for m12 L4 and L5 datasets </a:t>
            </a:r>
            <a:endParaRPr lang="en-US" dirty="0" smtClean="0"/>
          </a:p>
          <a:p>
            <a:pPr lvl="1"/>
            <a:r>
              <a:rPr lang="en-US" dirty="0" smtClean="0"/>
              <a:t>It’s </a:t>
            </a:r>
            <a:r>
              <a:rPr lang="en-US" dirty="0" smtClean="0"/>
              <a:t>should be more obvious how the L5 image relate to L4s. (I dig out the information from one of the 46 files (osiris_cal_pipeline_v05.pdf) from the /document/</a:t>
            </a:r>
            <a:r>
              <a:rPr lang="en-US" dirty="0" err="1" smtClean="0"/>
              <a:t>calib</a:t>
            </a:r>
            <a:r>
              <a:rPr lang="en-US" dirty="0" smtClean="0"/>
              <a:t> folder)</a:t>
            </a:r>
          </a:p>
          <a:p>
            <a:pPr lvl="1"/>
            <a:r>
              <a:rPr lang="en-US" dirty="0" smtClean="0"/>
              <a:t>“This version V0.1 supersedes previous deliveries of the same dataset.” </a:t>
            </a:r>
          </a:p>
          <a:p>
            <a:r>
              <a:rPr lang="en-US" dirty="0" smtClean="0">
                <a:solidFill>
                  <a:srgbClr val="0000FF"/>
                </a:solidFill>
              </a:rPr>
              <a:t>And a few editorial RIDs </a:t>
            </a:r>
            <a:r>
              <a:rPr lang="en-US" dirty="0" smtClean="0">
                <a:solidFill>
                  <a:srgbClr val="0000FF"/>
                </a:solidFill>
              </a:rPr>
              <a:t>attached at the end of this presentation</a:t>
            </a:r>
            <a:endParaRPr lang="en-US" dirty="0" smtClean="0">
              <a:solidFill>
                <a:srgbClr val="0000FF"/>
              </a:solidFill>
            </a:endParaRPr>
          </a:p>
          <a:p>
            <a:endParaRPr lang="en-US" dirty="0" smtClean="0"/>
          </a:p>
          <a:p>
            <a:endParaRPr lang="en-US" dirty="0" smtClean="0"/>
          </a:p>
        </p:txBody>
      </p:sp>
    </p:spTree>
    <p:extLst>
      <p:ext uri="{BB962C8B-B14F-4D97-AF65-F5344CB8AC3E}">
        <p14:creationId xmlns:p14="http://schemas.microsoft.com/office/powerpoint/2010/main" val="22811824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a:t>
            </a:r>
            <a:endParaRPr lang="en-US" dirty="0"/>
          </a:p>
        </p:txBody>
      </p:sp>
      <p:sp>
        <p:nvSpPr>
          <p:cNvPr id="3" name="Content Placeholder 2"/>
          <p:cNvSpPr>
            <a:spLocks noGrp="1"/>
          </p:cNvSpPr>
          <p:nvPr>
            <p:ph idx="1"/>
          </p:nvPr>
        </p:nvSpPr>
        <p:spPr>
          <a:xfrm>
            <a:off x="457200" y="1086519"/>
            <a:ext cx="8229600" cy="4525963"/>
          </a:xfrm>
        </p:spPr>
        <p:txBody>
          <a:bodyPr>
            <a:normAutofit/>
          </a:bodyPr>
          <a:lstStyle/>
          <a:p>
            <a:r>
              <a:rPr lang="en-US" sz="2400" dirty="0" smtClean="0"/>
              <a:t>There’s no operational activity of the cruise </a:t>
            </a:r>
            <a:r>
              <a:rPr lang="en-US" sz="2400" dirty="0"/>
              <a:t>phase </a:t>
            </a:r>
            <a:r>
              <a:rPr lang="en-US" sz="2400" dirty="0" smtClean="0"/>
              <a:t>mentioned in the “OSIRIS science user guide”, only details of the after hibernation phases.</a:t>
            </a:r>
          </a:p>
          <a:p>
            <a:r>
              <a:rPr lang="is-IS" sz="2400" dirty="0" smtClean="0">
                <a:solidFill>
                  <a:srgbClr val="0000FF"/>
                </a:solidFill>
              </a:rPr>
              <a:t>Clearify the discription of L5 data </a:t>
            </a:r>
            <a:r>
              <a:rPr lang="is-IS" sz="2400" dirty="0">
                <a:solidFill>
                  <a:srgbClr val="0000FF"/>
                </a:solidFill>
              </a:rPr>
              <a:t>in </a:t>
            </a:r>
            <a:r>
              <a:rPr lang="is-IS" sz="2400" dirty="0" smtClean="0">
                <a:solidFill>
                  <a:srgbClr val="0000FF"/>
                </a:solidFill>
              </a:rPr>
              <a:t>higher level documents, such as “osiris_eaicd_v05</a:t>
            </a:r>
            <a:r>
              <a:rPr lang="is-IS" sz="2400" dirty="0">
                <a:solidFill>
                  <a:srgbClr val="0000FF"/>
                </a:solidFill>
              </a:rPr>
              <a:t>.</a:t>
            </a:r>
            <a:r>
              <a:rPr lang="is-IS" sz="2400" dirty="0" smtClean="0">
                <a:solidFill>
                  <a:srgbClr val="0000FF"/>
                </a:solidFill>
              </a:rPr>
              <a:t>pdf”.</a:t>
            </a:r>
          </a:p>
          <a:p>
            <a:endParaRPr lang="is-IS" sz="2400" dirty="0">
              <a:solidFill>
                <a:srgbClr val="0000FF"/>
              </a:solidFill>
            </a:endParaRPr>
          </a:p>
          <a:p>
            <a:endParaRPr lang="en-US" sz="2400" dirty="0" smtClean="0"/>
          </a:p>
          <a:p>
            <a:endParaRPr lang="en-US" sz="2400" dirty="0" smtClean="0"/>
          </a:p>
          <a:p>
            <a:endParaRPr lang="en-US" sz="2400" dirty="0" smtClean="0"/>
          </a:p>
          <a:p>
            <a:endParaRPr lang="en-US" sz="2400" dirty="0"/>
          </a:p>
        </p:txBody>
      </p:sp>
      <p:pic>
        <p:nvPicPr>
          <p:cNvPr id="4" name="Picture 3" descr="Capture10.PNG"/>
          <p:cNvPicPr>
            <a:picLocks noChangeAspect="1"/>
          </p:cNvPicPr>
          <p:nvPr/>
        </p:nvPicPr>
        <p:blipFill rotWithShape="1">
          <a:blip r:embed="rId2">
            <a:extLst>
              <a:ext uri="{28A0092B-C50C-407E-A947-70E740481C1C}">
                <a14:useLocalDpi xmlns:a14="http://schemas.microsoft.com/office/drawing/2010/main" val="0"/>
              </a:ext>
            </a:extLst>
          </a:blip>
          <a:srcRect l="16326" t="27309" r="-37638" b="-22262"/>
          <a:stretch/>
        </p:blipFill>
        <p:spPr>
          <a:xfrm>
            <a:off x="3396980" y="3039281"/>
            <a:ext cx="7923552" cy="4665937"/>
          </a:xfrm>
          <a:prstGeom prst="rect">
            <a:avLst/>
          </a:prstGeom>
        </p:spPr>
      </p:pic>
      <p:sp>
        <p:nvSpPr>
          <p:cNvPr id="5" name="TextBox 4"/>
          <p:cNvSpPr txBox="1"/>
          <p:nvPr/>
        </p:nvSpPr>
        <p:spPr>
          <a:xfrm>
            <a:off x="206727" y="3858155"/>
            <a:ext cx="2776797" cy="2031325"/>
          </a:xfrm>
          <a:prstGeom prst="rect">
            <a:avLst/>
          </a:prstGeom>
          <a:noFill/>
        </p:spPr>
        <p:txBody>
          <a:bodyPr wrap="square" rtlCol="0">
            <a:spAutoFit/>
          </a:bodyPr>
          <a:lstStyle/>
          <a:p>
            <a:r>
              <a:rPr lang="is-IS" dirty="0" smtClean="0">
                <a:solidFill>
                  <a:srgbClr val="0000FF"/>
                </a:solidFill>
              </a:rPr>
              <a:t>Suggestion: To </a:t>
            </a:r>
            <a:r>
              <a:rPr lang="is-IS" dirty="0">
                <a:solidFill>
                  <a:srgbClr val="0000FF"/>
                </a:solidFill>
              </a:rPr>
              <a:t>add “in radiance units, and 8 georeferencing layers, including...” to description of the L5 data</a:t>
            </a:r>
          </a:p>
          <a:p>
            <a:endParaRPr lang="is-IS" dirty="0"/>
          </a:p>
          <a:p>
            <a:endParaRPr lang="en-US" dirty="0"/>
          </a:p>
        </p:txBody>
      </p:sp>
      <p:cxnSp>
        <p:nvCxnSpPr>
          <p:cNvPr id="7" name="Straight Arrow Connector 6"/>
          <p:cNvCxnSpPr/>
          <p:nvPr/>
        </p:nvCxnSpPr>
        <p:spPr>
          <a:xfrm>
            <a:off x="2746522" y="4814445"/>
            <a:ext cx="2362600" cy="974704"/>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9505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520"/>
            <a:ext cx="8229600" cy="1143000"/>
          </a:xfrm>
        </p:spPr>
        <p:txBody>
          <a:bodyPr/>
          <a:lstStyle/>
          <a:p>
            <a:r>
              <a:rPr lang="en-US" dirty="0" smtClean="0"/>
              <a:t>DATA</a:t>
            </a:r>
            <a:endParaRPr lang="en-US" dirty="0"/>
          </a:p>
        </p:txBody>
      </p:sp>
      <p:sp>
        <p:nvSpPr>
          <p:cNvPr id="3" name="Content Placeholder 2"/>
          <p:cNvSpPr>
            <a:spLocks noGrp="1"/>
          </p:cNvSpPr>
          <p:nvPr>
            <p:ph idx="1"/>
          </p:nvPr>
        </p:nvSpPr>
        <p:spPr>
          <a:xfrm>
            <a:off x="396240" y="787400"/>
            <a:ext cx="8605520" cy="3965565"/>
          </a:xfrm>
        </p:spPr>
        <p:txBody>
          <a:bodyPr>
            <a:normAutofit fontScale="92500" lnSpcReduction="20000"/>
          </a:bodyPr>
          <a:lstStyle/>
          <a:p>
            <a:r>
              <a:rPr lang="en-US" dirty="0" smtClean="0"/>
              <a:t>Readable data</a:t>
            </a:r>
          </a:p>
          <a:p>
            <a:pPr lvl="1"/>
            <a:r>
              <a:rPr lang="en-US" dirty="0" smtClean="0"/>
              <a:t>All </a:t>
            </a:r>
            <a:r>
              <a:rPr lang="en-US" dirty="0"/>
              <a:t>.IMG </a:t>
            </a:r>
            <a:r>
              <a:rPr lang="en-US" dirty="0" smtClean="0"/>
              <a:t>files</a:t>
            </a:r>
            <a:r>
              <a:rPr lang="en-US" dirty="0"/>
              <a:t> </a:t>
            </a:r>
            <a:r>
              <a:rPr lang="en-US" dirty="0" smtClean="0"/>
              <a:t>can </a:t>
            </a:r>
            <a:r>
              <a:rPr lang="en-US" dirty="0"/>
              <a:t>be read by </a:t>
            </a:r>
            <a:r>
              <a:rPr lang="en-US" dirty="0" err="1" smtClean="0"/>
              <a:t>idl</a:t>
            </a:r>
            <a:r>
              <a:rPr lang="en-US" dirty="0" smtClean="0"/>
              <a:t> </a:t>
            </a:r>
            <a:r>
              <a:rPr lang="en-US" dirty="0" err="1" smtClean="0"/>
              <a:t>readpds.pro</a:t>
            </a:r>
            <a:r>
              <a:rPr lang="en-US" dirty="0" smtClean="0"/>
              <a:t>.  </a:t>
            </a:r>
            <a:endParaRPr lang="en-US" dirty="0"/>
          </a:p>
          <a:p>
            <a:pPr lvl="1"/>
            <a:r>
              <a:rPr lang="en-US" dirty="0" smtClean="0"/>
              <a:t>All </a:t>
            </a:r>
            <a:r>
              <a:rPr lang="en-US" dirty="0"/>
              <a:t>.fit </a:t>
            </a:r>
            <a:r>
              <a:rPr lang="en-US" dirty="0" smtClean="0"/>
              <a:t>files can </a:t>
            </a:r>
            <a:r>
              <a:rPr lang="en-US" dirty="0"/>
              <a:t>be read by </a:t>
            </a:r>
            <a:r>
              <a:rPr lang="en-US" dirty="0" err="1" smtClean="0"/>
              <a:t>readfits.pro</a:t>
            </a:r>
            <a:r>
              <a:rPr lang="en-US" dirty="0" smtClean="0"/>
              <a:t>.</a:t>
            </a:r>
          </a:p>
          <a:p>
            <a:r>
              <a:rPr lang="en-US" dirty="0" smtClean="0"/>
              <a:t>Header</a:t>
            </a:r>
          </a:p>
          <a:p>
            <a:pPr lvl="1"/>
            <a:r>
              <a:rPr lang="en-US" dirty="0" smtClean="0"/>
              <a:t>duplicated SPICE kernel names </a:t>
            </a:r>
            <a:endParaRPr lang="en-US" dirty="0" smtClean="0"/>
          </a:p>
          <a:p>
            <a:pPr lvl="1"/>
            <a:r>
              <a:rPr lang="en-US" dirty="0" smtClean="0">
                <a:solidFill>
                  <a:srgbClr val="0000FF"/>
                </a:solidFill>
              </a:rPr>
              <a:t>When using “</a:t>
            </a:r>
            <a:r>
              <a:rPr lang="en-US" dirty="0" err="1" smtClean="0">
                <a:solidFill>
                  <a:srgbClr val="0000FF"/>
                </a:solidFill>
              </a:rPr>
              <a:t>idl</a:t>
            </a:r>
            <a:r>
              <a:rPr lang="en-US" dirty="0" smtClean="0">
                <a:solidFill>
                  <a:srgbClr val="0000FF"/>
                </a:solidFill>
              </a:rPr>
              <a:t> </a:t>
            </a:r>
            <a:r>
              <a:rPr lang="en-US" dirty="0" err="1" smtClean="0">
                <a:solidFill>
                  <a:srgbClr val="0000FF"/>
                </a:solidFill>
              </a:rPr>
              <a:t>readpds.pro</a:t>
            </a:r>
            <a:r>
              <a:rPr lang="en-US" dirty="0" smtClean="0">
                <a:solidFill>
                  <a:srgbClr val="0000FF"/>
                </a:solidFill>
              </a:rPr>
              <a:t>” to read t</a:t>
            </a:r>
            <a:r>
              <a:rPr lang="en-US" dirty="0" smtClean="0">
                <a:solidFill>
                  <a:srgbClr val="0000FF"/>
                </a:solidFill>
              </a:rPr>
              <a:t>he .</a:t>
            </a:r>
            <a:r>
              <a:rPr lang="en-US" dirty="0" err="1" smtClean="0">
                <a:solidFill>
                  <a:srgbClr val="0000FF"/>
                </a:solidFill>
              </a:rPr>
              <a:t>img</a:t>
            </a:r>
            <a:r>
              <a:rPr lang="en-US" dirty="0" smtClean="0">
                <a:solidFill>
                  <a:srgbClr val="0000FF"/>
                </a:solidFill>
              </a:rPr>
              <a:t>, “object HISTORY” </a:t>
            </a:r>
            <a:r>
              <a:rPr lang="en-US" dirty="0" smtClean="0">
                <a:solidFill>
                  <a:srgbClr val="0000FF"/>
                </a:solidFill>
              </a:rPr>
              <a:t>in header appeared as an layer/extension, not consistent with “geo_product_v01.pdf” </a:t>
            </a:r>
          </a:p>
          <a:p>
            <a:pPr lvl="1"/>
            <a:r>
              <a:rPr lang="en-US" dirty="0" smtClean="0">
                <a:solidFill>
                  <a:srgbClr val="0000FF"/>
                </a:solidFill>
              </a:rPr>
              <a:t>There is no sigma/quality maps in fits files, and history in label.</a:t>
            </a:r>
            <a:endParaRPr lang="en-US" dirty="0" smtClean="0">
              <a:solidFill>
                <a:srgbClr val="0000FF"/>
              </a:solidFill>
            </a:endParaRPr>
          </a:p>
          <a:p>
            <a:endParaRPr lang="en-US" dirty="0"/>
          </a:p>
        </p:txBody>
      </p:sp>
      <p:pic>
        <p:nvPicPr>
          <p:cNvPr id="4" name="Picture 3" descr="Duplicated kernel fi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52966"/>
            <a:ext cx="9144000" cy="2105034"/>
          </a:xfrm>
          <a:prstGeom prst="rect">
            <a:avLst/>
          </a:prstGeom>
        </p:spPr>
      </p:pic>
      <p:cxnSp>
        <p:nvCxnSpPr>
          <p:cNvPr id="6" name="Straight Connector 5"/>
          <p:cNvCxnSpPr/>
          <p:nvPr/>
        </p:nvCxnSpPr>
        <p:spPr>
          <a:xfrm>
            <a:off x="6136640" y="6413992"/>
            <a:ext cx="1188720" cy="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a:off x="6136640" y="6566392"/>
            <a:ext cx="1188720" cy="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p:nvCxnSpPr>
        <p:spPr>
          <a:xfrm>
            <a:off x="4856480" y="6547130"/>
            <a:ext cx="1188720" cy="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2706484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160" y="406400"/>
            <a:ext cx="4693920" cy="6858000"/>
          </a:xfrm>
        </p:spPr>
        <p:txBody>
          <a:bodyPr>
            <a:normAutofit fontScale="47500" lnSpcReduction="20000"/>
          </a:bodyPr>
          <a:lstStyle/>
          <a:p>
            <a:r>
              <a:rPr lang="en-US" dirty="0"/>
              <a:t>Missing data from L2 to L3/</a:t>
            </a:r>
            <a:r>
              <a:rPr lang="en-US" dirty="0" smtClean="0"/>
              <a:t>L4</a:t>
            </a:r>
            <a:endParaRPr lang="en-US" dirty="0"/>
          </a:p>
          <a:p>
            <a:pPr lvl="1"/>
            <a:r>
              <a:rPr lang="en-US" dirty="0"/>
              <a:t>NAC: 419 files in L2, 411 files in L3 and L4.</a:t>
            </a:r>
          </a:p>
          <a:p>
            <a:pPr lvl="2"/>
            <a:r>
              <a:rPr lang="en-US" dirty="0" smtClean="0"/>
              <a:t>n20100707t191600946id20f81</a:t>
            </a:r>
            <a:endParaRPr lang="en-US" dirty="0"/>
          </a:p>
          <a:p>
            <a:pPr lvl="2"/>
            <a:r>
              <a:rPr lang="en-US" dirty="0"/>
              <a:t> n20100707t192309173id20f31</a:t>
            </a:r>
          </a:p>
          <a:p>
            <a:pPr lvl="2"/>
            <a:r>
              <a:rPr lang="en-US" dirty="0"/>
              <a:t> n20100710t121539052id20f82</a:t>
            </a:r>
          </a:p>
          <a:p>
            <a:pPr lvl="2"/>
            <a:r>
              <a:rPr lang="en-US" dirty="0"/>
              <a:t> n20100710t153114822id20f51</a:t>
            </a:r>
          </a:p>
          <a:p>
            <a:pPr lvl="2"/>
            <a:r>
              <a:rPr lang="en-US" dirty="0"/>
              <a:t> n20100710t154805938id20f23</a:t>
            </a:r>
          </a:p>
          <a:p>
            <a:pPr lvl="2"/>
            <a:r>
              <a:rPr lang="en-US" dirty="0"/>
              <a:t> n20100712t003923702id20f81</a:t>
            </a:r>
          </a:p>
          <a:p>
            <a:pPr lvl="2"/>
            <a:r>
              <a:rPr lang="en-US" dirty="0"/>
              <a:t> n20100712t004131227id20f31</a:t>
            </a:r>
          </a:p>
          <a:p>
            <a:pPr lvl="2"/>
            <a:r>
              <a:rPr lang="en-US" dirty="0"/>
              <a:t> n20100712t004304185id20f38</a:t>
            </a:r>
          </a:p>
          <a:p>
            <a:pPr lvl="1"/>
            <a:r>
              <a:rPr lang="en-US" dirty="0"/>
              <a:t>WAC: 335 files in L2, 312 files in L3 and L4.</a:t>
            </a:r>
          </a:p>
          <a:p>
            <a:pPr lvl="2"/>
            <a:r>
              <a:rPr lang="en-US" dirty="0" smtClean="0"/>
              <a:t> </a:t>
            </a:r>
            <a:r>
              <a:rPr lang="en-US" dirty="0"/>
              <a:t>w20100707t033443305id02f12</a:t>
            </a:r>
          </a:p>
          <a:p>
            <a:pPr lvl="2"/>
            <a:r>
              <a:rPr lang="en-US" dirty="0"/>
              <a:t> w20100707t043443306id02f12</a:t>
            </a:r>
          </a:p>
          <a:p>
            <a:pPr lvl="2"/>
            <a:r>
              <a:rPr lang="en-US" dirty="0"/>
              <a:t> w20100707t044943287id02f12</a:t>
            </a:r>
          </a:p>
          <a:p>
            <a:pPr lvl="2"/>
            <a:r>
              <a:rPr lang="en-US" dirty="0"/>
              <a:t> w20100707t050443293id02f12</a:t>
            </a:r>
          </a:p>
          <a:p>
            <a:pPr lvl="2"/>
            <a:r>
              <a:rPr lang="en-US" dirty="0"/>
              <a:t> w20100707t051943325id02f12</a:t>
            </a:r>
          </a:p>
          <a:p>
            <a:pPr lvl="2"/>
            <a:r>
              <a:rPr lang="en-US" dirty="0"/>
              <a:t> w20100707t061943323id02f12</a:t>
            </a:r>
          </a:p>
          <a:p>
            <a:pPr lvl="2"/>
            <a:r>
              <a:rPr lang="en-US" dirty="0"/>
              <a:t> w20100707t070443330id02f12</a:t>
            </a:r>
          </a:p>
          <a:p>
            <a:pPr lvl="2"/>
            <a:r>
              <a:rPr lang="en-US" dirty="0"/>
              <a:t> w20100707t073443343id02f12</a:t>
            </a:r>
          </a:p>
          <a:p>
            <a:pPr lvl="2"/>
            <a:r>
              <a:rPr lang="en-US" dirty="0"/>
              <a:t> w20100707t083443369id02f12</a:t>
            </a:r>
          </a:p>
          <a:p>
            <a:pPr lvl="2"/>
            <a:r>
              <a:rPr lang="en-US" dirty="0"/>
              <a:t> w20100707t091943363id02f12</a:t>
            </a:r>
          </a:p>
          <a:p>
            <a:pPr lvl="2"/>
            <a:r>
              <a:rPr lang="en-US" dirty="0"/>
              <a:t> w20100707t093443402id02f12</a:t>
            </a:r>
          </a:p>
          <a:p>
            <a:pPr lvl="2"/>
            <a:r>
              <a:rPr lang="en-US" dirty="0"/>
              <a:t> w20100707t094943383id02f12</a:t>
            </a:r>
          </a:p>
          <a:p>
            <a:pPr lvl="2"/>
            <a:r>
              <a:rPr lang="en-US" dirty="0"/>
              <a:t> w20100707t100443418id02f12</a:t>
            </a:r>
          </a:p>
          <a:p>
            <a:pPr lvl="2"/>
            <a:r>
              <a:rPr lang="en-US" dirty="0"/>
              <a:t> w20100707t101943386id02f12</a:t>
            </a:r>
          </a:p>
          <a:p>
            <a:pPr lvl="2"/>
            <a:r>
              <a:rPr lang="en-US" dirty="0"/>
              <a:t> w20100707t103443426id02f12</a:t>
            </a:r>
          </a:p>
          <a:p>
            <a:pPr lvl="2"/>
            <a:r>
              <a:rPr lang="en-US" dirty="0"/>
              <a:t> w20100707t104943416id02f12</a:t>
            </a:r>
          </a:p>
          <a:p>
            <a:pPr lvl="2"/>
            <a:r>
              <a:rPr lang="en-US" dirty="0"/>
              <a:t> w20100707t110443401id02f12</a:t>
            </a:r>
          </a:p>
          <a:p>
            <a:pPr lvl="2"/>
            <a:r>
              <a:rPr lang="en-US" dirty="0"/>
              <a:t> w20100707t111943419id02f12</a:t>
            </a:r>
          </a:p>
          <a:p>
            <a:pPr lvl="2"/>
            <a:r>
              <a:rPr lang="en-US" dirty="0"/>
              <a:t> w20100707t053443341id02f12</a:t>
            </a:r>
          </a:p>
          <a:p>
            <a:pPr lvl="2"/>
            <a:r>
              <a:rPr lang="en-US" dirty="0"/>
              <a:t> w20100707t090443363id02f12</a:t>
            </a:r>
          </a:p>
          <a:p>
            <a:pPr lvl="2"/>
            <a:r>
              <a:rPr lang="en-US" dirty="0"/>
              <a:t> w20100707t151155849id02f12</a:t>
            </a:r>
          </a:p>
          <a:p>
            <a:pPr lvl="2"/>
            <a:r>
              <a:rPr lang="en-US" dirty="0"/>
              <a:t> w20100710t101440244id02f17</a:t>
            </a:r>
          </a:p>
          <a:p>
            <a:pPr lvl="2"/>
            <a:r>
              <a:rPr lang="en-US" dirty="0"/>
              <a:t> w20100710t102440223id02f17</a:t>
            </a:r>
          </a:p>
        </p:txBody>
      </p:sp>
      <p:sp>
        <p:nvSpPr>
          <p:cNvPr id="4" name="TextBox 3"/>
          <p:cNvSpPr txBox="1"/>
          <p:nvPr/>
        </p:nvSpPr>
        <p:spPr>
          <a:xfrm>
            <a:off x="4490720" y="406400"/>
            <a:ext cx="4368800" cy="5339925"/>
          </a:xfrm>
          <a:prstGeom prst="rect">
            <a:avLst/>
          </a:prstGeom>
          <a:noFill/>
        </p:spPr>
        <p:txBody>
          <a:bodyPr wrap="square" rtlCol="0">
            <a:spAutoFit/>
          </a:bodyPr>
          <a:lstStyle/>
          <a:p>
            <a:pPr marL="171450" indent="-171450">
              <a:buFont typeface="Arial"/>
              <a:buChar char="•"/>
            </a:pPr>
            <a:r>
              <a:rPr lang="en-US" sz="1100" dirty="0"/>
              <a:t>3 different type of Level 4 data have different number of </a:t>
            </a:r>
            <a:r>
              <a:rPr lang="en-US" sz="1100" dirty="0" smtClean="0"/>
              <a:t>files.</a:t>
            </a:r>
          </a:p>
          <a:p>
            <a:endParaRPr lang="en-US" sz="1100" dirty="0"/>
          </a:p>
          <a:p>
            <a:r>
              <a:rPr lang="en-US" sz="1100" dirty="0" smtClean="0"/>
              <a:t>NAC </a:t>
            </a:r>
            <a:r>
              <a:rPr lang="en-US" sz="1100" dirty="0"/>
              <a:t>missing files in reflect and </a:t>
            </a:r>
            <a:r>
              <a:rPr lang="en-US" sz="1100" dirty="0" err="1"/>
              <a:t>str-refl</a:t>
            </a:r>
            <a:r>
              <a:rPr lang="en-US" sz="1100" dirty="0"/>
              <a:t>:</a:t>
            </a:r>
          </a:p>
          <a:p>
            <a:r>
              <a:rPr lang="en-US" sz="1100" dirty="0"/>
              <a:t> n20150120t151330487id4bf71</a:t>
            </a:r>
          </a:p>
          <a:p>
            <a:r>
              <a:rPr lang="en-US" sz="1100" dirty="0"/>
              <a:t> n20150120t151221570id4bf15</a:t>
            </a:r>
          </a:p>
          <a:p>
            <a:r>
              <a:rPr lang="en-US" sz="1100" dirty="0"/>
              <a:t> n20150120t151233635id4bf16</a:t>
            </a:r>
          </a:p>
          <a:p>
            <a:r>
              <a:rPr lang="en-US" sz="1100" dirty="0"/>
              <a:t> n20150120t151244757id4bf27</a:t>
            </a:r>
          </a:p>
          <a:p>
            <a:r>
              <a:rPr lang="en-US" sz="1100" dirty="0"/>
              <a:t> n20150120t151256292id4bf41</a:t>
            </a:r>
          </a:p>
          <a:p>
            <a:r>
              <a:rPr lang="en-US" sz="1100" dirty="0"/>
              <a:t> n20150120t151307502id4bf51</a:t>
            </a:r>
          </a:p>
          <a:p>
            <a:r>
              <a:rPr lang="en-US" sz="1100" dirty="0"/>
              <a:t> n20150120t151319077id4bf61</a:t>
            </a:r>
          </a:p>
          <a:p>
            <a:r>
              <a:rPr lang="en-US" sz="1100" dirty="0"/>
              <a:t> n20150120t151342406id4bf82</a:t>
            </a:r>
          </a:p>
          <a:p>
            <a:r>
              <a:rPr lang="en-US" sz="1100" dirty="0"/>
              <a:t> n20150120t151353952id4bf83</a:t>
            </a:r>
          </a:p>
          <a:p>
            <a:r>
              <a:rPr lang="en-US" sz="1100" dirty="0"/>
              <a:t> n20150120t151405843id4bf88</a:t>
            </a:r>
          </a:p>
          <a:p>
            <a:r>
              <a:rPr lang="en-US" sz="1100" dirty="0"/>
              <a:t> n20150120t151417937id4bf84</a:t>
            </a:r>
          </a:p>
          <a:p>
            <a:r>
              <a:rPr lang="en-US" sz="1100" dirty="0"/>
              <a:t> n20150120t151429838id4bf87</a:t>
            </a:r>
          </a:p>
          <a:p>
            <a:endParaRPr lang="en-US" sz="1100" dirty="0"/>
          </a:p>
          <a:p>
            <a:r>
              <a:rPr lang="en-US" sz="1100" dirty="0"/>
              <a:t>WAC missing files in reflect and </a:t>
            </a:r>
            <a:r>
              <a:rPr lang="en-US" sz="1100" dirty="0" err="1"/>
              <a:t>str-refl</a:t>
            </a:r>
            <a:r>
              <a:rPr lang="en-US" sz="1100" dirty="0"/>
              <a:t>:</a:t>
            </a:r>
          </a:p>
          <a:p>
            <a:r>
              <a:rPr lang="en-US" sz="1100" dirty="0"/>
              <a:t> w20150120t151330559id4bf12</a:t>
            </a:r>
          </a:p>
          <a:p>
            <a:r>
              <a:rPr lang="en-US" sz="1100" dirty="0"/>
              <a:t> w20150120t151222018id4bf18</a:t>
            </a:r>
          </a:p>
          <a:p>
            <a:r>
              <a:rPr lang="en-US" sz="1100" dirty="0"/>
              <a:t> w20150120t151230892id4bf17</a:t>
            </a:r>
          </a:p>
          <a:p>
            <a:r>
              <a:rPr lang="en-US" sz="1100" dirty="0"/>
              <a:t> w20150120t151242093id4bf16</a:t>
            </a:r>
          </a:p>
          <a:p>
            <a:r>
              <a:rPr lang="en-US" sz="1100" dirty="0"/>
              <a:t> w20150120t151253353id4bf15</a:t>
            </a:r>
          </a:p>
          <a:p>
            <a:r>
              <a:rPr lang="en-US" sz="1100" dirty="0"/>
              <a:t> w20150120t151302543id4bf14</a:t>
            </a:r>
          </a:p>
          <a:p>
            <a:r>
              <a:rPr lang="en-US" sz="1100" dirty="0"/>
              <a:t> w20150120t151316427id4bf13</a:t>
            </a:r>
          </a:p>
          <a:p>
            <a:r>
              <a:rPr lang="en-US" sz="1100" dirty="0"/>
              <a:t> w20150120t151338380id4bf21</a:t>
            </a:r>
          </a:p>
          <a:p>
            <a:r>
              <a:rPr lang="en-US" sz="1100" dirty="0"/>
              <a:t> w20150120t151355571id4bf31</a:t>
            </a:r>
          </a:p>
          <a:p>
            <a:r>
              <a:rPr lang="en-US" sz="1100" dirty="0"/>
              <a:t> w20150120t151427572id4bf41</a:t>
            </a:r>
          </a:p>
          <a:p>
            <a:r>
              <a:rPr lang="en-US" sz="1100" dirty="0"/>
              <a:t> w20150120t151525240id4bf51</a:t>
            </a:r>
          </a:p>
          <a:p>
            <a:r>
              <a:rPr lang="en-US" sz="1100" dirty="0"/>
              <a:t> w20150120t151558003id4bf61</a:t>
            </a:r>
          </a:p>
          <a:p>
            <a:r>
              <a:rPr lang="en-US" sz="1100" dirty="0"/>
              <a:t> w20150120t151705887id4bf81</a:t>
            </a:r>
          </a:p>
          <a:p>
            <a:endParaRPr lang="en-US" sz="1100" dirty="0"/>
          </a:p>
        </p:txBody>
      </p:sp>
      <p:graphicFrame>
        <p:nvGraphicFramePr>
          <p:cNvPr id="5" name="Table 4"/>
          <p:cNvGraphicFramePr>
            <a:graphicFrameLocks noGrp="1"/>
          </p:cNvGraphicFramePr>
          <p:nvPr>
            <p:extLst>
              <p:ext uri="{D42A27DB-BD31-4B8C-83A1-F6EECF244321}">
                <p14:modId xmlns:p14="http://schemas.microsoft.com/office/powerpoint/2010/main" val="2361080854"/>
              </p:ext>
            </p:extLst>
          </p:nvPr>
        </p:nvGraphicFramePr>
        <p:xfrm>
          <a:off x="7061199" y="1330959"/>
          <a:ext cx="1979931" cy="2151380"/>
        </p:xfrm>
        <a:graphic>
          <a:graphicData uri="http://schemas.openxmlformats.org/drawingml/2006/table">
            <a:tbl>
              <a:tblPr>
                <a:tableStyleId>{5940675A-B579-460E-94D1-54222C63F5DA}</a:tableStyleId>
              </a:tblPr>
              <a:tblGrid>
                <a:gridCol w="659977"/>
                <a:gridCol w="659977"/>
                <a:gridCol w="659977"/>
              </a:tblGrid>
              <a:tr h="173745">
                <a:tc>
                  <a:txBody>
                    <a:bodyPr/>
                    <a:lstStyle/>
                    <a:p>
                      <a:pPr algn="ctr" fontAlgn="b"/>
                      <a:r>
                        <a:rPr lang="en-US" sz="1200" u="none" strike="noStrike">
                          <a:effectLst/>
                        </a:rPr>
                        <a:t>NAC</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dirty="0">
                          <a:effectLst/>
                        </a:rPr>
                        <a:t>L3</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a:effectLst/>
                        </a:rPr>
                        <a:t>319</a:t>
                      </a:r>
                      <a:endParaRPr lang="en-US" sz="1200" b="0" i="0" u="none" strike="noStrike">
                        <a:solidFill>
                          <a:srgbClr val="000000"/>
                        </a:solidFill>
                        <a:effectLst/>
                        <a:latin typeface="Calibri"/>
                      </a:endParaRPr>
                    </a:p>
                  </a:txBody>
                  <a:tcPr marL="12700" marR="12700" marT="12700" marB="0" anchor="b"/>
                </a:tc>
              </a:tr>
              <a:tr h="173745">
                <a:tc>
                  <a:txBody>
                    <a:bodyPr/>
                    <a:lstStyle/>
                    <a:p>
                      <a:pPr algn="ctr" fontAlgn="b"/>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u="none" strike="noStrike">
                          <a:effectLst/>
                        </a:rPr>
                        <a:t>L4-reflect</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is-IS" sz="1200" u="none" strike="noStrike">
                          <a:effectLst/>
                        </a:rPr>
                        <a:t>307</a:t>
                      </a:r>
                      <a:endParaRPr lang="is-IS" sz="1200" b="0" i="0" u="none" strike="noStrike">
                        <a:solidFill>
                          <a:srgbClr val="000000"/>
                        </a:solidFill>
                        <a:effectLst/>
                        <a:latin typeface="Calibri"/>
                      </a:endParaRPr>
                    </a:p>
                  </a:txBody>
                  <a:tcPr marL="12700" marR="12700" marT="12700" marB="0" anchor="b"/>
                </a:tc>
              </a:tr>
              <a:tr h="173745">
                <a:tc>
                  <a:txBody>
                    <a:bodyPr/>
                    <a:lstStyle/>
                    <a:p>
                      <a:pPr algn="ctr" fontAlgn="b"/>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L4-strlight</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319</a:t>
                      </a:r>
                      <a:endParaRPr lang="en-US" sz="1200" b="0" i="0" u="none" strike="noStrike">
                        <a:solidFill>
                          <a:srgbClr val="000000"/>
                        </a:solidFill>
                        <a:effectLst/>
                        <a:latin typeface="Calibri"/>
                      </a:endParaRPr>
                    </a:p>
                  </a:txBody>
                  <a:tcPr marL="12700" marR="12700" marT="12700" marB="0" anchor="b"/>
                </a:tc>
              </a:tr>
              <a:tr h="173745">
                <a:tc>
                  <a:txBody>
                    <a:bodyPr/>
                    <a:lstStyle/>
                    <a:p>
                      <a:pPr algn="ctr" fontAlgn="b"/>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L4-str-refl</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is-IS" sz="1200" u="none" strike="noStrike">
                          <a:effectLst/>
                        </a:rPr>
                        <a:t>307</a:t>
                      </a:r>
                      <a:endParaRPr lang="is-IS" sz="1200" b="0" i="0" u="none" strike="noStrike">
                        <a:solidFill>
                          <a:srgbClr val="000000"/>
                        </a:solidFill>
                        <a:effectLst/>
                        <a:latin typeface="Calibri"/>
                      </a:endParaRPr>
                    </a:p>
                  </a:txBody>
                  <a:tcPr marL="12700" marR="12700" marT="12700" marB="0" anchor="b"/>
                </a:tc>
              </a:tr>
              <a:tr h="173745">
                <a:tc>
                  <a:txBody>
                    <a:bodyPr/>
                    <a:lstStyle/>
                    <a:p>
                      <a:pPr algn="ctr" fontAlgn="b"/>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L5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cs-CZ" sz="1200" u="none" strike="noStrike" dirty="0">
                          <a:solidFill>
                            <a:srgbClr val="0000FF"/>
                          </a:solidFill>
                          <a:effectLst/>
                        </a:rPr>
                        <a:t>183</a:t>
                      </a:r>
                      <a:endParaRPr lang="cs-CZ" sz="1200" b="0" i="0" u="none" strike="noStrike" dirty="0">
                        <a:solidFill>
                          <a:srgbClr val="0000FF"/>
                        </a:solidFill>
                        <a:effectLst/>
                        <a:latin typeface="Calibri"/>
                      </a:endParaRPr>
                    </a:p>
                  </a:txBody>
                  <a:tcPr marL="12700" marR="12700" marT="12700" marB="0" anchor="b"/>
                </a:tc>
              </a:tr>
              <a:tr h="173745">
                <a:tc>
                  <a:txBody>
                    <a:bodyPr/>
                    <a:lstStyle/>
                    <a:p>
                      <a:pPr algn="ctr" fontAlgn="b"/>
                      <a:endParaRPr lang="en-US" sz="1200" b="0" i="0" u="none" strike="noStrike">
                        <a:solidFill>
                          <a:srgbClr val="000000"/>
                        </a:solidFill>
                        <a:effectLst/>
                        <a:latin typeface="Calibri"/>
                      </a:endParaRPr>
                    </a:p>
                  </a:txBody>
                  <a:tcPr marL="12700" marR="12700" marT="12700" marB="0" anchor="b"/>
                </a:tc>
                <a:tc>
                  <a:txBody>
                    <a:bodyPr/>
                    <a:lstStyle/>
                    <a:p>
                      <a:pPr algn="ctr" fontAlgn="b"/>
                      <a:endParaRPr lang="en-US" sz="1200" b="0" i="0" u="none" strike="noStrike">
                        <a:solidFill>
                          <a:srgbClr val="000000"/>
                        </a:solidFill>
                        <a:effectLst/>
                        <a:latin typeface="Calibri"/>
                      </a:endParaRPr>
                    </a:p>
                  </a:txBody>
                  <a:tcPr marL="12700" marR="12700" marT="12700" marB="0" anchor="b"/>
                </a:tc>
                <a:tc>
                  <a:txBody>
                    <a:bodyPr/>
                    <a:lstStyle/>
                    <a:p>
                      <a:pPr algn="ctr" fontAlgn="b"/>
                      <a:endParaRPr lang="en-US" sz="1200" b="0" i="0" u="none" strike="noStrike">
                        <a:solidFill>
                          <a:srgbClr val="000000"/>
                        </a:solidFill>
                        <a:effectLst/>
                        <a:latin typeface="Calibri"/>
                      </a:endParaRPr>
                    </a:p>
                  </a:txBody>
                  <a:tcPr marL="12700" marR="12700" marT="12700" marB="0" anchor="b"/>
                </a:tc>
              </a:tr>
              <a:tr h="173745">
                <a:tc>
                  <a:txBody>
                    <a:bodyPr/>
                    <a:lstStyle/>
                    <a:p>
                      <a:pPr algn="ctr" fontAlgn="b"/>
                      <a:r>
                        <a:rPr lang="en-US" sz="1200" u="none" strike="noStrike">
                          <a:effectLst/>
                        </a:rPr>
                        <a:t>WAC</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L3</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is-IS" sz="1200" u="none" strike="noStrike">
                          <a:effectLst/>
                        </a:rPr>
                        <a:t>734</a:t>
                      </a:r>
                      <a:endParaRPr lang="is-IS" sz="1200" b="0" i="0" u="none" strike="noStrike">
                        <a:solidFill>
                          <a:srgbClr val="000000"/>
                        </a:solidFill>
                        <a:effectLst/>
                        <a:latin typeface="Calibri"/>
                      </a:endParaRPr>
                    </a:p>
                  </a:txBody>
                  <a:tcPr marL="12700" marR="12700" marT="12700" marB="0" anchor="b"/>
                </a:tc>
              </a:tr>
              <a:tr h="173745">
                <a:tc>
                  <a:txBody>
                    <a:bodyPr/>
                    <a:lstStyle/>
                    <a:p>
                      <a:pPr algn="ctr" fontAlgn="b"/>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L4-reflect</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cs-CZ" sz="1200" u="none" strike="noStrike">
                          <a:effectLst/>
                        </a:rPr>
                        <a:t>721</a:t>
                      </a:r>
                      <a:endParaRPr lang="cs-CZ" sz="1200" b="0" i="0" u="none" strike="noStrike">
                        <a:solidFill>
                          <a:srgbClr val="000000"/>
                        </a:solidFill>
                        <a:effectLst/>
                        <a:latin typeface="Calibri"/>
                      </a:endParaRPr>
                    </a:p>
                  </a:txBody>
                  <a:tcPr marL="12700" marR="12700" marT="12700" marB="0" anchor="b"/>
                </a:tc>
              </a:tr>
              <a:tr h="173745">
                <a:tc>
                  <a:txBody>
                    <a:bodyPr/>
                    <a:lstStyle/>
                    <a:p>
                      <a:pPr algn="ctr" fontAlgn="b"/>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L4-strlight</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is-IS" sz="1200" u="none" strike="noStrike">
                          <a:effectLst/>
                        </a:rPr>
                        <a:t>734</a:t>
                      </a:r>
                      <a:endParaRPr lang="is-IS" sz="1200" b="0" i="0" u="none" strike="noStrike">
                        <a:solidFill>
                          <a:srgbClr val="000000"/>
                        </a:solidFill>
                        <a:effectLst/>
                        <a:latin typeface="Calibri"/>
                      </a:endParaRPr>
                    </a:p>
                  </a:txBody>
                  <a:tcPr marL="12700" marR="12700" marT="12700" marB="0" anchor="b"/>
                </a:tc>
              </a:tr>
              <a:tr h="173745">
                <a:tc>
                  <a:txBody>
                    <a:bodyPr/>
                    <a:lstStyle/>
                    <a:p>
                      <a:pPr algn="ctr" fontAlgn="b"/>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L4-str-refl</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cs-CZ" sz="1200" u="none" strike="noStrike">
                          <a:effectLst/>
                        </a:rPr>
                        <a:t>721</a:t>
                      </a:r>
                      <a:endParaRPr lang="cs-CZ" sz="1200" b="0" i="0" u="none" strike="noStrike">
                        <a:solidFill>
                          <a:srgbClr val="000000"/>
                        </a:solidFill>
                        <a:effectLst/>
                        <a:latin typeface="Calibri"/>
                      </a:endParaRPr>
                    </a:p>
                  </a:txBody>
                  <a:tcPr marL="12700" marR="12700" marT="12700" marB="0" anchor="b"/>
                </a:tc>
              </a:tr>
              <a:tr h="173745">
                <a:tc>
                  <a:txBody>
                    <a:bodyPr/>
                    <a:lstStyle/>
                    <a:p>
                      <a:pPr algn="ctr" fontAlgn="b"/>
                      <a:endParaRPr lang="en-US" sz="1200" b="0" i="0" u="none" strike="noStrike">
                        <a:solidFill>
                          <a:srgbClr val="000000"/>
                        </a:solidFill>
                        <a:effectLst/>
                        <a:latin typeface="Calibri"/>
                      </a:endParaRPr>
                    </a:p>
                  </a:txBody>
                  <a:tcPr marL="12700" marR="12700" marT="12700" marB="0" anchor="b"/>
                </a:tc>
                <a:tc>
                  <a:txBody>
                    <a:bodyPr/>
                    <a:lstStyle/>
                    <a:p>
                      <a:pPr algn="ctr" fontAlgn="b"/>
                      <a:r>
                        <a:rPr lang="en-US" sz="1200" u="none" strike="noStrike">
                          <a:effectLst/>
                        </a:rPr>
                        <a:t>L5</a:t>
                      </a:r>
                      <a:endParaRPr lang="en-US" sz="1200" b="0" i="0" u="none" strike="noStrike">
                        <a:solidFill>
                          <a:srgbClr val="000000"/>
                        </a:solidFill>
                        <a:effectLst/>
                        <a:latin typeface="Calibri"/>
                      </a:endParaRPr>
                    </a:p>
                  </a:txBody>
                  <a:tcPr marL="12700" marR="12700" marT="12700" marB="0" anchor="b"/>
                </a:tc>
                <a:tc>
                  <a:txBody>
                    <a:bodyPr/>
                    <a:lstStyle/>
                    <a:p>
                      <a:pPr algn="ctr" fontAlgn="b"/>
                      <a:r>
                        <a:rPr lang="is-IS" sz="1200" u="none" strike="noStrike" dirty="0">
                          <a:solidFill>
                            <a:srgbClr val="0000FF"/>
                          </a:solidFill>
                          <a:effectLst/>
                        </a:rPr>
                        <a:t>592</a:t>
                      </a:r>
                      <a:endParaRPr lang="is-IS" sz="1200" b="0" i="0" u="none" strike="noStrike" dirty="0">
                        <a:solidFill>
                          <a:srgbClr val="0000FF"/>
                        </a:solidFill>
                        <a:effectLst/>
                        <a:latin typeface="Calibri"/>
                      </a:endParaRPr>
                    </a:p>
                  </a:txBody>
                  <a:tcPr marL="12700" marR="12700" marT="12700" marB="0" anchor="b"/>
                </a:tc>
              </a:tr>
            </a:tbl>
          </a:graphicData>
        </a:graphic>
      </p:graphicFrame>
      <p:sp>
        <p:nvSpPr>
          <p:cNvPr id="6" name="TextBox 5"/>
          <p:cNvSpPr txBox="1"/>
          <p:nvPr/>
        </p:nvSpPr>
        <p:spPr>
          <a:xfrm>
            <a:off x="1351280" y="0"/>
            <a:ext cx="1588709" cy="369332"/>
          </a:xfrm>
          <a:prstGeom prst="rect">
            <a:avLst/>
          </a:prstGeom>
          <a:noFill/>
        </p:spPr>
        <p:txBody>
          <a:bodyPr wrap="none" rtlCol="0">
            <a:spAutoFit/>
          </a:bodyPr>
          <a:lstStyle/>
          <a:p>
            <a:r>
              <a:rPr lang="en-US" dirty="0" err="1" smtClean="0"/>
              <a:t>Lutetia</a:t>
            </a:r>
            <a:r>
              <a:rPr lang="en-US" dirty="0" smtClean="0"/>
              <a:t> </a:t>
            </a:r>
            <a:r>
              <a:rPr lang="en-US" dirty="0"/>
              <a:t>dataset</a:t>
            </a:r>
          </a:p>
        </p:txBody>
      </p:sp>
      <p:sp>
        <p:nvSpPr>
          <p:cNvPr id="7" name="Rectangle 6"/>
          <p:cNvSpPr/>
          <p:nvPr/>
        </p:nvSpPr>
        <p:spPr>
          <a:xfrm>
            <a:off x="182880" y="67548"/>
            <a:ext cx="4003040" cy="631293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6177280" y="67548"/>
            <a:ext cx="1021433" cy="369332"/>
          </a:xfrm>
          <a:prstGeom prst="rect">
            <a:avLst/>
          </a:prstGeom>
          <a:noFill/>
        </p:spPr>
        <p:txBody>
          <a:bodyPr wrap="none" rtlCol="0">
            <a:spAutoFit/>
          </a:bodyPr>
          <a:lstStyle/>
          <a:p>
            <a:r>
              <a:rPr lang="en-US" dirty="0" smtClean="0"/>
              <a:t>67P M12</a:t>
            </a:r>
            <a:endParaRPr lang="en-US" dirty="0"/>
          </a:p>
        </p:txBody>
      </p:sp>
      <p:sp>
        <p:nvSpPr>
          <p:cNvPr id="9" name="Rectangle 8"/>
          <p:cNvSpPr/>
          <p:nvPr/>
        </p:nvSpPr>
        <p:spPr>
          <a:xfrm>
            <a:off x="4460240" y="67548"/>
            <a:ext cx="4653280" cy="666964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8543300" y="3482339"/>
            <a:ext cx="173174" cy="126523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44979" y="4747569"/>
            <a:ext cx="2368541" cy="1477328"/>
          </a:xfrm>
          <a:prstGeom prst="rect">
            <a:avLst/>
          </a:prstGeom>
          <a:noFill/>
        </p:spPr>
        <p:txBody>
          <a:bodyPr wrap="square" rtlCol="0">
            <a:spAutoFit/>
          </a:bodyPr>
          <a:lstStyle/>
          <a:p>
            <a:r>
              <a:rPr lang="en-US" dirty="0" smtClean="0">
                <a:solidFill>
                  <a:srgbClr val="0000FF"/>
                </a:solidFill>
              </a:rPr>
              <a:t>Would all the image with 67P in frame be provide in L5 or only those involved in </a:t>
            </a:r>
            <a:r>
              <a:rPr lang="en-US" dirty="0" err="1" smtClean="0">
                <a:solidFill>
                  <a:srgbClr val="0000FF"/>
                </a:solidFill>
              </a:rPr>
              <a:t>ShapeModel</a:t>
            </a:r>
            <a:r>
              <a:rPr lang="en-US" dirty="0" smtClean="0">
                <a:solidFill>
                  <a:srgbClr val="0000FF"/>
                </a:solidFill>
              </a:rPr>
              <a:t> building?</a:t>
            </a:r>
            <a:endParaRPr lang="en-US" dirty="0">
              <a:solidFill>
                <a:srgbClr val="0000FF"/>
              </a:solidFill>
            </a:endParaRPr>
          </a:p>
        </p:txBody>
      </p:sp>
    </p:spTree>
    <p:extLst>
      <p:ext uri="{BB962C8B-B14F-4D97-AF65-F5344CB8AC3E}">
        <p14:creationId xmlns:p14="http://schemas.microsoft.com/office/powerpoint/2010/main" val="25043117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r>
              <a:rPr lang="en-US" dirty="0" smtClean="0"/>
              <a:t>2 different structures in L2 </a:t>
            </a:r>
            <a:r>
              <a:rPr lang="en-US" dirty="0"/>
              <a:t>.IMG </a:t>
            </a:r>
            <a:r>
              <a:rPr lang="en-US" dirty="0" smtClean="0"/>
              <a:t>data. </a:t>
            </a:r>
          </a:p>
          <a:p>
            <a:pPr lvl="1"/>
            <a:r>
              <a:rPr lang="en-US" dirty="0" err="1" smtClean="0"/>
              <a:t>data.image</a:t>
            </a:r>
            <a:r>
              <a:rPr lang="en-US" dirty="0" smtClean="0"/>
              <a:t> </a:t>
            </a:r>
          </a:p>
          <a:p>
            <a:pPr lvl="1"/>
            <a:r>
              <a:rPr lang="en-US" dirty="0" err="1" smtClean="0"/>
              <a:t>data.images.image</a:t>
            </a:r>
            <a:endParaRPr lang="en-US" dirty="0"/>
          </a:p>
          <a:p>
            <a:r>
              <a:rPr lang="en-US" dirty="0"/>
              <a:t>No similar </a:t>
            </a:r>
            <a:r>
              <a:rPr lang="en-US" dirty="0" smtClean="0"/>
              <a:t>issue in L3 and L4 </a:t>
            </a:r>
            <a:r>
              <a:rPr lang="en-US" dirty="0" smtClean="0"/>
              <a:t>L5</a:t>
            </a:r>
          </a:p>
          <a:p>
            <a:r>
              <a:rPr lang="en-US" dirty="0" smtClean="0">
                <a:solidFill>
                  <a:srgbClr val="0000FF"/>
                </a:solidFill>
              </a:rPr>
              <a:t>Unit of reflectance in header is [1/nm</a:t>
            </a:r>
            <a:r>
              <a:rPr lang="en-US" smtClean="0">
                <a:solidFill>
                  <a:srgbClr val="0000FF"/>
                </a:solidFill>
              </a:rPr>
              <a:t>]?</a:t>
            </a:r>
          </a:p>
        </p:txBody>
      </p:sp>
    </p:spTree>
    <p:extLst>
      <p:ext uri="{BB962C8B-B14F-4D97-AF65-F5344CB8AC3E}">
        <p14:creationId xmlns:p14="http://schemas.microsoft.com/office/powerpoint/2010/main" val="20298904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002"/>
            <a:ext cx="8229600" cy="1143000"/>
          </a:xfrm>
        </p:spPr>
        <p:txBody>
          <a:bodyPr/>
          <a:lstStyle/>
          <a:p>
            <a:r>
              <a:rPr lang="en-US" dirty="0" smtClean="0"/>
              <a:t>Other minor issues</a:t>
            </a:r>
            <a:endParaRPr lang="en-US" dirty="0"/>
          </a:p>
        </p:txBody>
      </p:sp>
      <p:sp>
        <p:nvSpPr>
          <p:cNvPr id="3" name="Content Placeholder 2"/>
          <p:cNvSpPr>
            <a:spLocks noGrp="1"/>
          </p:cNvSpPr>
          <p:nvPr>
            <p:ph idx="1"/>
          </p:nvPr>
        </p:nvSpPr>
        <p:spPr>
          <a:xfrm>
            <a:off x="457200" y="756920"/>
            <a:ext cx="8229600" cy="4525963"/>
          </a:xfrm>
        </p:spPr>
        <p:txBody>
          <a:bodyPr>
            <a:normAutofit fontScale="70000" lnSpcReduction="20000"/>
          </a:bodyPr>
          <a:lstStyle/>
          <a:p>
            <a:r>
              <a:rPr lang="en-US" dirty="0" smtClean="0">
                <a:solidFill>
                  <a:srgbClr val="0000FF"/>
                </a:solidFill>
              </a:rPr>
              <a:t>dataset names</a:t>
            </a:r>
          </a:p>
          <a:p>
            <a:pPr lvl="1"/>
            <a:r>
              <a:rPr lang="en-US" dirty="0" smtClean="0">
                <a:solidFill>
                  <a:srgbClr val="0000FF"/>
                </a:solidFill>
              </a:rPr>
              <a:t>“67p” or “67pchuryumov”?</a:t>
            </a:r>
          </a:p>
          <a:p>
            <a:pPr lvl="1"/>
            <a:r>
              <a:rPr lang="en-US" dirty="0" smtClean="0">
                <a:solidFill>
                  <a:srgbClr val="0000FF"/>
                </a:solidFill>
              </a:rPr>
              <a:t>if target name, why not “</a:t>
            </a:r>
            <a:r>
              <a:rPr lang="en-US" dirty="0" err="1" smtClean="0">
                <a:solidFill>
                  <a:srgbClr val="0000FF"/>
                </a:solidFill>
              </a:rPr>
              <a:t>lutetia</a:t>
            </a:r>
            <a:r>
              <a:rPr lang="en-US" dirty="0" smtClean="0">
                <a:solidFill>
                  <a:srgbClr val="0000FF"/>
                </a:solidFill>
              </a:rPr>
              <a:t>” instead of “</a:t>
            </a:r>
            <a:r>
              <a:rPr lang="en-US" dirty="0" err="1" smtClean="0">
                <a:solidFill>
                  <a:srgbClr val="0000FF"/>
                </a:solidFill>
              </a:rPr>
              <a:t>lutetiaflyby</a:t>
            </a:r>
            <a:r>
              <a:rPr lang="en-US" dirty="0" smtClean="0">
                <a:solidFill>
                  <a:srgbClr val="0000FF"/>
                </a:solidFill>
              </a:rPr>
              <a:t>”</a:t>
            </a:r>
          </a:p>
          <a:p>
            <a:pPr lvl="1"/>
            <a:r>
              <a:rPr lang="en-US" dirty="0" smtClean="0">
                <a:solidFill>
                  <a:srgbClr val="0000FF"/>
                </a:solidFill>
              </a:rPr>
              <a:t>better add data description such as “raw”, “calibrated”, “reflect”, “geo”</a:t>
            </a:r>
            <a:r>
              <a:rPr lang="is-IS" dirty="0" smtClean="0">
                <a:solidFill>
                  <a:srgbClr val="0000FF"/>
                </a:solidFill>
              </a:rPr>
              <a:t>…</a:t>
            </a:r>
          </a:p>
          <a:p>
            <a:r>
              <a:rPr lang="en-US" dirty="0"/>
              <a:t>Data time range </a:t>
            </a:r>
            <a:r>
              <a:rPr lang="en-US" dirty="0" smtClean="0"/>
              <a:t>confusing</a:t>
            </a:r>
            <a:endParaRPr lang="en-US" dirty="0"/>
          </a:p>
          <a:p>
            <a:pPr lvl="1"/>
            <a:r>
              <a:rPr lang="en-US" dirty="0"/>
              <a:t>   All </a:t>
            </a:r>
            <a:r>
              <a:rPr lang="en-US" dirty="0" err="1"/>
              <a:t>Lutetia</a:t>
            </a:r>
            <a:r>
              <a:rPr lang="en-US" dirty="0"/>
              <a:t> data were in the time range between 2010-06-07 to 2010-07-12</a:t>
            </a:r>
          </a:p>
          <a:p>
            <a:pPr lvl="1"/>
            <a:r>
              <a:rPr lang="en-US" dirty="0"/>
              <a:t>   In </a:t>
            </a:r>
            <a:r>
              <a:rPr lang="en-US" dirty="0" err="1"/>
              <a:t>aareadme</a:t>
            </a:r>
            <a:r>
              <a:rPr lang="en-US" dirty="0"/>
              <a:t>, the data covered the period from 2010-05-17T00:00:00.000 to 2010-09-03T23:59:59.000. </a:t>
            </a:r>
            <a:endParaRPr lang="is-IS" dirty="0" smtClean="0"/>
          </a:p>
          <a:p>
            <a:r>
              <a:rPr lang="is-IS" dirty="0" smtClean="0"/>
              <a:t>“</a:t>
            </a:r>
            <a:r>
              <a:rPr lang="is-IS" dirty="0" smtClean="0"/>
              <a:t>Tubiana et al. 2015” seems to be the only paper about the calibration pipeline, it only discussed datasets to L4(osiris L3b), is there any other reference about the pipeline for L4 (L3c, L3d) and L5?</a:t>
            </a:r>
          </a:p>
          <a:p>
            <a:endParaRPr lang="is-IS" dirty="0" smtClean="0"/>
          </a:p>
          <a:p>
            <a:endParaRPr lang="en-US" dirty="0"/>
          </a:p>
        </p:txBody>
      </p:sp>
    </p:spTree>
    <p:extLst>
      <p:ext uri="{BB962C8B-B14F-4D97-AF65-F5344CB8AC3E}">
        <p14:creationId xmlns:p14="http://schemas.microsoft.com/office/powerpoint/2010/main" val="39257991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10582</TotalTime>
  <Words>926</Words>
  <Application>Microsoft Macintosh PowerPoint</Application>
  <PresentationFormat>On-screen Show (4:3)</PresentationFormat>
  <Paragraphs>165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Rosetta Data Review OSIRIS</vt:lpstr>
      <vt:lpstr>OSIRIS Dataset Overview</vt:lpstr>
      <vt:lpstr>Review Process</vt:lpstr>
      <vt:lpstr>OSIRIS Catalog files </vt:lpstr>
      <vt:lpstr>Documents</vt:lpstr>
      <vt:lpstr>DATA</vt:lpstr>
      <vt:lpstr>PowerPoint Presentation</vt:lpstr>
      <vt:lpstr>Data</vt:lpstr>
      <vt:lpstr>Other minor issues</vt:lpstr>
      <vt:lpstr>Editorial RIDs</vt:lpstr>
      <vt:lpstr>PowerPoint Presentation</vt:lpstr>
      <vt:lpstr>PowerPoint Presentation</vt:lpstr>
      <vt:lpstr>PowerPoint Presentation</vt:lpstr>
    </vt:vector>
  </TitlesOfParts>
  <Company>UMD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Xiaoduan Zou</dc:creator>
  <cp:lastModifiedBy>Xiaoduan Zou</cp:lastModifiedBy>
  <cp:revision>59</cp:revision>
  <dcterms:created xsi:type="dcterms:W3CDTF">2018-09-27T07:19:07Z</dcterms:created>
  <dcterms:modified xsi:type="dcterms:W3CDTF">2018-10-08T19:42:22Z</dcterms:modified>
</cp:coreProperties>
</file>