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61" r:id="rId5"/>
    <p:sldId id="263" r:id="rId6"/>
    <p:sldId id="265" r:id="rId7"/>
    <p:sldId id="258" r:id="rId8"/>
    <p:sldId id="266" r:id="rId9"/>
    <p:sldId id="257" r:id="rId10"/>
    <p:sldId id="26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 autoAdjust="0"/>
    <p:restoredTop sz="94660"/>
  </p:normalViewPr>
  <p:slideViewPr>
    <p:cSldViewPr>
      <p:cViewPr>
        <p:scale>
          <a:sx n="75" d="100"/>
          <a:sy n="75" d="100"/>
        </p:scale>
        <p:origin x="933" y="-3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Rosina PDS Review ENH</a:t>
            </a:r>
          </a:p>
        </p:txBody>
      </p:sp>
    </p:spTree>
    <p:extLst>
      <p:ext uri="{BB962C8B-B14F-4D97-AF65-F5344CB8AC3E}">
        <p14:creationId xmlns:p14="http://schemas.microsoft.com/office/powerpoint/2010/main" val="78792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D28AAB-1511-45E7-BF5D-9315F5D0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" y="838200"/>
            <a:ext cx="3581932" cy="23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D315F-1D4F-43D1-B5CD-FD666E224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756000"/>
            <a:ext cx="3581933" cy="23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A883C-2945-4664-A871-4FE003390A74}"/>
              </a:ext>
            </a:extLst>
          </p:cNvPr>
          <p:cNvSpPr txBox="1"/>
          <p:nvPr/>
        </p:nvSpPr>
        <p:spPr>
          <a:xfrm>
            <a:off x="1828800" y="6096000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H2O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90B63-6CFB-4B7F-8B0A-2B0F35F2B2DB}"/>
              </a:ext>
            </a:extLst>
          </p:cNvPr>
          <p:cNvSpPr txBox="1"/>
          <p:nvPr/>
        </p:nvSpPr>
        <p:spPr>
          <a:xfrm>
            <a:off x="1958605" y="3174543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F3272-6B6F-4D0A-AF7C-5857D162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530" y="834543"/>
            <a:ext cx="3581932" cy="2340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8E2A79-DD71-4B76-BAB0-A4A31E2A487F}"/>
              </a:ext>
            </a:extLst>
          </p:cNvPr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MTP 33 – Level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7DF519-92E9-460E-875D-BC095543D710}"/>
              </a:ext>
            </a:extLst>
          </p:cNvPr>
          <p:cNvSpPr txBox="1"/>
          <p:nvPr/>
        </p:nvSpPr>
        <p:spPr>
          <a:xfrm>
            <a:off x="6400800" y="3174543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B7900-A267-49F9-9773-3CA47E60D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531" y="3756000"/>
            <a:ext cx="3581932" cy="23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ED96B7-AED1-4E5C-970D-60EB7E5380F4}"/>
              </a:ext>
            </a:extLst>
          </p:cNvPr>
          <p:cNvSpPr txBox="1"/>
          <p:nvPr/>
        </p:nvSpPr>
        <p:spPr>
          <a:xfrm>
            <a:off x="5105400" y="612345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Distance to comet centre (km)</a:t>
            </a:r>
          </a:p>
        </p:txBody>
      </p:sp>
    </p:spTree>
    <p:extLst>
      <p:ext uri="{BB962C8B-B14F-4D97-AF65-F5344CB8AC3E}">
        <p14:creationId xmlns:p14="http://schemas.microsoft.com/office/powerpoint/2010/main" val="10075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6DB1CE-3C8E-4F18-B33D-1C695B5C1CA6}"/>
              </a:ext>
            </a:extLst>
          </p:cNvPr>
          <p:cNvSpPr/>
          <p:nvPr/>
        </p:nvSpPr>
        <p:spPr>
          <a:xfrm>
            <a:off x="533400" y="990600"/>
            <a:ext cx="8534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dirty="0"/>
              <a:t>ROSINA-EU-AM-001	Timestamp DFMS_GAIN_TABLES</a:t>
            </a:r>
          </a:p>
          <a:p>
            <a:pPr marL="1168400" lvl="1"/>
            <a:r>
              <a:rPr lang="en-GB" sz="1600" dirty="0"/>
              <a:t>The DFMS Gain tables do not include a time when calibrated (there is a time in the file name) </a:t>
            </a:r>
          </a:p>
          <a:p>
            <a:pPr marL="355600" lvl="1" indent="-355600"/>
            <a:endParaRPr lang="en-GB" dirty="0"/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dirty="0"/>
              <a:t>ROSINA-EU-AM-002	</a:t>
            </a:r>
            <a:r>
              <a:rPr lang="en-GB" dirty="0" err="1"/>
              <a:t>rosina_data_user_manual_draft</a:t>
            </a:r>
            <a:r>
              <a:rPr lang="en-GB" dirty="0"/>
              <a:t> – comments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GB" dirty="0"/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dirty="0"/>
              <a:t>ROSINA-EU-AM-003	AAREADME.TXT missing file in directory structure</a:t>
            </a:r>
          </a:p>
          <a:p>
            <a:pPr marL="1168400"/>
            <a:r>
              <a:rPr lang="en-GB" sz="1600" dirty="0"/>
              <a:t>DFMS_MASS_PEAK_SEARCH_TABLE in the directory structure.  File is in data archive</a:t>
            </a:r>
          </a:p>
          <a:p>
            <a:pPr marL="2692400"/>
            <a:endParaRPr lang="en-GB" dirty="0"/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dirty="0"/>
              <a:t>ROSINA-EU-AM-004	Incorrect location </a:t>
            </a:r>
            <a:r>
              <a:rPr lang="en-GB" dirty="0" err="1"/>
              <a:t>Calib</a:t>
            </a:r>
            <a:r>
              <a:rPr lang="en-GB" dirty="0"/>
              <a:t> files.</a:t>
            </a:r>
          </a:p>
          <a:p>
            <a:pPr marL="1168400"/>
            <a:r>
              <a:rPr lang="en-GB" sz="1600" dirty="0"/>
              <a:t>The text states that calibration data for COPS can be found in Level 3 data. No COPS Calibration files in Level </a:t>
            </a:r>
            <a:r>
              <a:rPr lang="en-GB" sz="1600" strike="sngStrike" dirty="0"/>
              <a:t>2</a:t>
            </a:r>
            <a:r>
              <a:rPr lang="en-GB" sz="1600" dirty="0"/>
              <a:t> 3 data. User manual states that it is L2 data.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GB" dirty="0"/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dirty="0"/>
              <a:t>ROSINA-EU-AM-005	Incorrect column description in LABEL file</a:t>
            </a:r>
          </a:p>
          <a:p>
            <a:pPr marL="1168400"/>
            <a:r>
              <a:rPr lang="en-GB" sz="1400" dirty="0"/>
              <a:t>DESCRIPTION = "Ram gauge local pressure [</a:t>
            </a:r>
            <a:r>
              <a:rPr lang="en-GB" sz="1400" dirty="0" err="1"/>
              <a:t>mBar</a:t>
            </a:r>
            <a:r>
              <a:rPr lang="en-GB" sz="1400" dirty="0"/>
              <a:t>]."</a:t>
            </a:r>
            <a:br>
              <a:rPr lang="en-GB" sz="1400" dirty="0"/>
            </a:br>
            <a:r>
              <a:rPr lang="en-GB" sz="1400" dirty="0"/>
              <a:t>data files looks like the values are density in m^-3 </a:t>
            </a:r>
          </a:p>
          <a:p>
            <a:pPr marL="1168400"/>
            <a:endParaRPr lang="en-GB" sz="1400" dirty="0"/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dirty="0"/>
              <a:t>ROSINA-EU-AM-006	AAREADME.TXT directory structure</a:t>
            </a:r>
          </a:p>
          <a:p>
            <a:pPr marL="1168400"/>
            <a:r>
              <a:rPr lang="en-GB" sz="1400" dirty="0"/>
              <a:t>AAREADME.TXT -&gt; DATA -&gt; MTP35 -&gt; RTOF. There are no data files in the RTOF data directory as RTOF was not operated in MTP35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5B742A-369B-4FB7-B368-859892EE7365}"/>
              </a:ext>
            </a:extLst>
          </p:cNvPr>
          <p:cNvSpPr txBox="1">
            <a:spLocks/>
          </p:cNvSpPr>
          <p:nvPr/>
        </p:nvSpPr>
        <p:spPr>
          <a:xfrm>
            <a:off x="457200" y="36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RIDS</a:t>
            </a:r>
          </a:p>
        </p:txBody>
      </p:sp>
    </p:spTree>
    <p:extLst>
      <p:ext uri="{BB962C8B-B14F-4D97-AF65-F5344CB8AC3E}">
        <p14:creationId xmlns:p14="http://schemas.microsoft.com/office/powerpoint/2010/main" val="79707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Read documents, especially</a:t>
            </a:r>
          </a:p>
          <a:p>
            <a:pPr marL="1258888" lvl="1" indent="-457200"/>
            <a:r>
              <a:rPr lang="en-GB" sz="2600" dirty="0"/>
              <a:t>Rosina EAICD</a:t>
            </a:r>
          </a:p>
          <a:p>
            <a:pPr marL="1258888" lvl="1" indent="-457200"/>
            <a:r>
              <a:rPr lang="en-GB" sz="2600" dirty="0"/>
              <a:t>AD1_INST_OP_DFMS</a:t>
            </a:r>
          </a:p>
          <a:p>
            <a:pPr marL="1258888" lvl="1" indent="-457200"/>
            <a:r>
              <a:rPr lang="en-GB" sz="2600" dirty="0"/>
              <a:t>AD2_INST_OP_RTOF</a:t>
            </a:r>
          </a:p>
          <a:p>
            <a:pPr marL="1258888" lvl="1" indent="-457200"/>
            <a:r>
              <a:rPr lang="pt-BR" sz="2600" dirty="0"/>
              <a:t>rosina_data_user_manual_draft</a:t>
            </a:r>
            <a:endParaRPr lang="en-GB" sz="2600" dirty="0"/>
          </a:p>
          <a:p>
            <a:pPr marL="1258888" lvl="1" indent="-457200"/>
            <a:endParaRPr lang="en-GB" sz="2600" dirty="0"/>
          </a:p>
          <a:p>
            <a:r>
              <a:rPr lang="en-GB" dirty="0"/>
              <a:t>Read AAREADME.TXT, check Directory structure corresponds to data set for:</a:t>
            </a:r>
          </a:p>
          <a:p>
            <a:pPr marL="1258888" lvl="1" indent="-457200"/>
            <a:r>
              <a:rPr lang="en-GB" sz="2600" dirty="0"/>
              <a:t>RO-C-ROSINA-3-PRL-V1.0 – Level 3 including MPT 8</a:t>
            </a:r>
          </a:p>
          <a:p>
            <a:pPr marL="1258888" lvl="1" indent="-457200"/>
            <a:r>
              <a:rPr lang="en-GB" sz="2600" dirty="0"/>
              <a:t>RO-C-ROSINA-4-ESC3-V1.0 – COPS level 4</a:t>
            </a:r>
          </a:p>
          <a:p>
            <a:pPr marL="1258888" lvl="1" indent="-457200"/>
            <a:r>
              <a:rPr lang="en-GB" sz="2600" dirty="0"/>
              <a:t>RO-C-ROSINA-5-EXT-V1.0 – DFMS, RTOF level 5</a:t>
            </a:r>
          </a:p>
          <a:p>
            <a:pPr marL="1258888" lvl="1" indent="-457200"/>
            <a:endParaRPr lang="en-GB" sz="2600" dirty="0"/>
          </a:p>
          <a:p>
            <a:r>
              <a:rPr lang="en-GB" dirty="0"/>
              <a:t>Check data formats for DFMS (MCP) and RTOF (SS and OS)</a:t>
            </a:r>
          </a:p>
        </p:txBody>
      </p:sp>
    </p:spTree>
    <p:extLst>
      <p:ext uri="{BB962C8B-B14F-4D97-AF65-F5344CB8AC3E}">
        <p14:creationId xmlns:p14="http://schemas.microsoft.com/office/powerpoint/2010/main" val="402946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0574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dirty="0">
                <a:solidFill>
                  <a:schemeClr val="tx1"/>
                </a:solidFill>
              </a:rPr>
              <a:t>y - ADC Value</a:t>
            </a:r>
          </a:p>
          <a:p>
            <a:pPr marL="268288" indent="-268288"/>
            <a:r>
              <a:rPr lang="en-GB" dirty="0">
                <a:solidFill>
                  <a:schemeClr val="tx1"/>
                </a:solidFill>
              </a:rPr>
              <a:t>x - pixels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81400" y="2059259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dirty="0">
                <a:solidFill>
                  <a:schemeClr val="tx1"/>
                </a:solidFill>
              </a:rPr>
              <a:t>y - ion counts</a:t>
            </a:r>
          </a:p>
          <a:p>
            <a:pPr marL="268288" indent="-268288"/>
            <a:r>
              <a:rPr lang="en-GB" dirty="0">
                <a:solidFill>
                  <a:schemeClr val="tx1"/>
                </a:solidFill>
              </a:rPr>
              <a:t>x - mass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24600" y="20574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dirty="0">
                <a:solidFill>
                  <a:schemeClr val="tx1"/>
                </a:solidFill>
              </a:rPr>
              <a:t>y - density</a:t>
            </a:r>
          </a:p>
          <a:p>
            <a:pPr marL="268288" indent="-268288"/>
            <a:r>
              <a:rPr lang="en-GB" dirty="0">
                <a:solidFill>
                  <a:schemeClr val="tx1"/>
                </a:solidFill>
              </a:rPr>
              <a:t>x - species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2667000" y="2334320"/>
            <a:ext cx="762000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Notched Right Arrow 7"/>
          <p:cNvSpPr/>
          <p:nvPr/>
        </p:nvSpPr>
        <p:spPr>
          <a:xfrm>
            <a:off x="5486400" y="2334320"/>
            <a:ext cx="762000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657600" y="5638800"/>
            <a:ext cx="10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Level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2589" y="5634335"/>
            <a:ext cx="10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Level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306" y="1509132"/>
            <a:ext cx="16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DFMS and RTOF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8200" y="4415135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Gas pressure (mbar), assuming N</a:t>
            </a:r>
            <a:r>
              <a:rPr lang="en-GB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800" y="4416994"/>
            <a:ext cx="1905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dirty="0">
                <a:solidFill>
                  <a:schemeClr val="tx1"/>
                </a:solidFill>
              </a:rPr>
              <a:t>Gas density (m</a:t>
            </a:r>
            <a:r>
              <a:rPr lang="en-GB" baseline="30000" dirty="0">
                <a:solidFill>
                  <a:schemeClr val="tx1"/>
                </a:solidFill>
              </a:rPr>
              <a:t>-3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3276600" y="4692055"/>
            <a:ext cx="1524000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66800" y="5628385"/>
            <a:ext cx="10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Level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5634335"/>
            <a:ext cx="10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Level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306" y="3962400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COPS</a:t>
            </a:r>
          </a:p>
        </p:txBody>
      </p:sp>
      <p:sp>
        <p:nvSpPr>
          <p:cNvPr id="22" name="Notched Right Arrow 21"/>
          <p:cNvSpPr/>
          <p:nvPr/>
        </p:nvSpPr>
        <p:spPr>
          <a:xfrm rot="2700000">
            <a:off x="4106500" y="3606563"/>
            <a:ext cx="1649205" cy="228600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Notched Right Arrow 22"/>
          <p:cNvSpPr/>
          <p:nvPr/>
        </p:nvSpPr>
        <p:spPr>
          <a:xfrm rot="-2700000">
            <a:off x="5561608" y="3553528"/>
            <a:ext cx="1649205" cy="228600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447800" y="602166"/>
            <a:ext cx="614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Rosina Data User Manual – calibration overview</a:t>
            </a:r>
          </a:p>
        </p:txBody>
      </p:sp>
    </p:spTree>
    <p:extLst>
      <p:ext uri="{BB962C8B-B14F-4D97-AF65-F5344CB8AC3E}">
        <p14:creationId xmlns:p14="http://schemas.microsoft.com/office/powerpoint/2010/main" val="413083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4983" y="2667000"/>
            <a:ext cx="142241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Sci Data</a:t>
            </a:r>
          </a:p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y - ADC Value</a:t>
            </a:r>
          </a:p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x – pixels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498" y="2059259"/>
            <a:ext cx="133570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Determine pixel0</a:t>
            </a:r>
          </a:p>
        </p:txBody>
      </p:sp>
      <p:sp>
        <p:nvSpPr>
          <p:cNvPr id="7" name="Notched Right Arrow 6"/>
          <p:cNvSpPr/>
          <p:nvPr/>
        </p:nvSpPr>
        <p:spPr>
          <a:xfrm rot="2700000">
            <a:off x="7785595" y="2152457"/>
            <a:ext cx="656287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94702" y="6297724"/>
            <a:ext cx="10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Level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602166"/>
            <a:ext cx="538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Rosina Data User Manual – DFMS L2 to L3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9600" y="3962400"/>
            <a:ext cx="142241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HK data  mass</a:t>
            </a:r>
          </a:p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LEDA Gain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4983" y="1475679"/>
            <a:ext cx="142241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Mode table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16630" y="3352800"/>
            <a:ext cx="135057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Determine zoom factor, z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61037" y="2675367"/>
            <a:ext cx="135057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LEDA offset subtraction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772400" y="2662355"/>
            <a:ext cx="126958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Ions s</a:t>
            </a:r>
            <a:r>
              <a:rPr lang="en-GB" sz="1600" baseline="30000" dirty="0">
                <a:solidFill>
                  <a:schemeClr val="tx1"/>
                </a:solidFill>
              </a:rPr>
              <a:t>-1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px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77000" y="4486546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Overall gain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3200" y="5410200"/>
            <a:ext cx="1715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Gain table in CALIB \ DFMS_GAIN_TABES \FS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26926" y="4486546"/>
            <a:ext cx="135057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Individual pixel gain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6052" y="5445506"/>
            <a:ext cx="2229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Gain table in CALIB \ Date folder </a:t>
            </a:r>
          </a:p>
          <a:p>
            <a:r>
              <a:rPr lang="en-GB" sz="1200" dirty="0"/>
              <a:t>\ </a:t>
            </a:r>
            <a:r>
              <a:rPr lang="en-GB" sz="1200" dirty="0" err="1"/>
              <a:t>Pixgain</a:t>
            </a:r>
            <a:r>
              <a:rPr lang="en-GB" sz="1200" dirty="0"/>
              <a:t> file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350755" y="1141892"/>
            <a:ext cx="147575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/>
            <a:r>
              <a:rPr lang="en-GB" sz="1600" dirty="0">
                <a:solidFill>
                  <a:schemeClr val="tx1"/>
                </a:solidFill>
              </a:rPr>
              <a:t>Detector gain</a:t>
            </a:r>
          </a:p>
        </p:txBody>
      </p:sp>
      <p:sp>
        <p:nvSpPr>
          <p:cNvPr id="33" name="Notched Right Arrow 32"/>
          <p:cNvSpPr/>
          <p:nvPr/>
        </p:nvSpPr>
        <p:spPr>
          <a:xfrm>
            <a:off x="6770257" y="2943179"/>
            <a:ext cx="762000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Notched Right Arrow 33"/>
          <p:cNvSpPr/>
          <p:nvPr/>
        </p:nvSpPr>
        <p:spPr>
          <a:xfrm>
            <a:off x="4419600" y="2943179"/>
            <a:ext cx="533400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Notched Right Arrow 35"/>
          <p:cNvSpPr/>
          <p:nvPr/>
        </p:nvSpPr>
        <p:spPr>
          <a:xfrm rot="-2700000">
            <a:off x="7694525" y="3933178"/>
            <a:ext cx="762000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Notched Right Arrow 32">
            <a:extLst>
              <a:ext uri="{FF2B5EF4-FFF2-40B4-BE49-F238E27FC236}">
                <a16:creationId xmlns:a16="http://schemas.microsoft.com/office/drawing/2014/main" id="{9332C0E8-68F1-4A75-AE69-F4D8941C2A20}"/>
              </a:ext>
            </a:extLst>
          </p:cNvPr>
          <p:cNvSpPr/>
          <p:nvPr/>
        </p:nvSpPr>
        <p:spPr>
          <a:xfrm>
            <a:off x="5867400" y="4801709"/>
            <a:ext cx="470246" cy="332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309E02-F1E0-4888-8662-FE6CAF012649}"/>
              </a:ext>
            </a:extLst>
          </p:cNvPr>
          <p:cNvSpPr txBox="1"/>
          <p:nvPr/>
        </p:nvSpPr>
        <p:spPr>
          <a:xfrm>
            <a:off x="7881085" y="6326027"/>
            <a:ext cx="10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349920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4732-EAC2-495A-949C-F06DF529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Example L2 to L3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6DD7-A82A-4F41-9A01-A37F8E16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GB" dirty="0"/>
              <a:t>MTP8 23-Sept to 24-Oct 2014</a:t>
            </a:r>
          </a:p>
          <a:p>
            <a:r>
              <a:rPr lang="en-GB" dirty="0"/>
              <a:t>Mode 502, High resolution, z = 6.4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4F7AE-BAE2-44EC-9812-ABC9FABC5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820182"/>
            <a:ext cx="3857465" cy="25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20DC8A-0B39-49A0-A5D0-72C4F2F0B0AE}"/>
              </a:ext>
            </a:extLst>
          </p:cNvPr>
          <p:cNvSpPr txBox="1"/>
          <p:nvPr/>
        </p:nvSpPr>
        <p:spPr>
          <a:xfrm>
            <a:off x="1295400" y="5539259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Mass 18  Gain 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F2C1A-A8F3-4CB5-8400-50A1685F3FB5}"/>
              </a:ext>
            </a:extLst>
          </p:cNvPr>
          <p:cNvSpPr/>
          <p:nvPr/>
        </p:nvSpPr>
        <p:spPr>
          <a:xfrm>
            <a:off x="729873" y="2444465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MC_20140928_230530152_M0502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3498E-455A-4C50-A2CC-570B8B4A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448" y="2813797"/>
            <a:ext cx="3862311" cy="25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F9ECCF-0756-46AC-BD4A-57EC8FBB6E83}"/>
              </a:ext>
            </a:extLst>
          </p:cNvPr>
          <p:cNvSpPr txBox="1"/>
          <p:nvPr/>
        </p:nvSpPr>
        <p:spPr>
          <a:xfrm>
            <a:off x="5791200" y="5536066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Mass 19  Gain 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F0FD1-5615-4C27-A261-7EA35B8F959E}"/>
              </a:ext>
            </a:extLst>
          </p:cNvPr>
          <p:cNvSpPr/>
          <p:nvPr/>
        </p:nvSpPr>
        <p:spPr>
          <a:xfrm>
            <a:off x="5063559" y="2413985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MC_20140928_230608164_M0502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06FF4-D35E-428B-9C2C-B78E14A140A9}"/>
              </a:ext>
            </a:extLst>
          </p:cNvPr>
          <p:cNvSpPr txBox="1"/>
          <p:nvPr/>
        </p:nvSpPr>
        <p:spPr>
          <a:xfrm>
            <a:off x="914400" y="6096000"/>
            <a:ext cx="529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 – LEDA A and LEDA B require separate calibration</a:t>
            </a:r>
          </a:p>
        </p:txBody>
      </p:sp>
    </p:spTree>
    <p:extLst>
      <p:ext uri="{BB962C8B-B14F-4D97-AF65-F5344CB8AC3E}">
        <p14:creationId xmlns:p14="http://schemas.microsoft.com/office/powerpoint/2010/main" val="402163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4732-EAC2-495A-949C-F06DF529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L2 to L3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6DD7-A82A-4F41-9A01-A37F8E16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Mass calibration: m = m</a:t>
            </a:r>
            <a:r>
              <a:rPr lang="en-GB" sz="2400" baseline="-25000" dirty="0"/>
              <a:t>0</a:t>
            </a:r>
            <a:r>
              <a:rPr lang="en-GB" sz="2400" dirty="0"/>
              <a:t> x exp{(x-x</a:t>
            </a:r>
            <a:r>
              <a:rPr lang="en-GB" sz="2400" baseline="-25000" dirty="0"/>
              <a:t>0</a:t>
            </a:r>
            <a:r>
              <a:rPr lang="en-GB" sz="2400" dirty="0"/>
              <a:t>) x 25/(125000 x 6.4)}</a:t>
            </a:r>
          </a:p>
          <a:p>
            <a:r>
              <a:rPr lang="en-GB" sz="2400" dirty="0"/>
              <a:t>LEDA A x</a:t>
            </a:r>
            <a:r>
              <a:rPr lang="en-GB" sz="2400" baseline="-25000" dirty="0"/>
              <a:t>0</a:t>
            </a:r>
            <a:r>
              <a:rPr lang="en-GB" sz="2400" dirty="0"/>
              <a:t> = 281 </a:t>
            </a:r>
          </a:p>
          <a:p>
            <a:r>
              <a:rPr lang="en-GB" sz="2400" dirty="0"/>
              <a:t>LEDA B x</a:t>
            </a:r>
            <a:r>
              <a:rPr lang="en-GB" sz="2400" baseline="-25000" dirty="0"/>
              <a:t>0</a:t>
            </a:r>
            <a:r>
              <a:rPr lang="en-GB" sz="2400" dirty="0"/>
              <a:t> = 283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E7E4C4B-4431-4B30-90C6-68F45B2C5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98901"/>
            <a:ext cx="2617738" cy="2273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749C1-3379-4F19-8832-834A98C2374B}"/>
              </a:ext>
            </a:extLst>
          </p:cNvPr>
          <p:cNvSpPr txBox="1"/>
          <p:nvPr/>
        </p:nvSpPr>
        <p:spPr>
          <a:xfrm>
            <a:off x="838200" y="327797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Gain table: GAIN_TABLE_20141228_FS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39E12-4A37-43B9-BBAC-B1F58A9C6F23}"/>
              </a:ext>
            </a:extLst>
          </p:cNvPr>
          <p:cNvSpPr txBox="1"/>
          <p:nvPr/>
        </p:nvSpPr>
        <p:spPr>
          <a:xfrm>
            <a:off x="4572000" y="327797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Pixel Gain Table:</a:t>
            </a:r>
          </a:p>
          <a:p>
            <a:r>
              <a:rPr lang="en-GB" dirty="0"/>
              <a:t>PIXGAIN_20141114_D_FS_GS07</a:t>
            </a:r>
          </a:p>
        </p:txBody>
      </p:sp>
    </p:spTree>
    <p:extLst>
      <p:ext uri="{BB962C8B-B14F-4D97-AF65-F5344CB8AC3E}">
        <p14:creationId xmlns:p14="http://schemas.microsoft.com/office/powerpoint/2010/main" val="287412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52867-7250-4552-8E0A-3A2BD71DE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1" y="1436132"/>
            <a:ext cx="3862312" cy="25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FA8FE7-377A-426A-A84E-38783AD0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88" y="1436132"/>
            <a:ext cx="3862312" cy="25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BFA6A-30B0-40E6-98EA-5359F5B0C773}"/>
              </a:ext>
            </a:extLst>
          </p:cNvPr>
          <p:cNvSpPr txBox="1"/>
          <p:nvPr/>
        </p:nvSpPr>
        <p:spPr>
          <a:xfrm>
            <a:off x="1143000" y="1066800"/>
            <a:ext cx="16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L2 -&gt; L3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ED468-5C27-44DE-AA55-080C89CB954A}"/>
              </a:ext>
            </a:extLst>
          </p:cNvPr>
          <p:cNvSpPr txBox="1"/>
          <p:nvPr/>
        </p:nvSpPr>
        <p:spPr>
          <a:xfrm>
            <a:off x="5025755" y="1066800"/>
            <a:ext cx="115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L3 Archive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93B6A-90D8-4A0F-AF89-3601290F4282}"/>
              </a:ext>
            </a:extLst>
          </p:cNvPr>
          <p:cNvSpPr txBox="1"/>
          <p:nvPr/>
        </p:nvSpPr>
        <p:spPr>
          <a:xfrm>
            <a:off x="1981200" y="152400"/>
            <a:ext cx="563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Comparison mass and sensitivity calibration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9029D-4D6A-47C5-BADA-DAC22590E8DD}"/>
              </a:ext>
            </a:extLst>
          </p:cNvPr>
          <p:cNvSpPr txBox="1"/>
          <p:nvPr/>
        </p:nvSpPr>
        <p:spPr>
          <a:xfrm>
            <a:off x="838200" y="4419600"/>
            <a:ext cx="4386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Background subtraction just a constant value</a:t>
            </a:r>
          </a:p>
          <a:p>
            <a:r>
              <a:rPr lang="en-GB" dirty="0"/>
              <a:t>Pixel gain not interpolated</a:t>
            </a:r>
          </a:p>
          <a:p>
            <a:r>
              <a:rPr lang="en-GB" dirty="0"/>
              <a:t>Gain table not interpolated</a:t>
            </a:r>
          </a:p>
          <a:p>
            <a:r>
              <a:rPr lang="en-GB" dirty="0"/>
              <a:t>Used approximate sensitivity = 1/m</a:t>
            </a:r>
            <a:r>
              <a:rPr lang="en-GB" baseline="30000" dirty="0"/>
              <a:t>0.8</a:t>
            </a:r>
          </a:p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FD306-A2B1-4CA2-8B2F-95BD0A767513}"/>
              </a:ext>
            </a:extLst>
          </p:cNvPr>
          <p:cNvCxnSpPr>
            <a:cxnSpLocks/>
          </p:cNvCxnSpPr>
          <p:nvPr/>
        </p:nvCxnSpPr>
        <p:spPr>
          <a:xfrm>
            <a:off x="2680137" y="1858223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3FA0FC-AF51-4BAE-878F-1FFFA8289D50}"/>
              </a:ext>
            </a:extLst>
          </p:cNvPr>
          <p:cNvCxnSpPr>
            <a:cxnSpLocks/>
          </p:cNvCxnSpPr>
          <p:nvPr/>
        </p:nvCxnSpPr>
        <p:spPr>
          <a:xfrm>
            <a:off x="2932054" y="1858223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5617F7-F0E7-4725-B969-0217CBADC8C4}"/>
              </a:ext>
            </a:extLst>
          </p:cNvPr>
          <p:cNvCxnSpPr>
            <a:cxnSpLocks/>
          </p:cNvCxnSpPr>
          <p:nvPr/>
        </p:nvCxnSpPr>
        <p:spPr>
          <a:xfrm>
            <a:off x="3313054" y="1858223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A6B235-9E30-4D9F-A60D-9D854566AD3F}"/>
              </a:ext>
            </a:extLst>
          </p:cNvPr>
          <p:cNvSpPr txBox="1"/>
          <p:nvPr/>
        </p:nvSpPr>
        <p:spPr>
          <a:xfrm>
            <a:off x="1857901" y="1976901"/>
            <a:ext cx="744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F, 18.998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48976-A770-4B46-ACB1-74E9D2CDF820}"/>
              </a:ext>
            </a:extLst>
          </p:cNvPr>
          <p:cNvSpPr txBox="1"/>
          <p:nvPr/>
        </p:nvSpPr>
        <p:spPr>
          <a:xfrm>
            <a:off x="2405392" y="1524000"/>
            <a:ext cx="98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</a:t>
            </a:r>
            <a:r>
              <a:rPr lang="en-GB" sz="1200" baseline="30000" dirty="0"/>
              <a:t>18</a:t>
            </a:r>
            <a:r>
              <a:rPr lang="en-GB" sz="1200" dirty="0"/>
              <a:t>O, 19.007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25D44-3B5C-4437-B09B-135864E50A2D}"/>
              </a:ext>
            </a:extLst>
          </p:cNvPr>
          <p:cNvSpPr txBox="1"/>
          <p:nvPr/>
        </p:nvSpPr>
        <p:spPr>
          <a:xfrm>
            <a:off x="3380918" y="2023067"/>
            <a:ext cx="103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</a:t>
            </a:r>
            <a:r>
              <a:rPr lang="en-GB" sz="1200" baseline="-25000" dirty="0"/>
              <a:t>2</a:t>
            </a:r>
            <a:r>
              <a:rPr lang="en-GB" sz="1200" baseline="30000" dirty="0"/>
              <a:t>17</a:t>
            </a:r>
            <a:r>
              <a:rPr lang="en-GB" sz="1200" dirty="0"/>
              <a:t>O, 19.015</a:t>
            </a:r>
          </a:p>
          <a:p>
            <a:r>
              <a:rPr lang="en-GB" sz="1200" dirty="0"/>
              <a:t>HDO, 19.017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CE660D-A61C-40F2-BDFC-A2DCAF76BF68}"/>
              </a:ext>
            </a:extLst>
          </p:cNvPr>
          <p:cNvCxnSpPr>
            <a:cxnSpLocks/>
          </p:cNvCxnSpPr>
          <p:nvPr/>
        </p:nvCxnSpPr>
        <p:spPr>
          <a:xfrm>
            <a:off x="6765836" y="1811891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81CB30-0A62-4CBD-B904-B2341BE378A8}"/>
              </a:ext>
            </a:extLst>
          </p:cNvPr>
          <p:cNvCxnSpPr>
            <a:cxnSpLocks/>
          </p:cNvCxnSpPr>
          <p:nvPr/>
        </p:nvCxnSpPr>
        <p:spPr>
          <a:xfrm>
            <a:off x="7017753" y="1811891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2EBAEF-6E06-4565-BA02-7D640ED63602}"/>
              </a:ext>
            </a:extLst>
          </p:cNvPr>
          <p:cNvCxnSpPr>
            <a:cxnSpLocks/>
          </p:cNvCxnSpPr>
          <p:nvPr/>
        </p:nvCxnSpPr>
        <p:spPr>
          <a:xfrm>
            <a:off x="7398753" y="1811891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5DC768-4C5C-4D84-8F99-64F91931DF32}"/>
              </a:ext>
            </a:extLst>
          </p:cNvPr>
          <p:cNvSpPr txBox="1"/>
          <p:nvPr/>
        </p:nvSpPr>
        <p:spPr>
          <a:xfrm>
            <a:off x="5943600" y="1930569"/>
            <a:ext cx="744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F, 18.998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C5DE10-A554-441A-AFBF-1A82BC488F10}"/>
              </a:ext>
            </a:extLst>
          </p:cNvPr>
          <p:cNvSpPr txBox="1"/>
          <p:nvPr/>
        </p:nvSpPr>
        <p:spPr>
          <a:xfrm>
            <a:off x="6491091" y="1477668"/>
            <a:ext cx="98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</a:t>
            </a:r>
            <a:r>
              <a:rPr lang="en-GB" sz="1200" baseline="30000" dirty="0"/>
              <a:t>18</a:t>
            </a:r>
            <a:r>
              <a:rPr lang="en-GB" sz="1200" dirty="0"/>
              <a:t>O, 19.007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9667E-F939-4E9A-BBE9-9770E5303391}"/>
              </a:ext>
            </a:extLst>
          </p:cNvPr>
          <p:cNvSpPr txBox="1"/>
          <p:nvPr/>
        </p:nvSpPr>
        <p:spPr>
          <a:xfrm>
            <a:off x="7466617" y="1976735"/>
            <a:ext cx="103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</a:t>
            </a:r>
            <a:r>
              <a:rPr lang="en-GB" sz="1200" baseline="-25000" dirty="0"/>
              <a:t>2</a:t>
            </a:r>
            <a:r>
              <a:rPr lang="en-GB" sz="1200" baseline="30000" dirty="0"/>
              <a:t>17</a:t>
            </a:r>
            <a:r>
              <a:rPr lang="en-GB" sz="1200" dirty="0"/>
              <a:t>O, 19.015</a:t>
            </a:r>
          </a:p>
          <a:p>
            <a:r>
              <a:rPr lang="en-GB" sz="1200" dirty="0"/>
              <a:t>HDO, 19.017</a:t>
            </a:r>
          </a:p>
        </p:txBody>
      </p:sp>
    </p:spTree>
    <p:extLst>
      <p:ext uri="{BB962C8B-B14F-4D97-AF65-F5344CB8AC3E}">
        <p14:creationId xmlns:p14="http://schemas.microsoft.com/office/powerpoint/2010/main" val="79707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78C9C2-E52C-44FC-AD36-06876E32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88" y="2790937"/>
            <a:ext cx="3862312" cy="25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74732-EAC2-495A-949C-F06DF529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L3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6DD7-A82A-4F41-9A01-A37F8E16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GB" dirty="0"/>
              <a:t>MTP8 23-Sept to 24-Oct 2014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0DC8A-0B39-49A0-A5D0-72C4F2F0B0AE}"/>
              </a:ext>
            </a:extLst>
          </p:cNvPr>
          <p:cNvSpPr txBox="1"/>
          <p:nvPr/>
        </p:nvSpPr>
        <p:spPr>
          <a:xfrm>
            <a:off x="1295400" y="553925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Mass 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F2C1A-A8F3-4CB5-8400-50A1685F3FB5}"/>
              </a:ext>
            </a:extLst>
          </p:cNvPr>
          <p:cNvSpPr/>
          <p:nvPr/>
        </p:nvSpPr>
        <p:spPr>
          <a:xfrm>
            <a:off x="729873" y="2444465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MC_20140928_230530_3_M0502_m18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9ECCF-0756-46AC-BD4A-57EC8FBB6E83}"/>
              </a:ext>
            </a:extLst>
          </p:cNvPr>
          <p:cNvSpPr txBox="1"/>
          <p:nvPr/>
        </p:nvSpPr>
        <p:spPr>
          <a:xfrm>
            <a:off x="6172200" y="553925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Mass 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F0FD1-5615-4C27-A261-7EA35B8F959E}"/>
              </a:ext>
            </a:extLst>
          </p:cNvPr>
          <p:cNvSpPr/>
          <p:nvPr/>
        </p:nvSpPr>
        <p:spPr>
          <a:xfrm>
            <a:off x="5063559" y="2413985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MC_20140928_230608_3_M0502_m19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A4AC7-89C8-49A3-A76C-F1BA254E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4" y="2813797"/>
            <a:ext cx="3862312" cy="252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29451B-688A-4D38-8844-3F0F2A4499EC}"/>
              </a:ext>
            </a:extLst>
          </p:cNvPr>
          <p:cNvCxnSpPr/>
          <p:nvPr/>
        </p:nvCxnSpPr>
        <p:spPr>
          <a:xfrm>
            <a:off x="6758483" y="3200400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3269A9-52F9-4E7A-A2B2-8EB3B6B67A7A}"/>
              </a:ext>
            </a:extLst>
          </p:cNvPr>
          <p:cNvCxnSpPr/>
          <p:nvPr/>
        </p:nvCxnSpPr>
        <p:spPr>
          <a:xfrm>
            <a:off x="7010400" y="3200400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801BEC-894A-49D7-945F-706B9957EE16}"/>
              </a:ext>
            </a:extLst>
          </p:cNvPr>
          <p:cNvCxnSpPr/>
          <p:nvPr/>
        </p:nvCxnSpPr>
        <p:spPr>
          <a:xfrm>
            <a:off x="7391400" y="3200400"/>
            <a:ext cx="0" cy="533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65CDC2-40AA-49B7-B3E7-8CE85282E442}"/>
              </a:ext>
            </a:extLst>
          </p:cNvPr>
          <p:cNvSpPr txBox="1"/>
          <p:nvPr/>
        </p:nvSpPr>
        <p:spPr>
          <a:xfrm>
            <a:off x="5936247" y="3319078"/>
            <a:ext cx="744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F, 18.998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07849-2467-4511-A0C6-8E7579664005}"/>
              </a:ext>
            </a:extLst>
          </p:cNvPr>
          <p:cNvSpPr txBox="1"/>
          <p:nvPr/>
        </p:nvSpPr>
        <p:spPr>
          <a:xfrm>
            <a:off x="6483738" y="2866177"/>
            <a:ext cx="987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</a:t>
            </a:r>
            <a:r>
              <a:rPr lang="en-GB" sz="1200" baseline="30000" dirty="0"/>
              <a:t>18</a:t>
            </a:r>
            <a:r>
              <a:rPr lang="en-GB" sz="1200" dirty="0"/>
              <a:t>O, 19.007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44A9E-8908-4A83-A548-35B3F3F5FF8E}"/>
              </a:ext>
            </a:extLst>
          </p:cNvPr>
          <p:cNvSpPr txBox="1"/>
          <p:nvPr/>
        </p:nvSpPr>
        <p:spPr>
          <a:xfrm>
            <a:off x="7459264" y="3365244"/>
            <a:ext cx="103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</a:t>
            </a:r>
            <a:r>
              <a:rPr lang="en-GB" sz="1200" baseline="-25000" dirty="0"/>
              <a:t>2</a:t>
            </a:r>
            <a:r>
              <a:rPr lang="en-GB" sz="1200" baseline="30000" dirty="0"/>
              <a:t>17</a:t>
            </a:r>
            <a:r>
              <a:rPr lang="en-GB" sz="1200" dirty="0"/>
              <a:t>O, 19.015</a:t>
            </a:r>
          </a:p>
          <a:p>
            <a:r>
              <a:rPr lang="en-GB" sz="1200" dirty="0"/>
              <a:t>HDO, 19.017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C090D3-1253-48D9-AA42-F83F9F228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88" y="2814000"/>
            <a:ext cx="3862312" cy="25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A5526A-4B6E-44BB-96A2-556AE6964773}"/>
              </a:ext>
            </a:extLst>
          </p:cNvPr>
          <p:cNvSpPr txBox="1"/>
          <p:nvPr/>
        </p:nvSpPr>
        <p:spPr>
          <a:xfrm>
            <a:off x="1467816" y="6006561"/>
            <a:ext cx="599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Measured DHO/H</a:t>
            </a:r>
            <a:r>
              <a:rPr lang="en-GB" baseline="-25000" dirty="0"/>
              <a:t>2</a:t>
            </a:r>
            <a:r>
              <a:rPr lang="en-GB" dirty="0"/>
              <a:t>O ratio 1480 ppm (c.f. terrestrial 310 ppm) </a:t>
            </a:r>
          </a:p>
        </p:txBody>
      </p:sp>
    </p:spTree>
    <p:extLst>
      <p:ext uri="{BB962C8B-B14F-4D97-AF65-F5344CB8AC3E}">
        <p14:creationId xmlns:p14="http://schemas.microsoft.com/office/powerpoint/2010/main" val="3993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F37C0-349E-4483-A98E-F1F13BD3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16" y="1219200"/>
            <a:ext cx="7208367" cy="47031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36FF88-58B7-4300-AD5C-59BA4A306F96}"/>
              </a:ext>
            </a:extLst>
          </p:cNvPr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COPS Data – Level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5B585-AEFF-494A-AF63-FF5E697EBE7E}"/>
              </a:ext>
            </a:extLst>
          </p:cNvPr>
          <p:cNvSpPr txBox="1"/>
          <p:nvPr/>
        </p:nvSpPr>
        <p:spPr>
          <a:xfrm>
            <a:off x="720787" y="882134"/>
            <a:ext cx="245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Plot of COPS_L4_MTP19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1ED2A-26B4-49BC-A45C-9A4BB96B22D7}"/>
              </a:ext>
            </a:extLst>
          </p:cNvPr>
          <p:cNvSpPr txBox="1"/>
          <p:nvPr/>
        </p:nvSpPr>
        <p:spPr>
          <a:xfrm>
            <a:off x="720787" y="6172200"/>
            <a:ext cx="811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structure matched label files except RAM units density/m3 not Pressure </a:t>
            </a:r>
            <a:r>
              <a:rPr lang="en-GB" dirty="0" err="1"/>
              <a:t>mBar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07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459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Rosina PDS Review ENH</vt:lpstr>
      <vt:lpstr>Procedure</vt:lpstr>
      <vt:lpstr>PowerPoint Presentation</vt:lpstr>
      <vt:lpstr>PowerPoint Presentation</vt:lpstr>
      <vt:lpstr>Example L2 to L3</vt:lpstr>
      <vt:lpstr>Example L2 to L3</vt:lpstr>
      <vt:lpstr>PowerPoint Presentation</vt:lpstr>
      <vt:lpstr>L3 Data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Rosina PDS Review ENH</dc:title>
  <dc:creator>andrew morse</dc:creator>
  <cp:lastModifiedBy>andrew morse</cp:lastModifiedBy>
  <cp:revision>48</cp:revision>
  <dcterms:created xsi:type="dcterms:W3CDTF">2006-08-16T00:00:00Z</dcterms:created>
  <dcterms:modified xsi:type="dcterms:W3CDTF">2018-10-10T06:27:15Z</dcterms:modified>
</cp:coreProperties>
</file>