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62" r:id="rId2"/>
    <p:sldId id="266" r:id="rId3"/>
    <p:sldId id="258" r:id="rId4"/>
    <p:sldId id="267" r:id="rId5"/>
    <p:sldId id="256" r:id="rId6"/>
    <p:sldId id="268" r:id="rId7"/>
    <p:sldId id="257" r:id="rId8"/>
    <p:sldId id="261" r:id="rId9"/>
    <p:sldId id="259" r:id="rId10"/>
    <p:sldId id="265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647"/>
  </p:normalViewPr>
  <p:slideViewPr>
    <p:cSldViewPr>
      <p:cViewPr varScale="1">
        <p:scale>
          <a:sx n="150" d="100"/>
          <a:sy n="150" d="100"/>
        </p:scale>
        <p:origin x="10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DarkRed1024">
            <a:extLst>
              <a:ext uri="{FF2B5EF4-FFF2-40B4-BE49-F238E27FC236}">
                <a16:creationId xmlns:a16="http://schemas.microsoft.com/office/drawing/2014/main" id="{675D232A-3D59-B249-A437-970685035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E860D34-0DFA-804D-B395-6F68F8E59A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3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76E701-3CF4-B641-A39A-6BAA82BED3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86346-AB31-D34F-ACB4-10790D5257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16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D281AF-B052-CD46-A71F-3DB8C5A122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A1D2D-AF30-3F40-B303-016213377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57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1774D8-8133-384A-9FC8-7AC155BE31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30919-E434-6A45-98A8-1CE00F39F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52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B19BF-9DFB-5542-9D67-C1E5DCC21DA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1821-6509-EC4C-AEB8-BFB38DB27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37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081CD0-3EC0-1A43-9B78-1B3825B539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9F55C-F341-9541-8F1D-FFDAFE256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81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311045-3D2D-F343-9421-989A8FDB5A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45AE9-945D-2A42-A291-247FBD086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48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C929B14-74C1-2B43-BCAF-F5E427F4D2F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BECC2-1DB0-624B-8FD3-2B72CA1DC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43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33E7BCA-5797-1148-BB49-36B17856C3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81C6-99C3-AB4B-86DA-37757F4E4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72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36A10F-8E11-F148-A350-3EEE73FCAB3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90436-410C-A147-844B-E4E021192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0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58A974-D6D2-2E47-8543-94326C852E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F78A3-2F66-1049-966E-6109F9B1D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10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CFD1031-90B7-064C-8B4F-E8BABE785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86E26FE-E7D9-D541-9195-0C9B218B5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6AE506F-77D7-274A-AA77-E2C722269E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D2B8E2-807E-AF49-86D0-7B7DC082910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16" descr="DarkRed90">
            <a:extLst>
              <a:ext uri="{FF2B5EF4-FFF2-40B4-BE49-F238E27FC236}">
                <a16:creationId xmlns:a16="http://schemas.microsoft.com/office/drawing/2014/main" id="{2637B176-F10B-B74A-A849-F08629387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6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4.png"/><Relationship Id="rId5" Type="http://schemas.microsoft.com/office/2007/relationships/media" Target="../media/media3.mp4"/><Relationship Id="rId10" Type="http://schemas.openxmlformats.org/officeDocument/2006/relationships/image" Target="../media/image3.emf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7FF44C0-88E4-2F47-9DEE-99F64CE916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568630" cy="13684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4000" dirty="0"/>
              <a:t>Rosetta Enhanced Archive Review</a:t>
            </a:r>
            <a:br>
              <a:rPr lang="en-GB" sz="4000" dirty="0"/>
            </a:br>
            <a:r>
              <a:rPr lang="en-GB" sz="4000" dirty="0"/>
              <a:t>RPC-PIU Illumination Maps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F84B5A1-397C-7C41-81CF-B4603F4B6F7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2000" dirty="0"/>
              <a:t>Colin Forsyth</a:t>
            </a:r>
          </a:p>
          <a:p>
            <a:pPr eaLnBrk="1" hangingPunct="1">
              <a:defRPr/>
            </a:pPr>
            <a:r>
              <a:rPr lang="en-GB" sz="1600" dirty="0"/>
              <a:t>UCL </a:t>
            </a:r>
            <a:r>
              <a:rPr lang="en-GB" sz="1600" dirty="0" err="1"/>
              <a:t>Mullard</a:t>
            </a:r>
            <a:r>
              <a:rPr lang="en-GB" sz="1600" dirty="0"/>
              <a:t> Space Science Laboratory</a:t>
            </a: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0461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AB99-96D3-D549-8DB2-E734DD6B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548680"/>
            <a:ext cx="8489950" cy="1296988"/>
          </a:xfrm>
        </p:spPr>
        <p:txBody>
          <a:bodyPr/>
          <a:lstStyle/>
          <a:p>
            <a:r>
              <a:rPr lang="en-US" dirty="0"/>
              <a:t>Comparison of density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58FB1-18C4-8B46-AA9C-26362F41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307624"/>
            <a:ext cx="4824536" cy="543374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He+/H+ looks about right for solar wind (~100x more H+ than He+), but width of distribution is concerning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O+/H+ looks high (100-1000x more O+ than H+ on average). May be as a result of large amounts of O+ coming from the comet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Some information from the team would be useful for all these issues. Given Rosetta’s orbit, what sorts of ball-park values for velocities and densities do they expect in these regions and how do the observed values compare?</a:t>
            </a:r>
            <a:endParaRPr lang="en-US" sz="1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EFA10-706C-B443-9779-284B854AA34D}"/>
              </a:ext>
            </a:extLst>
          </p:cNvPr>
          <p:cNvSpPr txBox="1"/>
          <p:nvPr/>
        </p:nvSpPr>
        <p:spPr>
          <a:xfrm>
            <a:off x="5579791" y="971436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He+/H+                      O+/H+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B4A94-8195-FD46-ABE1-873CA2647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084" y="1412776"/>
            <a:ext cx="3804412" cy="4440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DEBB2-FD4D-974B-AB31-7D01EE5C404D}"/>
              </a:ext>
            </a:extLst>
          </p:cNvPr>
          <p:cNvSpPr txBox="1"/>
          <p:nvPr/>
        </p:nvSpPr>
        <p:spPr>
          <a:xfrm>
            <a:off x="5713366" y="5871531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Log(</a:t>
            </a:r>
            <a:r>
              <a:rPr lang="en-US" dirty="0" err="1"/>
              <a:t>n</a:t>
            </a:r>
            <a:r>
              <a:rPr lang="en-US" baseline="-25000" dirty="0" err="1"/>
              <a:t>He</a:t>
            </a:r>
            <a:r>
              <a:rPr lang="en-US" dirty="0"/>
              <a:t>/</a:t>
            </a:r>
            <a:r>
              <a:rPr lang="en-US" dirty="0" err="1"/>
              <a:t>n</a:t>
            </a:r>
            <a:r>
              <a:rPr lang="en-US" baseline="-25000" dirty="0" err="1"/>
              <a:t>H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D1C7B-44FE-A94B-8FBC-DB45427DF583}"/>
              </a:ext>
            </a:extLst>
          </p:cNvPr>
          <p:cNvSpPr txBox="1"/>
          <p:nvPr/>
        </p:nvSpPr>
        <p:spPr>
          <a:xfrm>
            <a:off x="7577989" y="587153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Log(</a:t>
            </a:r>
            <a:r>
              <a:rPr lang="en-US" dirty="0" err="1"/>
              <a:t>n</a:t>
            </a:r>
            <a:r>
              <a:rPr lang="en-US" baseline="-25000" dirty="0" err="1"/>
              <a:t>O</a:t>
            </a:r>
            <a:r>
              <a:rPr lang="en-US" dirty="0"/>
              <a:t>/</a:t>
            </a:r>
            <a:r>
              <a:rPr lang="en-US" dirty="0" err="1"/>
              <a:t>n</a:t>
            </a:r>
            <a:r>
              <a:rPr lang="en-US" baseline="-25000" dirty="0" err="1"/>
              <a:t>H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AF477-8BA7-7147-B984-94F7477814AB}"/>
              </a:ext>
            </a:extLst>
          </p:cNvPr>
          <p:cNvSpPr txBox="1"/>
          <p:nvPr/>
        </p:nvSpPr>
        <p:spPr>
          <a:xfrm rot="16200000">
            <a:off x="3999696" y="321193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Density</a:t>
            </a:r>
          </a:p>
        </p:txBody>
      </p:sp>
    </p:spTree>
    <p:extLst>
      <p:ext uri="{BB962C8B-B14F-4D97-AF65-F5344CB8AC3E}">
        <p14:creationId xmlns:p14="http://schemas.microsoft.com/office/powerpoint/2010/main" val="410649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AB99-96D3-D549-8DB2-E734DD6B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548680"/>
            <a:ext cx="8489950" cy="1296988"/>
          </a:xfrm>
        </p:spPr>
        <p:txBody>
          <a:bodyPr/>
          <a:lstStyle/>
          <a:p>
            <a:r>
              <a:rPr lang="en-US" dirty="0"/>
              <a:t>Quality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58FB1-18C4-8B46-AA9C-26362F41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307624"/>
            <a:ext cx="4824536" cy="543374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Four quality flags populated: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2 – Inappropriate Mode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3 – Low Temperature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4 – Enhanced Noise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6 - Extraordinary Data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78% of the data had no flag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Low temperature flag most common (21% of observations)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Given results on previous slide, perhaps a quality flag based on instrument counts/confidence in moments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70BA58-83C8-AD43-916F-27454DAC9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"/>
          <a:stretch/>
        </p:blipFill>
        <p:spPr>
          <a:xfrm>
            <a:off x="4860032" y="764704"/>
            <a:ext cx="4210608" cy="555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009C1-9841-0D4C-BA18-E7938180C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340769"/>
            <a:ext cx="8489950" cy="48250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RPCICA-EU-CF-001</a:t>
            </a:r>
          </a:p>
          <a:p>
            <a:pPr lvl="1"/>
            <a:r>
              <a:rPr lang="en-US" dirty="0"/>
              <a:t>ICA_USER_GUIDE contains no details of L5 moments</a:t>
            </a:r>
          </a:p>
          <a:p>
            <a:pPr lvl="1"/>
            <a:endParaRPr lang="en-US" dirty="0"/>
          </a:p>
          <a:p>
            <a:r>
              <a:rPr lang="en-US" b="1" dirty="0"/>
              <a:t>RPCICA-EU-CF-002</a:t>
            </a:r>
          </a:p>
          <a:p>
            <a:pPr lvl="1"/>
            <a:r>
              <a:rPr lang="en-US" b="1" dirty="0"/>
              <a:t>RPC_USER_GUIDE corrupted</a:t>
            </a:r>
          </a:p>
          <a:p>
            <a:endParaRPr lang="en-US" b="1" dirty="0"/>
          </a:p>
          <a:p>
            <a:r>
              <a:rPr lang="en-US" b="1" dirty="0"/>
              <a:t>RPCICA-EU-CF-003</a:t>
            </a:r>
          </a:p>
          <a:p>
            <a:pPr lvl="1"/>
            <a:r>
              <a:rPr lang="en-US" b="1" dirty="0"/>
              <a:t>Issues with density moments</a:t>
            </a:r>
          </a:p>
          <a:p>
            <a:pPr lvl="1"/>
            <a:endParaRPr lang="en-US" b="1" dirty="0"/>
          </a:p>
          <a:p>
            <a:r>
              <a:rPr lang="en-US" b="1" dirty="0"/>
              <a:t>RPCICA-EU-CF-004</a:t>
            </a:r>
          </a:p>
          <a:p>
            <a:pPr lvl="1"/>
            <a:r>
              <a:rPr lang="en-US" b="1" dirty="0"/>
              <a:t>Issues with velocity moments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0D9EC7-5F51-8B4E-8951-6CAE19BB9180}"/>
              </a:ext>
            </a:extLst>
          </p:cNvPr>
          <p:cNvSpPr txBox="1">
            <a:spLocks/>
          </p:cNvSpPr>
          <p:nvPr/>
        </p:nvSpPr>
        <p:spPr bwMode="auto">
          <a:xfrm>
            <a:off x="330200" y="54868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kern="0" dirty="0"/>
              <a:t>Summary &amp; Editorial Issues</a:t>
            </a:r>
          </a:p>
        </p:txBody>
      </p:sp>
    </p:spTree>
    <p:extLst>
      <p:ext uri="{BB962C8B-B14F-4D97-AF65-F5344CB8AC3E}">
        <p14:creationId xmlns:p14="http://schemas.microsoft.com/office/powerpoint/2010/main" val="22199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BD63-F0CB-8343-8999-2FE98441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E7C403-6BEC-3C4A-A279-D18E2570D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2270125" y="2708275"/>
            <a:ext cx="4610100" cy="34575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B16497-D9FA-CE4A-B67E-D03FDDFEF1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5" y="1579"/>
            <a:ext cx="9144000" cy="6858000"/>
          </a:xfrm>
          <a:prstGeom prst="rect">
            <a:avLst/>
          </a:prstGeom>
        </p:spPr>
      </p:pic>
      <p:pic>
        <p:nvPicPr>
          <p:cNvPr id="6" name="out_038">
            <a:hlinkClick r:id="" action="ppaction://media"/>
            <a:extLst>
              <a:ext uri="{FF2B5EF4-FFF2-40B4-BE49-F238E27FC236}">
                <a16:creationId xmlns:a16="http://schemas.microsoft.com/office/drawing/2014/main" id="{E8D54B14-4BFD-924C-89F5-324721CBDF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3141" y="1772816"/>
            <a:ext cx="4421891" cy="2210946"/>
          </a:xfrm>
          <a:prstGeom prst="rect">
            <a:avLst/>
          </a:prstGeom>
        </p:spPr>
      </p:pic>
      <p:pic>
        <p:nvPicPr>
          <p:cNvPr id="9" name="out_039">
            <a:hlinkClick r:id="" action="ppaction://media"/>
            <a:extLst>
              <a:ext uri="{FF2B5EF4-FFF2-40B4-BE49-F238E27FC236}">
                <a16:creationId xmlns:a16="http://schemas.microsoft.com/office/drawing/2014/main" id="{21A727D6-DEDA-0342-8DD1-8A389D55D55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17474" y="1772816"/>
            <a:ext cx="4402534" cy="2201267"/>
          </a:xfrm>
          <a:prstGeom prst="rect">
            <a:avLst/>
          </a:prstGeom>
        </p:spPr>
      </p:pic>
      <p:pic>
        <p:nvPicPr>
          <p:cNvPr id="10" name="out_040">
            <a:hlinkClick r:id="" action="ppaction://media"/>
            <a:extLst>
              <a:ext uri="{FF2B5EF4-FFF2-40B4-BE49-F238E27FC236}">
                <a16:creationId xmlns:a16="http://schemas.microsoft.com/office/drawing/2014/main" id="{AA129781-91B8-D242-99E7-36400E812E03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1112" y="4442224"/>
            <a:ext cx="4402534" cy="2201267"/>
          </a:xfrm>
          <a:prstGeom prst="rect">
            <a:avLst/>
          </a:prstGeom>
        </p:spPr>
      </p:pic>
      <p:pic>
        <p:nvPicPr>
          <p:cNvPr id="11" name="out_041">
            <a:hlinkClick r:id="" action="ppaction://media"/>
            <a:extLst>
              <a:ext uri="{FF2B5EF4-FFF2-40B4-BE49-F238E27FC236}">
                <a16:creationId xmlns:a16="http://schemas.microsoft.com/office/drawing/2014/main" id="{F92B30C9-06AA-0E4D-80EC-9E4E9CCCDCE8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714060" y="4440516"/>
            <a:ext cx="4405948" cy="220297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0369F95-D907-434B-912C-26D2AFD5BDEA}"/>
              </a:ext>
            </a:extLst>
          </p:cNvPr>
          <p:cNvSpPr txBox="1">
            <a:spLocks/>
          </p:cNvSpPr>
          <p:nvPr/>
        </p:nvSpPr>
        <p:spPr bwMode="auto">
          <a:xfrm>
            <a:off x="330200" y="54868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kern="0" dirty="0"/>
              <a:t>Data from FIT files</a:t>
            </a:r>
          </a:p>
        </p:txBody>
      </p:sp>
    </p:spTree>
    <p:extLst>
      <p:ext uri="{BB962C8B-B14F-4D97-AF65-F5344CB8AC3E}">
        <p14:creationId xmlns:p14="http://schemas.microsoft.com/office/powerpoint/2010/main" val="32323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8FA25-51EE-5F46-867E-852ABB65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from ASCII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7D0B0-30CF-3E43-BE1B-3E9440ED8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205039"/>
            <a:ext cx="4529832" cy="3960812"/>
          </a:xfrm>
        </p:spPr>
        <p:txBody>
          <a:bodyPr/>
          <a:lstStyle/>
          <a:p>
            <a:r>
              <a:rPr lang="en-US" sz="2000" dirty="0"/>
              <a:t>Data values are within expected limits and vary with angle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1526E-4CA4-CC41-BBEB-E634C998E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764704"/>
            <a:ext cx="4032448" cy="594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0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2F569E-E557-4C4B-A1E3-FEE8B961BB91}"/>
              </a:ext>
            </a:extLst>
          </p:cNvPr>
          <p:cNvSpPr txBox="1">
            <a:spLocks/>
          </p:cNvSpPr>
          <p:nvPr/>
        </p:nvSpPr>
        <p:spPr bwMode="auto">
          <a:xfrm>
            <a:off x="330200" y="54868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kern="0" dirty="0"/>
              <a:t>Summary &amp; Editorial Issues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ECC304-7A99-4F43-83F7-7F6627313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340769"/>
            <a:ext cx="8489950" cy="4825082"/>
          </a:xfrm>
        </p:spPr>
        <p:txBody>
          <a:bodyPr>
            <a:normAutofit/>
          </a:bodyPr>
          <a:lstStyle/>
          <a:p>
            <a:r>
              <a:rPr lang="en-US" sz="2400" dirty="0"/>
              <a:t>FIT and ASCII files loaded and appear to have values in the correct ranges.</a:t>
            </a:r>
          </a:p>
          <a:p>
            <a:r>
              <a:rPr lang="en-US" sz="2400" dirty="0"/>
              <a:t>Values vary with solar illumination angles</a:t>
            </a:r>
          </a:p>
          <a:p>
            <a:endParaRPr lang="en-US" sz="2400" dirty="0"/>
          </a:p>
          <a:p>
            <a:r>
              <a:rPr lang="en-US" sz="2400" b="1" dirty="0"/>
              <a:t>TIME2SUN.TAB data could not be read by READPDS</a:t>
            </a:r>
          </a:p>
          <a:p>
            <a:pPr lvl="1"/>
            <a:r>
              <a:rPr lang="en-US" sz="2000" b="1" dirty="0"/>
              <a:t>“</a:t>
            </a:r>
            <a:r>
              <a:rPr lang="en-GB" sz="2000" b="1" dirty="0"/>
              <a:t>Error: Improper START_BYTE or BYTES specification in PDS label, or data file missing carriage return and/or line feed characters.”</a:t>
            </a:r>
            <a:endParaRPr lang="en-US" sz="2000" b="1" dirty="0"/>
          </a:p>
          <a:p>
            <a:endParaRPr lang="en-US" sz="2400" dirty="0"/>
          </a:p>
          <a:p>
            <a:r>
              <a:rPr lang="en-US" sz="2400" dirty="0"/>
              <a:t>Some typos in the ILLUMINATION_UG file (e.g. “Information bout the …”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994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7FF44C0-88E4-2F47-9DEE-99F64CE916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568630" cy="13684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4000" dirty="0"/>
              <a:t>Rosetta Enhanced Archive Review</a:t>
            </a:r>
            <a:br>
              <a:rPr lang="en-GB" sz="4000" dirty="0"/>
            </a:br>
            <a:r>
              <a:rPr lang="en-GB" sz="4000" dirty="0"/>
              <a:t>RPC-ICA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F84B5A1-397C-7C41-81CF-B4603F4B6F7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2000" dirty="0"/>
              <a:t>Colin Forsyth</a:t>
            </a:r>
          </a:p>
          <a:p>
            <a:pPr eaLnBrk="1" hangingPunct="1">
              <a:defRPr/>
            </a:pPr>
            <a:r>
              <a:rPr lang="en-GB" sz="1600" dirty="0"/>
              <a:t>UCL </a:t>
            </a:r>
            <a:r>
              <a:rPr lang="en-GB" sz="1600" dirty="0" err="1"/>
              <a:t>Mullard</a:t>
            </a:r>
            <a:r>
              <a:rPr lang="en-GB" sz="1600" dirty="0"/>
              <a:t> Space Science Laboratory</a:t>
            </a: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79F512-FC0F-284A-AEA1-7E6AB2CD8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05977"/>
            <a:ext cx="10515600" cy="1325563"/>
          </a:xfrm>
        </p:spPr>
        <p:txBody>
          <a:bodyPr/>
          <a:lstStyle/>
          <a:p>
            <a:r>
              <a:rPr lang="en-GB" sz="3200" dirty="0"/>
              <a:t>RPC Ion Composition Analyser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4BBF4F-7799-5A41-B359-D3A03EEC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162" y="1150872"/>
            <a:ext cx="5094514" cy="5310981"/>
          </a:xfrm>
        </p:spPr>
        <p:txBody>
          <a:bodyPr/>
          <a:lstStyle/>
          <a:p>
            <a:r>
              <a:rPr lang="en-GB" sz="2400" dirty="0"/>
              <a:t>Heritage from the IMA and ASPERA-4 instruments on </a:t>
            </a:r>
            <a:r>
              <a:rPr lang="en-GB" sz="2400" dirty="0" err="1"/>
              <a:t>MEx</a:t>
            </a:r>
            <a:r>
              <a:rPr lang="en-GB" sz="2400" dirty="0"/>
              <a:t> and </a:t>
            </a:r>
            <a:r>
              <a:rPr lang="en-GB" sz="2400" dirty="0" err="1"/>
              <a:t>VEx</a:t>
            </a:r>
            <a:endParaRPr lang="en-GB" sz="2400" dirty="0"/>
          </a:p>
          <a:p>
            <a:r>
              <a:rPr lang="en-GB" sz="2400" dirty="0"/>
              <a:t>Top-hat ion detector</a:t>
            </a:r>
          </a:p>
          <a:p>
            <a:pPr lvl="1"/>
            <a:r>
              <a:rPr lang="en-GB" sz="2000" dirty="0"/>
              <a:t>‘External’ deflector plates enable selection of elevation angles</a:t>
            </a:r>
          </a:p>
          <a:p>
            <a:pPr lvl="1"/>
            <a:r>
              <a:rPr lang="en-GB" sz="2000" dirty="0"/>
              <a:t>Internal permanent magnets enable mass selection</a:t>
            </a:r>
          </a:p>
          <a:p>
            <a:r>
              <a:rPr lang="en-GB" sz="2400" dirty="0"/>
              <a:t>Typical operation has </a:t>
            </a:r>
          </a:p>
          <a:p>
            <a:pPr lvl="1"/>
            <a:r>
              <a:rPr lang="en-GB" sz="2000" dirty="0"/>
              <a:t>16 azimuth angles</a:t>
            </a:r>
          </a:p>
          <a:p>
            <a:pPr lvl="1"/>
            <a:r>
              <a:rPr lang="en-GB" sz="2000" dirty="0"/>
              <a:t>16 elevation angles </a:t>
            </a:r>
          </a:p>
          <a:p>
            <a:pPr lvl="1"/>
            <a:r>
              <a:rPr lang="en-GB" sz="2000" dirty="0"/>
              <a:t>32 mass channels</a:t>
            </a:r>
          </a:p>
          <a:p>
            <a:pPr lvl="1"/>
            <a:r>
              <a:rPr lang="en-GB" sz="2000" dirty="0"/>
              <a:t>96 energy channels</a:t>
            </a:r>
          </a:p>
          <a:p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08CCE1-1AD2-F54A-88CC-E31341ED3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35425" y="1911688"/>
            <a:ext cx="524629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4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>
            <a:extLst>
              <a:ext uri="{FF2B5EF4-FFF2-40B4-BE49-F238E27FC236}">
                <a16:creationId xmlns:a16="http://schemas.microsoft.com/office/drawing/2014/main" id="{E73DBFE7-CB65-874D-9558-40FCEBE89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200" y="548680"/>
            <a:ext cx="8489950" cy="1296988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/>
              <a:t>Data under review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11C88F30-9B29-B44D-9656-2FF5F7BD0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200" y="1268760"/>
            <a:ext cx="8489950" cy="2160239"/>
          </a:xfrm>
        </p:spPr>
        <p:txBody>
          <a:bodyPr numCol="2">
            <a:normAutofit fontScale="92500" lnSpcReduction="10000"/>
          </a:bodyPr>
          <a:lstStyle/>
          <a:p>
            <a:pPr eaLnBrk="1" hangingPunct="1">
              <a:defRPr/>
            </a:pPr>
            <a:r>
              <a:rPr lang="en-GB" sz="2000" dirty="0"/>
              <a:t>RPC-ICA ion moments</a:t>
            </a:r>
          </a:p>
          <a:p>
            <a:pPr eaLnBrk="1" hangingPunct="1">
              <a:defRPr/>
            </a:pPr>
            <a:r>
              <a:rPr lang="en-GB" sz="2000" dirty="0"/>
              <a:t>01 January – 05 April 2016</a:t>
            </a: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r>
              <a:rPr lang="en-GB" sz="2000" dirty="0"/>
              <a:t>Data in PDS files:</a:t>
            </a:r>
          </a:p>
          <a:p>
            <a:pPr lvl="1">
              <a:defRPr/>
            </a:pPr>
            <a:r>
              <a:rPr lang="en-GB" sz="1800" dirty="0"/>
              <a:t>Mass</a:t>
            </a:r>
          </a:p>
          <a:p>
            <a:pPr lvl="1">
              <a:defRPr/>
            </a:pPr>
            <a:r>
              <a:rPr lang="en-GB" sz="1800" dirty="0"/>
              <a:t>Charge</a:t>
            </a:r>
          </a:p>
          <a:p>
            <a:pPr lvl="1">
              <a:defRPr/>
            </a:pPr>
            <a:r>
              <a:rPr lang="en-GB" sz="1800" dirty="0"/>
              <a:t>Density</a:t>
            </a:r>
          </a:p>
          <a:p>
            <a:pPr lvl="1">
              <a:defRPr/>
            </a:pPr>
            <a:r>
              <a:rPr lang="en-GB" sz="1800" dirty="0"/>
              <a:t>Velocity (X,Y,Z) in CSEQ frame</a:t>
            </a:r>
          </a:p>
          <a:p>
            <a:pPr lvl="1">
              <a:defRPr/>
            </a:pPr>
            <a:r>
              <a:rPr lang="en-GB" sz="1800" dirty="0"/>
              <a:t>Duration of voltage sweep</a:t>
            </a:r>
          </a:p>
          <a:p>
            <a:pPr lvl="1">
              <a:defRPr/>
            </a:pPr>
            <a:r>
              <a:rPr lang="en-GB" sz="1800" dirty="0"/>
              <a:t>Quality flag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B0FCD4-BE8E-D040-A195-1C0BA3F3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3356992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600" kern="0" dirty="0"/>
              <a:t>Methodology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6B16E7F-D8E5-1D4E-8D54-0DE7092FD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4293096"/>
            <a:ext cx="8489950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2000" kern="0" dirty="0"/>
              <a:t>Rosetta will have spent some time in the solar wind</a:t>
            </a:r>
          </a:p>
          <a:p>
            <a:pPr>
              <a:defRPr/>
            </a:pPr>
            <a:r>
              <a:rPr lang="en-GB" sz="2000" kern="0" dirty="0"/>
              <a:t>Ions species concentrated on are predominantly solar wind species</a:t>
            </a:r>
          </a:p>
          <a:p>
            <a:pPr>
              <a:defRPr/>
            </a:pPr>
            <a:r>
              <a:rPr lang="en-GB" sz="2000" b="1" i="1" kern="0" dirty="0">
                <a:solidFill>
                  <a:srgbClr val="FF0000"/>
                </a:solidFill>
              </a:rPr>
              <a:t>Compare RPC-ICA with NASA OMNI dataset</a:t>
            </a:r>
          </a:p>
          <a:p>
            <a:pPr>
              <a:defRPr/>
            </a:pPr>
            <a:r>
              <a:rPr lang="en-GB" sz="2000" kern="0" dirty="0"/>
              <a:t>Notes:</a:t>
            </a:r>
          </a:p>
          <a:p>
            <a:pPr lvl="1">
              <a:defRPr/>
            </a:pPr>
            <a:r>
              <a:rPr lang="en-GB" sz="1400" kern="0" dirty="0"/>
              <a:t>Direct comparison not possible, but similar distributions of e.g. velocity expected</a:t>
            </a:r>
          </a:p>
          <a:p>
            <a:pPr lvl="1">
              <a:defRPr/>
            </a:pPr>
            <a:r>
              <a:rPr lang="en-GB" sz="1400" kern="0" dirty="0"/>
              <a:t>Densities should be lower, but for an object at ~2 AU these should be factor ~4 lower</a:t>
            </a:r>
          </a:p>
          <a:p>
            <a:pPr lvl="1">
              <a:defRPr/>
            </a:pPr>
            <a:r>
              <a:rPr lang="en-GB" sz="1400" kern="0" dirty="0"/>
              <a:t>Ratios of ion species should be close to what we would expect for the solar wind</a:t>
            </a:r>
          </a:p>
          <a:p>
            <a:pPr lvl="1">
              <a:defRPr/>
            </a:pPr>
            <a:endParaRPr lang="en-GB" sz="1400" kern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AB99-96D3-D549-8DB2-E734DD6B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548680"/>
            <a:ext cx="8489950" cy="1296988"/>
          </a:xfrm>
        </p:spPr>
        <p:txBody>
          <a:bodyPr/>
          <a:lstStyle/>
          <a:p>
            <a:r>
              <a:rPr lang="en-US" dirty="0"/>
              <a:t>‘Direct’ comparison with OMNI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58FB1-18C4-8B46-AA9C-26362F41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307624"/>
            <a:ext cx="4529832" cy="543374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OMNI data comes from L1 point, so not directly comparable to ICA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i="1" dirty="0"/>
              <a:t>However, </a:t>
            </a:r>
            <a:r>
              <a:rPr lang="en-US" sz="1800" dirty="0"/>
              <a:t>on longer timescales 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He+ velocity follows OMNI relatively closely, but misses largest values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OMNI provides upper limit for H+ velocity, but there seems to be much more variability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Oxygen is generally much slower (cometary origin?)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Densities are all over the place! Genuinely don’t know how much these can be relied 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FCB99D-0A81-914B-9A17-F589113D9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031410"/>
            <a:ext cx="4067832" cy="58265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380380-5FCA-3E41-BA84-D51C75443F64}"/>
              </a:ext>
            </a:extLst>
          </p:cNvPr>
          <p:cNvSpPr txBox="1"/>
          <p:nvPr/>
        </p:nvSpPr>
        <p:spPr>
          <a:xfrm>
            <a:off x="7712909" y="1307624"/>
            <a:ext cx="107979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OMNI</a:t>
            </a:r>
          </a:p>
          <a:p>
            <a:r>
              <a:rPr lang="en-US" sz="1200" dirty="0">
                <a:solidFill>
                  <a:srgbClr val="C00000"/>
                </a:solidFill>
              </a:rPr>
              <a:t>H+, </a:t>
            </a:r>
            <a:r>
              <a:rPr lang="en-US" sz="1200" dirty="0">
                <a:solidFill>
                  <a:srgbClr val="00B0F0"/>
                </a:solidFill>
              </a:rPr>
              <a:t>He+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rgbClr val="92D050"/>
                </a:solidFill>
              </a:rPr>
              <a:t>O+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A0780-0B5B-A047-ACEE-12700565DA79}"/>
              </a:ext>
            </a:extLst>
          </p:cNvPr>
          <p:cNvSpPr txBox="1"/>
          <p:nvPr/>
        </p:nvSpPr>
        <p:spPr>
          <a:xfrm rot="16200000">
            <a:off x="4488433" y="2328411"/>
            <a:ext cx="130657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Speed (km/s)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65873-0FD6-FF4E-876D-809E377C9AC7}"/>
              </a:ext>
            </a:extLst>
          </p:cNvPr>
          <p:cNvSpPr txBox="1"/>
          <p:nvPr/>
        </p:nvSpPr>
        <p:spPr>
          <a:xfrm rot="16200000">
            <a:off x="4488433" y="5311938"/>
            <a:ext cx="130657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Density (cm</a:t>
            </a:r>
            <a:r>
              <a:rPr lang="en-US" sz="1200" baseline="30000" dirty="0">
                <a:solidFill>
                  <a:schemeClr val="bg1"/>
                </a:solidFill>
              </a:rPr>
              <a:t>-3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519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AB99-96D3-D549-8DB2-E734DD6B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548680"/>
            <a:ext cx="8489950" cy="1296988"/>
          </a:xfrm>
        </p:spPr>
        <p:txBody>
          <a:bodyPr/>
          <a:lstStyle/>
          <a:p>
            <a:r>
              <a:rPr lang="en-US" dirty="0"/>
              <a:t>Comparison of distribution of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58FB1-18C4-8B46-AA9C-26362F41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307624"/>
            <a:ext cx="4824536" cy="543374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If Rosetta spent a lot of time in the solar wind, distributions from OMNI and ICA would be similar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Comparing data when there are no quality flags flagged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He+ velocities somewhat similar, but missing high values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H+ velocities look like they are off by ~0.5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Velocities show a lot of variability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H+ and He+ densities 1-2 orders of magnitude lower than OMNI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O+ densities similar to OMNI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Frequently see 100% drop in density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4BAE37-CF63-094D-8BAA-DEC82285D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282721"/>
            <a:ext cx="3985679" cy="54586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1EFA10-706C-B443-9779-284B854AA34D}"/>
              </a:ext>
            </a:extLst>
          </p:cNvPr>
          <p:cNvSpPr txBox="1"/>
          <p:nvPr/>
        </p:nvSpPr>
        <p:spPr>
          <a:xfrm>
            <a:off x="5382114" y="971436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H+               He+                O+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BA13F1-DBB9-4445-8E14-D9ACE320800A}"/>
              </a:ext>
            </a:extLst>
          </p:cNvPr>
          <p:cNvSpPr txBox="1"/>
          <p:nvPr/>
        </p:nvSpPr>
        <p:spPr>
          <a:xfrm rot="16200000">
            <a:off x="6423246" y="3809680"/>
            <a:ext cx="516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dn</a:t>
            </a:r>
            <a:r>
              <a:rPr lang="en-US" dirty="0"/>
              <a:t>/n                density            dv/v             Velocity </a:t>
            </a:r>
          </a:p>
        </p:txBody>
      </p:sp>
    </p:spTree>
    <p:extLst>
      <p:ext uri="{BB962C8B-B14F-4D97-AF65-F5344CB8AC3E}">
        <p14:creationId xmlns:p14="http://schemas.microsoft.com/office/powerpoint/2010/main" val="39342468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5A1B31"/>
      </a:dk2>
      <a:lt2>
        <a:srgbClr val="808080"/>
      </a:lt2>
      <a:accent1>
        <a:srgbClr val="7FA1AC"/>
      </a:accent1>
      <a:accent2>
        <a:srgbClr val="C88BA9"/>
      </a:accent2>
      <a:accent3>
        <a:srgbClr val="FFFFFF"/>
      </a:accent3>
      <a:accent4>
        <a:srgbClr val="000000"/>
      </a:accent4>
      <a:accent5>
        <a:srgbClr val="C0CDD2"/>
      </a:accent5>
      <a:accent6>
        <a:srgbClr val="B57D99"/>
      </a:accent6>
      <a:hlink>
        <a:srgbClr val="4B4620"/>
      </a:hlink>
      <a:folHlink>
        <a:srgbClr val="B25D86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5A1B31"/>
        </a:dk2>
        <a:lt2>
          <a:srgbClr val="808080"/>
        </a:lt2>
        <a:accent1>
          <a:srgbClr val="7FA1AC"/>
        </a:accent1>
        <a:accent2>
          <a:srgbClr val="C88BA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B57D99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223</TotalTime>
  <Words>698</Words>
  <Application>Microsoft Macintosh PowerPoint</Application>
  <PresentationFormat>On-screen Show (4:3)</PresentationFormat>
  <Paragraphs>102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ＭＳ Ｐゴシック</vt:lpstr>
      <vt:lpstr>Arial</vt:lpstr>
      <vt:lpstr>Custom Design</vt:lpstr>
      <vt:lpstr>Rosetta Enhanced Archive Review RPC-PIU Illumination Maps</vt:lpstr>
      <vt:lpstr>PowerPoint Presentation</vt:lpstr>
      <vt:lpstr>Data from ASCII files</vt:lpstr>
      <vt:lpstr>PowerPoint Presentation</vt:lpstr>
      <vt:lpstr>Rosetta Enhanced Archive Review RPC-ICA</vt:lpstr>
      <vt:lpstr>RPC Ion Composition Analyser</vt:lpstr>
      <vt:lpstr>Data under review</vt:lpstr>
      <vt:lpstr>‘Direct’ comparison with OMNI</vt:lpstr>
      <vt:lpstr>Comparison of distribution of values</vt:lpstr>
      <vt:lpstr>Comparison of density ratios</vt:lpstr>
      <vt:lpstr>Quality Flags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Rosetta Enhanced Archive Review RPC-ICA</dc:title>
  <dc:creator>Forsyth, Colin</dc:creator>
  <cp:lastModifiedBy>Forsyth, Colin</cp:lastModifiedBy>
  <cp:revision>14</cp:revision>
  <dcterms:created xsi:type="dcterms:W3CDTF">2018-10-03T12:35:59Z</dcterms:created>
  <dcterms:modified xsi:type="dcterms:W3CDTF">2018-10-09T08:20:12Z</dcterms:modified>
</cp:coreProperties>
</file>