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75" r:id="rId6"/>
    <p:sldId id="259" r:id="rId7"/>
    <p:sldId id="265" r:id="rId8"/>
    <p:sldId id="267" r:id="rId9"/>
    <p:sldId id="268" r:id="rId10"/>
    <p:sldId id="279" r:id="rId11"/>
    <p:sldId id="28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0" autoAdjust="0"/>
    <p:restoredTop sz="94660"/>
  </p:normalViewPr>
  <p:slideViewPr>
    <p:cSldViewPr snapToGrid="0">
      <p:cViewPr varScale="1">
        <p:scale>
          <a:sx n="134" d="100"/>
          <a:sy n="134" d="100"/>
        </p:scale>
        <p:origin x="1543"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10/9/2018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8092" y="843691"/>
            <a:ext cx="7772400" cy="4179414"/>
          </a:xfrm>
        </p:spPr>
        <p:txBody>
          <a:bodyPr>
            <a:normAutofit/>
          </a:bodyPr>
          <a:lstStyle/>
          <a:p>
            <a:r>
              <a:rPr lang="en-US" dirty="0" smtClean="0"/>
              <a:t>Rosetta Orbiter RPCLAP  Archive Comments</a:t>
            </a:r>
            <a:br>
              <a:rPr lang="en-US" dirty="0" smtClean="0"/>
            </a:br>
            <a:r>
              <a:rPr lang="en-US" dirty="0" smtClean="0"/>
              <a:t>ro-c-rpclap-2-ext1-edited2-v2.0</a:t>
            </a:r>
            <a:r>
              <a:rPr lang="en-US" dirty="0"/>
              <a:t/>
            </a:r>
            <a:br>
              <a:rPr lang="en-US" dirty="0"/>
            </a:br>
            <a:r>
              <a:rPr lang="en-US" dirty="0" smtClean="0"/>
              <a:t>ro-c-rpclap-3-ext1-calib2-v1.0</a:t>
            </a:r>
            <a:r>
              <a:rPr lang="en-US" dirty="0"/>
              <a:t/>
            </a:r>
            <a:br>
              <a:rPr lang="en-US" dirty="0"/>
            </a:br>
            <a:r>
              <a:rPr lang="en-US" dirty="0" smtClean="0"/>
              <a:t>ro-c-rpclap-5-ext1-deriv2-v1.0</a:t>
            </a:r>
            <a:r>
              <a:rPr lang="en-US" sz="1400" dirty="0"/>
              <a:t/>
            </a:r>
            <a:br>
              <a:rPr lang="en-US" sz="1400" dirty="0"/>
            </a:br>
            <a:endParaRPr lang="en-US" sz="1400" dirty="0"/>
          </a:p>
        </p:txBody>
      </p:sp>
      <p:sp>
        <p:nvSpPr>
          <p:cNvPr id="3" name="Subtitle 2"/>
          <p:cNvSpPr>
            <a:spLocks noGrp="1"/>
          </p:cNvSpPr>
          <p:nvPr>
            <p:ph type="subTitle" idx="1"/>
          </p:nvPr>
        </p:nvSpPr>
        <p:spPr>
          <a:xfrm>
            <a:off x="1143000" y="5030479"/>
            <a:ext cx="6858000" cy="1655762"/>
          </a:xfrm>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75963" t="8984" r="13419" b="9883"/>
          <a:stretch/>
        </p:blipFill>
        <p:spPr>
          <a:xfrm>
            <a:off x="6692152" y="1374637"/>
            <a:ext cx="968189" cy="4890246"/>
          </a:xfrm>
          <a:prstGeom prst="rect">
            <a:avLst/>
          </a:prstGeom>
        </p:spPr>
      </p:pic>
      <p:pic>
        <p:nvPicPr>
          <p:cNvPr id="12" name="Picture 11"/>
          <p:cNvPicPr>
            <a:picLocks noChangeAspect="1"/>
          </p:cNvPicPr>
          <p:nvPr/>
        </p:nvPicPr>
        <p:blipFill rotWithShape="1">
          <a:blip r:embed="rId2"/>
          <a:srcRect l="12199" t="9725" r="23732" b="10300"/>
          <a:stretch/>
        </p:blipFill>
        <p:spPr>
          <a:xfrm rot="10800000">
            <a:off x="746996" y="1402943"/>
            <a:ext cx="5858436" cy="4833633"/>
          </a:xfrm>
          <a:prstGeom prst="rect">
            <a:avLst/>
          </a:prstGeom>
        </p:spPr>
      </p:pic>
      <p:sp>
        <p:nvSpPr>
          <p:cNvPr id="2" name="Title 1"/>
          <p:cNvSpPr>
            <a:spLocks noGrp="1"/>
          </p:cNvSpPr>
          <p:nvPr>
            <p:ph type="title"/>
          </p:nvPr>
        </p:nvSpPr>
        <p:spPr/>
        <p:txBody>
          <a:bodyPr/>
          <a:lstStyle/>
          <a:p>
            <a:r>
              <a:rPr lang="en-US" dirty="0"/>
              <a:t>ro-c-rpclap-3-ext1-calib2-v1.0_2105</a:t>
            </a:r>
          </a:p>
        </p:txBody>
      </p:sp>
      <p:sp>
        <p:nvSpPr>
          <p:cNvPr id="5" name="TextBox 4"/>
          <p:cNvSpPr txBox="1"/>
          <p:nvPr/>
        </p:nvSpPr>
        <p:spPr>
          <a:xfrm>
            <a:off x="263047" y="5085567"/>
            <a:ext cx="8749430" cy="369332"/>
          </a:xfrm>
          <a:prstGeom prst="rect">
            <a:avLst/>
          </a:prstGeom>
          <a:noFill/>
        </p:spPr>
        <p:txBody>
          <a:bodyPr wrap="square" rtlCol="0">
            <a:spAutoFit/>
          </a:bodyPr>
          <a:lstStyle/>
          <a:p>
            <a:r>
              <a:rPr lang="en-US" b="1" dirty="0" smtClean="0"/>
              <a:t>	</a:t>
            </a:r>
            <a:endParaRPr lang="en-US" b="1" dirty="0"/>
          </a:p>
        </p:txBody>
      </p:sp>
      <p:sp>
        <p:nvSpPr>
          <p:cNvPr id="3" name="Content Placeholder 2"/>
          <p:cNvSpPr>
            <a:spLocks noGrp="1"/>
          </p:cNvSpPr>
          <p:nvPr>
            <p:ph idx="1"/>
          </p:nvPr>
        </p:nvSpPr>
        <p:spPr>
          <a:xfrm>
            <a:off x="628650" y="747423"/>
            <a:ext cx="7886700" cy="5429540"/>
          </a:xfrm>
        </p:spPr>
        <p:txBody>
          <a:bodyPr/>
          <a:lstStyle/>
          <a:p>
            <a:r>
              <a:rPr lang="en-US" dirty="0" smtClean="0"/>
              <a:t>lap_20160120_000000_914_i1s.tab  shows the currents from  </a:t>
            </a:r>
            <a:br>
              <a:rPr lang="en-US" dirty="0" smtClean="0"/>
            </a:br>
            <a:r>
              <a:rPr lang="en-US" dirty="0" smtClean="0"/>
              <a:t>a 240 voltage step sweep early on Jan 20, 2016</a:t>
            </a:r>
          </a:p>
        </p:txBody>
      </p:sp>
      <p:sp>
        <p:nvSpPr>
          <p:cNvPr id="6" name="TextBox 5"/>
          <p:cNvSpPr txBox="1"/>
          <p:nvPr/>
        </p:nvSpPr>
        <p:spPr>
          <a:xfrm>
            <a:off x="7401020" y="3322320"/>
            <a:ext cx="461665" cy="839525"/>
          </a:xfrm>
          <a:prstGeom prst="rect">
            <a:avLst/>
          </a:prstGeom>
          <a:noFill/>
        </p:spPr>
        <p:txBody>
          <a:bodyPr vert="vert270" wrap="none" rtlCol="0">
            <a:spAutoFit/>
          </a:bodyPr>
          <a:lstStyle/>
          <a:p>
            <a:r>
              <a:rPr lang="en-US" dirty="0" smtClean="0"/>
              <a:t>Ampere</a:t>
            </a:r>
            <a:endParaRPr lang="en-US" dirty="0"/>
          </a:p>
        </p:txBody>
      </p:sp>
      <p:sp>
        <p:nvSpPr>
          <p:cNvPr id="7" name="TextBox 6"/>
          <p:cNvSpPr txBox="1"/>
          <p:nvPr/>
        </p:nvSpPr>
        <p:spPr>
          <a:xfrm>
            <a:off x="533400" y="6076056"/>
            <a:ext cx="715260" cy="369332"/>
          </a:xfrm>
          <a:prstGeom prst="rect">
            <a:avLst/>
          </a:prstGeom>
          <a:noFill/>
        </p:spPr>
        <p:txBody>
          <a:bodyPr wrap="none" rtlCol="0">
            <a:spAutoFit/>
          </a:bodyPr>
          <a:lstStyle/>
          <a:p>
            <a:r>
              <a:rPr lang="en-US" dirty="0" smtClean="0"/>
              <a:t>00:00</a:t>
            </a:r>
            <a:endParaRPr lang="en-US" dirty="0"/>
          </a:p>
        </p:txBody>
      </p:sp>
      <p:sp>
        <p:nvSpPr>
          <p:cNvPr id="8" name="TextBox 7"/>
          <p:cNvSpPr txBox="1"/>
          <p:nvPr/>
        </p:nvSpPr>
        <p:spPr>
          <a:xfrm>
            <a:off x="3177988" y="6025649"/>
            <a:ext cx="715260" cy="369332"/>
          </a:xfrm>
          <a:prstGeom prst="rect">
            <a:avLst/>
          </a:prstGeom>
          <a:noFill/>
        </p:spPr>
        <p:txBody>
          <a:bodyPr wrap="none" rtlCol="0">
            <a:spAutoFit/>
          </a:bodyPr>
          <a:lstStyle/>
          <a:p>
            <a:r>
              <a:rPr lang="en-US" dirty="0" smtClean="0"/>
              <a:t>03:00</a:t>
            </a:r>
            <a:endParaRPr lang="en-US" dirty="0"/>
          </a:p>
        </p:txBody>
      </p:sp>
      <p:sp>
        <p:nvSpPr>
          <p:cNvPr id="9" name="TextBox 8"/>
          <p:cNvSpPr txBox="1"/>
          <p:nvPr/>
        </p:nvSpPr>
        <p:spPr>
          <a:xfrm>
            <a:off x="6167718" y="6019332"/>
            <a:ext cx="715260" cy="369332"/>
          </a:xfrm>
          <a:prstGeom prst="rect">
            <a:avLst/>
          </a:prstGeom>
          <a:noFill/>
        </p:spPr>
        <p:txBody>
          <a:bodyPr wrap="none" rtlCol="0">
            <a:spAutoFit/>
          </a:bodyPr>
          <a:lstStyle/>
          <a:p>
            <a:r>
              <a:rPr lang="en-US" dirty="0" smtClean="0"/>
              <a:t>06:00</a:t>
            </a:r>
            <a:endParaRPr lang="en-US" dirty="0"/>
          </a:p>
        </p:txBody>
      </p:sp>
      <p:sp>
        <p:nvSpPr>
          <p:cNvPr id="10" name="TextBox 9"/>
          <p:cNvSpPr txBox="1"/>
          <p:nvPr/>
        </p:nvSpPr>
        <p:spPr>
          <a:xfrm>
            <a:off x="6790765" y="1151076"/>
            <a:ext cx="604653" cy="369332"/>
          </a:xfrm>
          <a:prstGeom prst="rect">
            <a:avLst/>
          </a:prstGeom>
          <a:solidFill>
            <a:schemeClr val="bg1"/>
          </a:solidFill>
        </p:spPr>
        <p:txBody>
          <a:bodyPr wrap="none" rtlCol="0">
            <a:spAutoFit/>
          </a:bodyPr>
          <a:lstStyle/>
          <a:p>
            <a:r>
              <a:rPr lang="en-US" dirty="0" smtClean="0"/>
              <a:t>1e-7</a:t>
            </a:r>
            <a:endParaRPr lang="en-US" dirty="0"/>
          </a:p>
        </p:txBody>
      </p:sp>
      <p:sp>
        <p:nvSpPr>
          <p:cNvPr id="11" name="TextBox 10"/>
          <p:cNvSpPr txBox="1"/>
          <p:nvPr/>
        </p:nvSpPr>
        <p:spPr>
          <a:xfrm>
            <a:off x="6882978" y="6059529"/>
            <a:ext cx="721672" cy="369332"/>
          </a:xfrm>
          <a:prstGeom prst="rect">
            <a:avLst/>
          </a:prstGeom>
          <a:solidFill>
            <a:schemeClr val="bg1"/>
          </a:solidFill>
        </p:spPr>
        <p:txBody>
          <a:bodyPr wrap="none" rtlCol="0">
            <a:spAutoFit/>
          </a:bodyPr>
          <a:lstStyle/>
          <a:p>
            <a:r>
              <a:rPr lang="en-US" dirty="0" smtClean="0"/>
              <a:t>1e-10</a:t>
            </a:r>
            <a:endParaRPr lang="en-US" dirty="0"/>
          </a:p>
        </p:txBody>
      </p:sp>
      <p:sp>
        <p:nvSpPr>
          <p:cNvPr id="13" name="TextBox 12"/>
          <p:cNvSpPr txBox="1"/>
          <p:nvPr/>
        </p:nvSpPr>
        <p:spPr>
          <a:xfrm>
            <a:off x="496121" y="5851591"/>
            <a:ext cx="418704" cy="369332"/>
          </a:xfrm>
          <a:prstGeom prst="rect">
            <a:avLst/>
          </a:prstGeom>
          <a:noFill/>
        </p:spPr>
        <p:txBody>
          <a:bodyPr wrap="none" rtlCol="0">
            <a:spAutoFit/>
          </a:bodyPr>
          <a:lstStyle/>
          <a:p>
            <a:r>
              <a:rPr lang="en-US" dirty="0" smtClean="0"/>
              <a:t>28</a:t>
            </a:r>
            <a:endParaRPr lang="en-US" dirty="0"/>
          </a:p>
        </p:txBody>
      </p:sp>
      <p:sp>
        <p:nvSpPr>
          <p:cNvPr id="14" name="TextBox 13"/>
          <p:cNvSpPr txBox="1"/>
          <p:nvPr/>
        </p:nvSpPr>
        <p:spPr>
          <a:xfrm>
            <a:off x="613139" y="3557416"/>
            <a:ext cx="301686" cy="369332"/>
          </a:xfrm>
          <a:prstGeom prst="rect">
            <a:avLst/>
          </a:prstGeom>
          <a:noFill/>
        </p:spPr>
        <p:txBody>
          <a:bodyPr wrap="none" rtlCol="0">
            <a:spAutoFit/>
          </a:bodyPr>
          <a:lstStyle/>
          <a:p>
            <a:r>
              <a:rPr lang="en-US" dirty="0" smtClean="0"/>
              <a:t>0</a:t>
            </a:r>
            <a:endParaRPr lang="en-US" dirty="0"/>
          </a:p>
        </p:txBody>
      </p:sp>
      <p:sp>
        <p:nvSpPr>
          <p:cNvPr id="15" name="TextBox 14"/>
          <p:cNvSpPr txBox="1"/>
          <p:nvPr/>
        </p:nvSpPr>
        <p:spPr>
          <a:xfrm>
            <a:off x="425589" y="1293038"/>
            <a:ext cx="489236" cy="369332"/>
          </a:xfrm>
          <a:prstGeom prst="rect">
            <a:avLst/>
          </a:prstGeom>
          <a:noFill/>
        </p:spPr>
        <p:txBody>
          <a:bodyPr wrap="none" rtlCol="0">
            <a:spAutoFit/>
          </a:bodyPr>
          <a:lstStyle/>
          <a:p>
            <a:r>
              <a:rPr lang="en-US" dirty="0" smtClean="0"/>
              <a:t>-28</a:t>
            </a:r>
            <a:endParaRPr lang="en-US" dirty="0"/>
          </a:p>
        </p:txBody>
      </p:sp>
      <p:sp>
        <p:nvSpPr>
          <p:cNvPr id="16" name="TextBox 15"/>
          <p:cNvSpPr txBox="1"/>
          <p:nvPr/>
        </p:nvSpPr>
        <p:spPr>
          <a:xfrm>
            <a:off x="222283" y="3466675"/>
            <a:ext cx="461665" cy="555537"/>
          </a:xfrm>
          <a:prstGeom prst="rect">
            <a:avLst/>
          </a:prstGeom>
          <a:noFill/>
        </p:spPr>
        <p:txBody>
          <a:bodyPr vert="vert270" wrap="none" rtlCol="0">
            <a:spAutoFit/>
          </a:bodyPr>
          <a:lstStyle/>
          <a:p>
            <a:r>
              <a:rPr lang="en-US" dirty="0" smtClean="0"/>
              <a:t>Volts</a:t>
            </a:r>
            <a:endParaRPr lang="en-US" dirty="0"/>
          </a:p>
        </p:txBody>
      </p:sp>
    </p:spTree>
    <p:extLst>
      <p:ext uri="{BB962C8B-B14F-4D97-AF65-F5344CB8AC3E}">
        <p14:creationId xmlns:p14="http://schemas.microsoft.com/office/powerpoint/2010/main" val="666261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ro-c-rpclap-5-ext1-deriv2-v1.0</a:t>
            </a:r>
            <a:endParaRPr lang="en-US" dirty="0"/>
          </a:p>
        </p:txBody>
      </p:sp>
      <p:sp>
        <p:nvSpPr>
          <p:cNvPr id="5" name="TextBox 4"/>
          <p:cNvSpPr txBox="1"/>
          <p:nvPr/>
        </p:nvSpPr>
        <p:spPr>
          <a:xfrm>
            <a:off x="263047" y="5085567"/>
            <a:ext cx="8749430" cy="369332"/>
          </a:xfrm>
          <a:prstGeom prst="rect">
            <a:avLst/>
          </a:prstGeom>
          <a:noFill/>
        </p:spPr>
        <p:txBody>
          <a:bodyPr wrap="square" rtlCol="0">
            <a:spAutoFit/>
          </a:bodyPr>
          <a:lstStyle/>
          <a:p>
            <a:r>
              <a:rPr lang="en-US" b="1" dirty="0" smtClean="0"/>
              <a:t>	</a:t>
            </a:r>
            <a:endParaRPr lang="en-US" b="1" dirty="0"/>
          </a:p>
        </p:txBody>
      </p:sp>
      <p:sp>
        <p:nvSpPr>
          <p:cNvPr id="3" name="Content Placeholder 2"/>
          <p:cNvSpPr>
            <a:spLocks noGrp="1"/>
          </p:cNvSpPr>
          <p:nvPr>
            <p:ph idx="1"/>
          </p:nvPr>
        </p:nvSpPr>
        <p:spPr>
          <a:xfrm>
            <a:off x="628650" y="747422"/>
            <a:ext cx="7886700" cy="5734493"/>
          </a:xfrm>
        </p:spPr>
        <p:txBody>
          <a:bodyPr>
            <a:normAutofit/>
          </a:bodyPr>
          <a:lstStyle/>
          <a:p>
            <a:r>
              <a:rPr lang="en-US" dirty="0" smtClean="0"/>
              <a:t>These data are potentially very useful to the science community. At present, there are a large number of missing data (flag) values in the “</a:t>
            </a:r>
            <a:r>
              <a:rPr lang="en-US" dirty="0" err="1" smtClean="0"/>
              <a:t>asw</a:t>
            </a:r>
            <a:r>
              <a:rPr lang="en-US" dirty="0" smtClean="0"/>
              <a:t>” files. In addition, some of the </a:t>
            </a:r>
            <a:r>
              <a:rPr lang="en-US" dirty="0" err="1" smtClean="0"/>
              <a:t>asw</a:t>
            </a:r>
            <a:r>
              <a:rPr lang="en-US" dirty="0" smtClean="0"/>
              <a:t> files are not in time-order.</a:t>
            </a:r>
          </a:p>
          <a:p>
            <a:endParaRPr lang="en-US" dirty="0"/>
          </a:p>
          <a:p>
            <a:pPr marL="0" indent="0">
              <a:buNone/>
            </a:pPr>
            <a:r>
              <a:rPr lang="en-US" sz="1500" dirty="0" smtClean="0"/>
              <a:t>2016-02-03T09:51:58.080814</a:t>
            </a:r>
            <a:r>
              <a:rPr lang="en-US" sz="1500" dirty="0"/>
              <a:t>, 2016-02-03T09:52:01.343953, 413113835.266564, 413113838.529711, -1.0000000e+03, 1.0, -1.6107430e-08, 1.0, -1.0000000e+03, 1.0, -1.0000000e+03, 1.0, -1.0000000e+03, 1.0, -5.6953709e+00, 1.0, 00000</a:t>
            </a:r>
          </a:p>
          <a:p>
            <a:pPr marL="0" indent="0">
              <a:buNone/>
            </a:pPr>
            <a:r>
              <a:rPr lang="en-US" sz="1500" dirty="0">
                <a:solidFill>
                  <a:srgbClr val="00B0F0"/>
                </a:solidFill>
              </a:rPr>
              <a:t>2016-02-03T09:54:38.080867, 2016-02-03T09:54:41.344006, 413113995.266564, 413113998.529711, -1.0000000e+03, 1.0, -1.6310562e-08, 1.0, -1.0000000e+03, 1.0,  1.0020627e+01, 1.0, -1.0000000e+03, 1.0, -5.3471241e+00, 1.0, 00000</a:t>
            </a:r>
          </a:p>
          <a:p>
            <a:pPr marL="0" indent="0">
              <a:buNone/>
            </a:pPr>
            <a:r>
              <a:rPr lang="en-US" sz="1500" dirty="0">
                <a:solidFill>
                  <a:srgbClr val="00B0F0"/>
                </a:solidFill>
              </a:rPr>
              <a:t>2016-02-02T16:29:18.060129, 2016-02-02T16:29:21.323268, 413051275.266564, 413051278.529711, -1.0000000e+03, 1.0, -2.0613276e-08, 1.0, -1.0000000e+03, 1.0,  1.0974690e+01, 1.0, -1.0000000e+03, 1.0, -3.3899471e+00, 1.0, 00000</a:t>
            </a:r>
          </a:p>
          <a:p>
            <a:pPr marL="0" indent="0">
              <a:buNone/>
            </a:pPr>
            <a:r>
              <a:rPr lang="en-US" sz="1500" dirty="0"/>
              <a:t>2016-02-02T16:31:58.060181, 2016-02-02T16:32:01.323320, 413051435.266564, 413051438.529711, -1.0000000e+03, 1.0, -1.8777351e-08, 1.0, -1.0000000e+03, 1.0,  1.0930492e+01, 1.0, -</a:t>
            </a:r>
            <a:r>
              <a:rPr lang="en-US" sz="1500" dirty="0" smtClean="0"/>
              <a:t>1.0000000e+03</a:t>
            </a:r>
            <a:r>
              <a:rPr lang="en-US" sz="1500" dirty="0"/>
              <a:t>, 1.0, -5.0887612e+00, 1.0, </a:t>
            </a:r>
            <a:r>
              <a:rPr lang="en-US" sz="1500" dirty="0" smtClean="0"/>
              <a:t>00000</a:t>
            </a:r>
          </a:p>
          <a:p>
            <a:pPr marL="0" indent="0">
              <a:buNone/>
            </a:pPr>
            <a:r>
              <a:rPr lang="en-US" sz="1500" dirty="0" smtClean="0">
                <a:solidFill>
                  <a:srgbClr val="00B0F0"/>
                </a:solidFill>
              </a:rPr>
              <a:t>RID: Makes sure that all of the data files are provided in ascending time order.</a:t>
            </a:r>
            <a:endParaRPr lang="en-US" sz="1500" dirty="0">
              <a:solidFill>
                <a:srgbClr val="00B0F0"/>
              </a:solidFill>
            </a:endParaRPr>
          </a:p>
        </p:txBody>
      </p:sp>
    </p:spTree>
    <p:extLst>
      <p:ext uri="{BB962C8B-B14F-4D97-AF65-F5344CB8AC3E}">
        <p14:creationId xmlns:p14="http://schemas.microsoft.com/office/powerpoint/2010/main" val="3908379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raw (-2-) and calibrated (-3-) data are in good shape and can be certified. There are no new liens (RIDs) on these data sets.</a:t>
            </a:r>
          </a:p>
          <a:p>
            <a:pPr lvl="1"/>
            <a:r>
              <a:rPr lang="en-US" dirty="0" smtClean="0"/>
              <a:t>The documentation for these datasets refer to the derived data in the future tense. Once the derived data are archived, these documents (dataset.cat, etc.) should be updated.</a:t>
            </a:r>
          </a:p>
          <a:p>
            <a:pPr lvl="1"/>
            <a:r>
              <a:rPr lang="en-US" dirty="0" smtClean="0"/>
              <a:t>When assembling the archive volumes, please make sure that the most recent version </a:t>
            </a:r>
            <a:r>
              <a:rPr lang="en-US" dirty="0"/>
              <a:t>of the </a:t>
            </a:r>
            <a:r>
              <a:rPr lang="en-US" dirty="0" smtClean="0"/>
              <a:t>rosetta_insthost.cat file is included.</a:t>
            </a:r>
          </a:p>
          <a:p>
            <a:r>
              <a:rPr lang="en-US" dirty="0" smtClean="0"/>
              <a:t>The sample derived data show that these data will be extremely useful to the community in the future. These data are not ready to be certified in their present state. There are 2 liens/RIDs on these data:</a:t>
            </a:r>
          </a:p>
          <a:p>
            <a:pPr marL="914400" lvl="1" indent="-457200">
              <a:buFont typeface="+mj-lt"/>
              <a:buAutoNum type="arabicPeriod"/>
            </a:pPr>
            <a:r>
              <a:rPr lang="en-US" dirty="0" smtClean="0">
                <a:solidFill>
                  <a:srgbClr val="00B0F0"/>
                </a:solidFill>
              </a:rPr>
              <a:t>The EACID that describes </a:t>
            </a:r>
            <a:r>
              <a:rPr lang="en-US" dirty="0">
                <a:solidFill>
                  <a:srgbClr val="00B0F0"/>
                </a:solidFill>
              </a:rPr>
              <a:t>these data (</a:t>
            </a:r>
            <a:r>
              <a:rPr lang="en-US" dirty="0" smtClean="0">
                <a:solidFill>
                  <a:srgbClr val="00B0F0"/>
                </a:solidFill>
              </a:rPr>
              <a:t>ro-irfu-lap-eaicd_delta.pdf) is incomplete (missing section 4). This document should be completed before archive</a:t>
            </a:r>
          </a:p>
          <a:p>
            <a:pPr marL="914400" lvl="1" indent="-457200">
              <a:buFont typeface="+mj-lt"/>
              <a:buAutoNum type="arabicPeriod"/>
            </a:pPr>
            <a:r>
              <a:rPr lang="en-US" dirty="0" smtClean="0">
                <a:solidFill>
                  <a:srgbClr val="00B0F0"/>
                </a:solidFill>
              </a:rPr>
              <a:t>In a scan of only a few sample data files, I was able to locate one </a:t>
            </a:r>
            <a:r>
              <a:rPr lang="en-US" dirty="0">
                <a:solidFill>
                  <a:srgbClr val="00B0F0"/>
                </a:solidFill>
              </a:rPr>
              <a:t>(lap_20160203_000000_914_asw.tab) that </a:t>
            </a:r>
            <a:r>
              <a:rPr lang="en-US" dirty="0" smtClean="0">
                <a:solidFill>
                  <a:srgbClr val="00B0F0"/>
                </a:solidFill>
              </a:rPr>
              <a:t>had data out-of-time-order. The data processing software should be updated to ensure that the data are properly provided in time order.</a:t>
            </a:r>
            <a:endParaRPr lang="en-US" dirty="0">
              <a:solidFill>
                <a:srgbClr val="00B0F0"/>
              </a:solidFill>
            </a:endParaRPr>
          </a:p>
        </p:txBody>
      </p:sp>
    </p:spTree>
    <p:extLst>
      <p:ext uri="{BB962C8B-B14F-4D97-AF65-F5344CB8AC3E}">
        <p14:creationId xmlns:p14="http://schemas.microsoft.com/office/powerpoint/2010/main" val="266195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All of the </a:t>
            </a:r>
            <a:r>
              <a:rPr lang="en-US" dirty="0" err="1" smtClean="0"/>
              <a:t>ro</a:t>
            </a:r>
            <a:r>
              <a:rPr lang="en-US" dirty="0" smtClean="0"/>
              <a:t>-*</a:t>
            </a:r>
            <a:r>
              <a:rPr lang="en-US" dirty="0" err="1" smtClean="0"/>
              <a:t>rpclap</a:t>
            </a:r>
            <a:r>
              <a:rPr lang="en-US" dirty="0" smtClean="0"/>
              <a:t>* review volumes share a large number of common files:</a:t>
            </a:r>
            <a:br>
              <a:rPr lang="en-US" dirty="0" smtClean="0"/>
            </a:br>
            <a:r>
              <a:rPr lang="en-US" dirty="0" smtClean="0"/>
              <a:t>	catalog files, documents, required files (Xxinfo.TXT), etc.</a:t>
            </a:r>
            <a:br>
              <a:rPr lang="en-US" dirty="0" smtClean="0"/>
            </a:br>
            <a:r>
              <a:rPr lang="en-US" dirty="0" smtClean="0"/>
              <a:t>rather than repeating comments on those files in every presentation my comments are all included here </a:t>
            </a:r>
          </a:p>
          <a:p>
            <a:endParaRPr lang="en-US" dirty="0"/>
          </a:p>
          <a:p>
            <a:r>
              <a:rPr lang="en-US" dirty="0" smtClean="0"/>
              <a:t>Most of the common files have been previously reviewed so there is an expectation that the files would be in pretty good shape. </a:t>
            </a:r>
            <a:endParaRPr lang="en-US" dirty="0"/>
          </a:p>
        </p:txBody>
      </p:sp>
    </p:spTree>
    <p:extLst>
      <p:ext uri="{BB962C8B-B14F-4D97-AF65-F5344CB8AC3E}">
        <p14:creationId xmlns:p14="http://schemas.microsoft.com/office/powerpoint/2010/main" val="6944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Directory Files (</a:t>
            </a:r>
            <a:r>
              <a:rPr lang="en-US" dirty="0" err="1" smtClean="0"/>
              <a:t>aareadme</a:t>
            </a:r>
            <a:r>
              <a:rPr lang="en-US" dirty="0" smtClean="0"/>
              <a:t>,  </a:t>
            </a:r>
            <a:r>
              <a:rPr lang="en-US" dirty="0" err="1" smtClean="0"/>
              <a:t>voldesc</a:t>
            </a:r>
            <a:r>
              <a:rPr lang="en-US" dirty="0" smtClean="0"/>
              <a:t>)</a:t>
            </a:r>
            <a:endParaRPr lang="en-US" dirty="0"/>
          </a:p>
        </p:txBody>
      </p:sp>
      <p:sp>
        <p:nvSpPr>
          <p:cNvPr id="3" name="Content Placeholder 2"/>
          <p:cNvSpPr>
            <a:spLocks noGrp="1"/>
          </p:cNvSpPr>
          <p:nvPr>
            <p:ph idx="1"/>
          </p:nvPr>
        </p:nvSpPr>
        <p:spPr>
          <a:xfrm>
            <a:off x="628650" y="728420"/>
            <a:ext cx="7886700" cy="5937596"/>
          </a:xfrm>
        </p:spPr>
        <p:txBody>
          <a:bodyPr>
            <a:noAutofit/>
          </a:bodyPr>
          <a:lstStyle/>
          <a:p>
            <a:pPr>
              <a:lnSpc>
                <a:spcPct val="70000"/>
              </a:lnSpc>
              <a:buClr>
                <a:srgbClr val="92D050"/>
              </a:buClr>
              <a:buFont typeface="Wingdings" panose="05000000000000000000" pitchFamily="2" charset="2"/>
              <a:buChar char="ü"/>
            </a:pPr>
            <a:r>
              <a:rPr lang="en-US" sz="1800" dirty="0" smtClean="0"/>
              <a:t>ro-c-rpclap-2-ext1-edited2-v2.0 – files are present and valid</a:t>
            </a:r>
          </a:p>
          <a:p>
            <a:pPr>
              <a:lnSpc>
                <a:spcPct val="70000"/>
              </a:lnSpc>
              <a:buClr>
                <a:srgbClr val="92D050"/>
              </a:buClr>
              <a:buFont typeface="Wingdings" panose="05000000000000000000" pitchFamily="2" charset="2"/>
              <a:buChar char="ü"/>
            </a:pPr>
            <a:r>
              <a:rPr lang="en-US" sz="1800" dirty="0" smtClean="0"/>
              <a:t>ro-c-rpclap-3-ext1-calib2-v1.0</a:t>
            </a:r>
          </a:p>
          <a:p>
            <a:pPr>
              <a:lnSpc>
                <a:spcPct val="70000"/>
              </a:lnSpc>
              <a:buClr>
                <a:srgbClr val="92D050"/>
              </a:buClr>
              <a:buFont typeface="Wingdings" panose="05000000000000000000" pitchFamily="2" charset="2"/>
              <a:buChar char="ü"/>
            </a:pPr>
            <a:r>
              <a:rPr lang="en-US" sz="1800" dirty="0" smtClean="0"/>
              <a:t>ro-c-rpclap-5-ext1-deriv2-v1.0</a:t>
            </a:r>
            <a:endParaRPr lang="en-US" sz="1800" dirty="0"/>
          </a:p>
        </p:txBody>
      </p:sp>
    </p:spTree>
    <p:extLst>
      <p:ext uri="{BB962C8B-B14F-4D97-AF65-F5344CB8AC3E}">
        <p14:creationId xmlns:p14="http://schemas.microsoft.com/office/powerpoint/2010/main" val="336846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a:t>
            </a:r>
            <a:endParaRPr lang="en-US" dirty="0"/>
          </a:p>
        </p:txBody>
      </p:sp>
      <p:sp>
        <p:nvSpPr>
          <p:cNvPr id="3" name="Content Placeholder 2"/>
          <p:cNvSpPr>
            <a:spLocks noGrp="1"/>
          </p:cNvSpPr>
          <p:nvPr>
            <p:ph idx="1"/>
          </p:nvPr>
        </p:nvSpPr>
        <p:spPr>
          <a:xfrm>
            <a:off x="628650" y="728420"/>
            <a:ext cx="8149590" cy="6033197"/>
          </a:xfrm>
        </p:spPr>
        <p:txBody>
          <a:bodyPr>
            <a:normAutofit/>
          </a:bodyPr>
          <a:lstStyle/>
          <a:p>
            <a:pPr>
              <a:buClr>
                <a:srgbClr val="92D050"/>
              </a:buClr>
              <a:buFont typeface="Wingdings" panose="05000000000000000000" pitchFamily="2" charset="2"/>
              <a:buChar char="ü"/>
            </a:pPr>
            <a:r>
              <a:rPr lang="en-US" dirty="0" smtClean="0"/>
              <a:t>catinfo.txt</a:t>
            </a:r>
          </a:p>
          <a:p>
            <a:pPr>
              <a:buClr>
                <a:srgbClr val="92D050"/>
              </a:buClr>
              <a:buFont typeface="Wingdings" panose="05000000000000000000" pitchFamily="2" charset="2"/>
              <a:buChar char="ü"/>
            </a:pPr>
            <a:r>
              <a:rPr lang="en-US" dirty="0" smtClean="0"/>
              <a:t>rosetta_msn.cat – typos corrected since last review</a:t>
            </a:r>
          </a:p>
          <a:p>
            <a:pPr>
              <a:buClr>
                <a:srgbClr val="92D050"/>
              </a:buClr>
              <a:buFont typeface="Wingdings" panose="05000000000000000000" pitchFamily="2" charset="2"/>
              <a:buChar char="ü"/>
            </a:pPr>
            <a:r>
              <a:rPr lang="en-US" dirty="0"/>
              <a:t>rosetta_insthost.cat (file is one revision </a:t>
            </a:r>
            <a:r>
              <a:rPr lang="en-US" dirty="0" smtClean="0"/>
              <a:t>out-of-date on the -2- and -3- volumes, </a:t>
            </a:r>
            <a:r>
              <a:rPr lang="en-US" dirty="0"/>
              <a:t>no 2018-08-30 </a:t>
            </a:r>
            <a:r>
              <a:rPr lang="en-US" dirty="0" smtClean="0"/>
              <a:t>update. Updated file still has a few remaining typos but many less than the last review)</a:t>
            </a:r>
          </a:p>
          <a:p>
            <a:pPr>
              <a:buClr>
                <a:srgbClr val="92D050"/>
              </a:buClr>
              <a:buFont typeface="Wingdings" panose="05000000000000000000" pitchFamily="2" charset="2"/>
              <a:buChar char="ü"/>
            </a:pPr>
            <a:r>
              <a:rPr lang="en-US" dirty="0"/>
              <a:t>rosetta_ref.cat</a:t>
            </a:r>
          </a:p>
          <a:p>
            <a:pPr>
              <a:buClr>
                <a:srgbClr val="92D050"/>
              </a:buClr>
              <a:buFont typeface="Wingdings" panose="05000000000000000000" pitchFamily="2" charset="2"/>
              <a:buChar char="ü"/>
            </a:pPr>
            <a:r>
              <a:rPr lang="en-US" dirty="0" smtClean="0"/>
              <a:t>rosetta_target.cat</a:t>
            </a:r>
          </a:p>
          <a:p>
            <a:pPr>
              <a:buClr>
                <a:srgbClr val="92D050"/>
              </a:buClr>
              <a:buFont typeface="Wingdings" panose="05000000000000000000" pitchFamily="2" charset="2"/>
              <a:buChar char="ü"/>
            </a:pPr>
            <a:r>
              <a:rPr lang="en-US" dirty="0" smtClean="0"/>
              <a:t>rpclap_inst.cat</a:t>
            </a:r>
            <a:endParaRPr lang="en-US" dirty="0"/>
          </a:p>
          <a:p>
            <a:pPr>
              <a:buClr>
                <a:srgbClr val="92D050"/>
              </a:buClr>
              <a:buFont typeface="Wingdings" panose="05000000000000000000" pitchFamily="2" charset="2"/>
              <a:buChar char="ü"/>
            </a:pPr>
            <a:r>
              <a:rPr lang="en-US" dirty="0" smtClean="0"/>
              <a:t>rpclap_software.cat</a:t>
            </a:r>
          </a:p>
          <a:p>
            <a:pPr>
              <a:buClr>
                <a:srgbClr val="92D050"/>
              </a:buClr>
              <a:buFont typeface="Wingdings" panose="05000000000000000000" pitchFamily="2" charset="2"/>
              <a:buChar char="ü"/>
            </a:pPr>
            <a:r>
              <a:rPr lang="en-US" dirty="0" smtClean="0"/>
              <a:t>rpcmlap_pers.cat</a:t>
            </a:r>
          </a:p>
          <a:p>
            <a:pPr>
              <a:buClr>
                <a:srgbClr val="92D050"/>
              </a:buClr>
              <a:buFont typeface="Wingdings" panose="05000000000000000000" pitchFamily="2" charset="2"/>
              <a:buChar char="ü"/>
            </a:pPr>
            <a:endParaRPr lang="en-US" dirty="0" smtClean="0"/>
          </a:p>
          <a:p>
            <a:pPr marL="0" indent="0">
              <a:buClr>
                <a:srgbClr val="92D050"/>
              </a:buClr>
              <a:buNone/>
            </a:pPr>
            <a:endParaRPr lang="en-US" dirty="0"/>
          </a:p>
        </p:txBody>
      </p:sp>
    </p:spTree>
    <p:extLst>
      <p:ext uri="{BB962C8B-B14F-4D97-AF65-F5344CB8AC3E}">
        <p14:creationId xmlns:p14="http://schemas.microsoft.com/office/powerpoint/2010/main" val="408768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dataset.cat </a:t>
            </a:r>
            <a:r>
              <a:rPr lang="en-US" dirty="0"/>
              <a:t>f</a:t>
            </a:r>
            <a:r>
              <a:rPr lang="en-US" dirty="0" smtClean="0"/>
              <a:t>iles</a:t>
            </a:r>
            <a:endParaRPr lang="en-US" dirty="0"/>
          </a:p>
        </p:txBody>
      </p:sp>
      <p:sp>
        <p:nvSpPr>
          <p:cNvPr id="3" name="Content Placeholder 2"/>
          <p:cNvSpPr>
            <a:spLocks noGrp="1"/>
          </p:cNvSpPr>
          <p:nvPr>
            <p:ph idx="1"/>
          </p:nvPr>
        </p:nvSpPr>
        <p:spPr>
          <a:xfrm>
            <a:off x="628650" y="728420"/>
            <a:ext cx="7886700" cy="5937596"/>
          </a:xfrm>
        </p:spPr>
        <p:txBody>
          <a:bodyPr>
            <a:noAutofit/>
          </a:bodyPr>
          <a:lstStyle/>
          <a:p>
            <a:pPr>
              <a:lnSpc>
                <a:spcPct val="70000"/>
              </a:lnSpc>
              <a:buClr>
                <a:srgbClr val="92D050"/>
              </a:buClr>
              <a:buFont typeface="Wingdings" panose="05000000000000000000" pitchFamily="2" charset="2"/>
              <a:buChar char="ü"/>
            </a:pPr>
            <a:r>
              <a:rPr lang="en-US" sz="1800" dirty="0"/>
              <a:t>ro-c-rpclap-2-ext1-edited2-v2.0 – </a:t>
            </a:r>
            <a:r>
              <a:rPr lang="en-US" sz="1800" dirty="0" smtClean="0"/>
              <a:t>file is </a:t>
            </a:r>
            <a:r>
              <a:rPr lang="en-US" sz="1800" dirty="0"/>
              <a:t>present and </a:t>
            </a:r>
            <a:r>
              <a:rPr lang="en-US" sz="1800" dirty="0" smtClean="0"/>
              <a:t>acceptable</a:t>
            </a:r>
            <a:endParaRPr lang="en-US" sz="1800" dirty="0"/>
          </a:p>
          <a:p>
            <a:pPr>
              <a:lnSpc>
                <a:spcPct val="70000"/>
              </a:lnSpc>
              <a:buClr>
                <a:srgbClr val="92D050"/>
              </a:buClr>
              <a:buFont typeface="Wingdings" panose="05000000000000000000" pitchFamily="2" charset="2"/>
              <a:buChar char="ü"/>
            </a:pPr>
            <a:r>
              <a:rPr lang="en-US" sz="1800" dirty="0" smtClean="0"/>
              <a:t>ro-c-rpclap-3-ext1-calib2-v1.0 – </a:t>
            </a:r>
            <a:r>
              <a:rPr lang="en-US" sz="1800" dirty="0"/>
              <a:t>file is present and </a:t>
            </a:r>
            <a:r>
              <a:rPr lang="en-US" sz="1800" dirty="0" smtClean="0"/>
              <a:t>acceptable</a:t>
            </a:r>
            <a:endParaRPr lang="en-US" sz="1800" dirty="0"/>
          </a:p>
          <a:p>
            <a:pPr>
              <a:lnSpc>
                <a:spcPct val="70000"/>
              </a:lnSpc>
              <a:buClr>
                <a:srgbClr val="92D050"/>
              </a:buClr>
              <a:buFont typeface="Wingdings" panose="05000000000000000000" pitchFamily="2" charset="2"/>
              <a:buChar char="ü"/>
            </a:pPr>
            <a:r>
              <a:rPr lang="en-US" sz="1800" dirty="0" smtClean="0"/>
              <a:t>ro-c-rpclap-5-ext1-deriv2-v1.0 – </a:t>
            </a:r>
            <a:r>
              <a:rPr lang="en-US" sz="1800" dirty="0"/>
              <a:t>file is present and </a:t>
            </a:r>
            <a:r>
              <a:rPr lang="en-US" sz="1800" dirty="0" smtClean="0"/>
              <a:t>acceptable</a:t>
            </a:r>
          </a:p>
          <a:p>
            <a:pPr>
              <a:lnSpc>
                <a:spcPct val="70000"/>
              </a:lnSpc>
              <a:buClr>
                <a:srgbClr val="92D050"/>
              </a:buClr>
              <a:buFont typeface="Wingdings" panose="05000000000000000000" pitchFamily="2" charset="2"/>
              <a:buChar char="ü"/>
            </a:pPr>
            <a:endParaRPr lang="en-US" sz="1800" dirty="0"/>
          </a:p>
          <a:p>
            <a:pPr>
              <a:lnSpc>
                <a:spcPct val="70000"/>
              </a:lnSpc>
              <a:buClr>
                <a:srgbClr val="92D050"/>
              </a:buClr>
              <a:buFont typeface="Wingdings" panose="05000000000000000000" pitchFamily="2" charset="2"/>
              <a:buChar char="ü"/>
            </a:pPr>
            <a:endParaRPr lang="en-US" sz="1800" dirty="0" smtClean="0"/>
          </a:p>
          <a:p>
            <a:pPr marL="0" indent="0">
              <a:lnSpc>
                <a:spcPct val="70000"/>
              </a:lnSpc>
              <a:buClr>
                <a:srgbClr val="92D050"/>
              </a:buClr>
              <a:buNone/>
            </a:pPr>
            <a:r>
              <a:rPr lang="en-US" sz="1800" dirty="0" smtClean="0"/>
              <a:t>Note: The dataset catalogs for the raw and calibrated data refer to the derived data in the future tense. While this is still appropriate for now, the derived data are merely a small collection of sample files, care should be take to change all of the catalogs to present tense when the derived data are finalized.</a:t>
            </a:r>
            <a:endParaRPr lang="en-US" sz="1800" dirty="0"/>
          </a:p>
          <a:p>
            <a:pPr>
              <a:lnSpc>
                <a:spcPct val="70000"/>
              </a:lnSpc>
              <a:buClr>
                <a:srgbClr val="92D050"/>
              </a:buClr>
              <a:buFont typeface="Wingdings" panose="05000000000000000000" pitchFamily="2" charset="2"/>
              <a:buChar char="ü"/>
            </a:pPr>
            <a:endParaRPr lang="en-US" sz="1800" dirty="0"/>
          </a:p>
        </p:txBody>
      </p:sp>
    </p:spTree>
    <p:extLst>
      <p:ext uri="{BB962C8B-B14F-4D97-AF65-F5344CB8AC3E}">
        <p14:creationId xmlns:p14="http://schemas.microsoft.com/office/powerpoint/2010/main" val="254003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a:t>
            </a:r>
            <a:endParaRPr lang="en-US" dirty="0"/>
          </a:p>
        </p:txBody>
      </p:sp>
      <p:sp>
        <p:nvSpPr>
          <p:cNvPr id="3" name="Content Placeholder 2"/>
          <p:cNvSpPr>
            <a:spLocks noGrp="1"/>
          </p:cNvSpPr>
          <p:nvPr>
            <p:ph idx="1"/>
          </p:nvPr>
        </p:nvSpPr>
        <p:spPr>
          <a:xfrm>
            <a:off x="628650" y="728420"/>
            <a:ext cx="7886700" cy="6016846"/>
          </a:xfrm>
        </p:spPr>
        <p:txBody>
          <a:bodyPr>
            <a:normAutofit/>
          </a:bodyPr>
          <a:lstStyle/>
          <a:p>
            <a:pPr>
              <a:buClr>
                <a:srgbClr val="00B050"/>
              </a:buClr>
              <a:buFont typeface="Wingdings" panose="05000000000000000000" pitchFamily="2" charset="2"/>
              <a:buChar char="ü"/>
            </a:pPr>
            <a:r>
              <a:rPr lang="en-US" dirty="0" smtClean="0"/>
              <a:t>docinfo.txt (all volumes)</a:t>
            </a:r>
          </a:p>
          <a:p>
            <a:pPr>
              <a:buClr>
                <a:srgbClr val="00B050"/>
              </a:buClr>
              <a:buFont typeface="Wingdings" panose="05000000000000000000" pitchFamily="2" charset="2"/>
              <a:buChar char="ü"/>
            </a:pPr>
            <a:r>
              <a:rPr lang="en-US" dirty="0" smtClean="0"/>
              <a:t>eriksson2007a.pdf (.</a:t>
            </a:r>
            <a:r>
              <a:rPr lang="en-US" dirty="0" err="1" smtClean="0"/>
              <a:t>lbl</a:t>
            </a:r>
            <a:r>
              <a:rPr lang="en-US" dirty="0" smtClean="0"/>
              <a:t>) - ok</a:t>
            </a:r>
            <a:r>
              <a:rPr lang="en-US" dirty="0"/>
              <a:t>, no changes </a:t>
            </a:r>
            <a:r>
              <a:rPr lang="en-US" dirty="0" smtClean="0"/>
              <a:t>requested</a:t>
            </a:r>
          </a:p>
          <a:p>
            <a:pPr>
              <a:buClr>
                <a:srgbClr val="00B050"/>
              </a:buClr>
              <a:buFont typeface="Wingdings" panose="05000000000000000000" pitchFamily="2" charset="2"/>
              <a:buChar char="ü"/>
            </a:pPr>
            <a:r>
              <a:rPr lang="en-US" dirty="0" smtClean="0"/>
              <a:t>eriksson2008a.pdf </a:t>
            </a:r>
            <a:r>
              <a:rPr lang="en-US" dirty="0"/>
              <a:t>(.</a:t>
            </a:r>
            <a:r>
              <a:rPr lang="en-US" dirty="0" err="1"/>
              <a:t>lbl</a:t>
            </a:r>
            <a:r>
              <a:rPr lang="en-US" dirty="0"/>
              <a:t>) - ok, no changes </a:t>
            </a:r>
            <a:r>
              <a:rPr lang="en-US" dirty="0" smtClean="0"/>
              <a:t>requested</a:t>
            </a:r>
          </a:p>
          <a:p>
            <a:pPr>
              <a:buClr>
                <a:srgbClr val="00B050"/>
              </a:buClr>
              <a:buFont typeface="Wingdings" panose="05000000000000000000" pitchFamily="2" charset="2"/>
              <a:buChar char="ü"/>
            </a:pPr>
            <a:r>
              <a:rPr lang="en-US" dirty="0" smtClean="0"/>
              <a:t>ro-irfu-lap-eaicd.pdf </a:t>
            </a:r>
            <a:r>
              <a:rPr lang="en-US" dirty="0"/>
              <a:t>(.</a:t>
            </a:r>
            <a:r>
              <a:rPr lang="en-US" dirty="0" err="1"/>
              <a:t>lbl</a:t>
            </a:r>
            <a:r>
              <a:rPr lang="en-US" dirty="0"/>
              <a:t>) </a:t>
            </a:r>
            <a:r>
              <a:rPr lang="en-US" dirty="0" smtClean="0"/>
              <a:t>– Previous change request not implemented:</a:t>
            </a:r>
          </a:p>
          <a:p>
            <a:r>
              <a:rPr lang="en-US" dirty="0">
                <a:solidFill>
                  <a:srgbClr val="00B0F0"/>
                </a:solidFill>
              </a:rPr>
              <a:t>From EACID: “From May 2016 to end of mission, LAP probe 2 (P2) occasionally exhibits very strong and intermittent currents when at negative bias voltage. These are not yet well understood, and are therefore not considered to be reliable plasma measurements.”</a:t>
            </a:r>
          </a:p>
          <a:p>
            <a:pPr marL="457200" lvl="1" indent="0">
              <a:buNone/>
            </a:pPr>
            <a:r>
              <a:rPr lang="en-US" dirty="0">
                <a:solidFill>
                  <a:srgbClr val="00B0F0"/>
                </a:solidFill>
              </a:rPr>
              <a:t>This statement should be expanded upon a bit. What day in May was this first observed? Are the impacted data excluded from the archive, or otherwise identified? Etc</a:t>
            </a:r>
            <a:r>
              <a:rPr lang="en-US" dirty="0" smtClean="0">
                <a:solidFill>
                  <a:srgbClr val="00B0F0"/>
                </a:solidFill>
              </a:rPr>
              <a:t>.</a:t>
            </a:r>
            <a:endParaRPr lang="en-US" dirty="0">
              <a:solidFill>
                <a:srgbClr val="00B0F0"/>
              </a:solidFill>
            </a:endParaRPr>
          </a:p>
          <a:p>
            <a:pPr>
              <a:buClr>
                <a:srgbClr val="00B050"/>
              </a:buClr>
              <a:buFont typeface="Wingdings" panose="05000000000000000000" pitchFamily="2" charset="2"/>
              <a:buChar char="ü"/>
            </a:pPr>
            <a:r>
              <a:rPr lang="en-US" dirty="0" smtClean="0"/>
              <a:t>ro-irfu-lap-eaicd_delta.pdf – sections that are available are good, need to complete section 4.</a:t>
            </a:r>
          </a:p>
          <a:p>
            <a:pPr marL="0" indent="0">
              <a:buClr>
                <a:srgbClr val="00B050"/>
              </a:buClr>
              <a:buNone/>
            </a:pPr>
            <a:r>
              <a:rPr lang="en-US" dirty="0" smtClean="0">
                <a:solidFill>
                  <a:srgbClr val="00B0F0"/>
                </a:solidFill>
              </a:rPr>
              <a:t>RID: Finalize the ro-irfu-lap-eaicd_delta.pdf document before archiving.</a:t>
            </a:r>
            <a:endParaRPr lang="en-US" dirty="0">
              <a:solidFill>
                <a:srgbClr val="00B0F0"/>
              </a:solidFill>
            </a:endParaRPr>
          </a:p>
          <a:p>
            <a:pPr>
              <a:buClr>
                <a:srgbClr val="00B050"/>
              </a:buClr>
              <a:buFont typeface="Wingdings" panose="05000000000000000000" pitchFamily="2" charset="2"/>
              <a:buChar char="ü"/>
            </a:pPr>
            <a:r>
              <a:rPr lang="en-US" dirty="0" smtClean="0"/>
              <a:t>ro-irfu-lapmac-160804_ext1.pdf (</a:t>
            </a:r>
            <a:r>
              <a:rPr lang="en-US" dirty="0" err="1" smtClean="0"/>
              <a:t>lbl</a:t>
            </a:r>
            <a:r>
              <a:rPr lang="en-US" dirty="0" smtClean="0"/>
              <a:t>) </a:t>
            </a:r>
            <a:r>
              <a:rPr lang="en-US" dirty="0"/>
              <a:t>- ok, no changes </a:t>
            </a:r>
            <a:r>
              <a:rPr lang="en-US" dirty="0" smtClean="0"/>
              <a:t>requested</a:t>
            </a:r>
          </a:p>
          <a:p>
            <a:pPr>
              <a:buClr>
                <a:srgbClr val="00B050"/>
              </a:buClr>
              <a:buFont typeface="Wingdings" panose="05000000000000000000" pitchFamily="2" charset="2"/>
              <a:buChar char="ü"/>
            </a:pPr>
            <a:r>
              <a:rPr lang="en-US" dirty="0" smtClean="0"/>
              <a:t>Flight Reports </a:t>
            </a:r>
            <a:r>
              <a:rPr lang="en-US" dirty="0"/>
              <a:t>Subdirectory</a:t>
            </a:r>
          </a:p>
          <a:p>
            <a:pPr marL="457200" lvl="1" indent="0">
              <a:buClr>
                <a:srgbClr val="00B050"/>
              </a:buClr>
              <a:buNone/>
            </a:pPr>
            <a:r>
              <a:rPr lang="en-US" dirty="0" smtClean="0"/>
              <a:t>irfu-ros-opr-ext1_v10.pdf (</a:t>
            </a:r>
            <a:r>
              <a:rPr lang="en-US" dirty="0" err="1" smtClean="0"/>
              <a:t>lbl</a:t>
            </a:r>
            <a:r>
              <a:rPr lang="en-US" dirty="0" smtClean="0"/>
              <a:t>) – ok</a:t>
            </a:r>
            <a:r>
              <a:rPr lang="en-US" dirty="0"/>
              <a:t>, no changes </a:t>
            </a:r>
            <a:r>
              <a:rPr lang="en-US" dirty="0" smtClean="0"/>
              <a:t>requested</a:t>
            </a:r>
            <a:endParaRPr lang="en-US" dirty="0"/>
          </a:p>
          <a:p>
            <a:pPr marL="457200" lvl="1" indent="0">
              <a:buClr>
                <a:srgbClr val="00B050"/>
              </a:buClr>
              <a:buNone/>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87204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indxinfo.txt</a:t>
            </a:r>
          </a:p>
          <a:p>
            <a:pPr>
              <a:buClr>
                <a:srgbClr val="92D050"/>
              </a:buClr>
              <a:buFont typeface="Wingdings" panose="05000000000000000000" pitchFamily="2" charset="2"/>
              <a:buChar char="ü"/>
            </a:pPr>
            <a:r>
              <a:rPr lang="en-US" dirty="0" err="1" smtClean="0"/>
              <a:t>index.tab</a:t>
            </a:r>
            <a:r>
              <a:rPr lang="en-US" dirty="0" smtClean="0"/>
              <a:t> (.</a:t>
            </a:r>
            <a:r>
              <a:rPr lang="en-US" dirty="0" err="1" smtClean="0"/>
              <a:t>lbl</a:t>
            </a:r>
            <a:r>
              <a:rPr lang="en-US" dirty="0" smtClean="0"/>
              <a:t>)</a:t>
            </a:r>
          </a:p>
          <a:p>
            <a:pPr>
              <a:buClr>
                <a:srgbClr val="92D050"/>
              </a:buClr>
              <a:buFont typeface="Wingdings" panose="05000000000000000000" pitchFamily="2" charset="2"/>
              <a:buChar char="ü"/>
            </a:pPr>
            <a:r>
              <a:rPr lang="en-US" dirty="0" err="1" smtClean="0"/>
              <a:t>checksum.tab</a:t>
            </a:r>
            <a:r>
              <a:rPr lang="en-US" dirty="0" smtClean="0"/>
              <a:t> (.</a:t>
            </a:r>
            <a:r>
              <a:rPr lang="en-US" dirty="0" err="1" smtClean="0"/>
              <a:t>lbl</a:t>
            </a:r>
            <a:r>
              <a:rPr lang="en-US" dirty="0" smtClean="0"/>
              <a:t>)</a:t>
            </a:r>
            <a:endParaRPr lang="en-US" dirty="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24662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Directories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1961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ro-c-rpclap-2-ext1-edited2-v2.0</a:t>
            </a:r>
            <a:endParaRPr lang="en-US" dirty="0"/>
          </a:p>
        </p:txBody>
      </p:sp>
      <p:sp>
        <p:nvSpPr>
          <p:cNvPr id="5" name="TextBox 4"/>
          <p:cNvSpPr txBox="1"/>
          <p:nvPr/>
        </p:nvSpPr>
        <p:spPr>
          <a:xfrm>
            <a:off x="263047" y="5085567"/>
            <a:ext cx="8749430" cy="369332"/>
          </a:xfrm>
          <a:prstGeom prst="rect">
            <a:avLst/>
          </a:prstGeom>
          <a:noFill/>
        </p:spPr>
        <p:txBody>
          <a:bodyPr wrap="square" rtlCol="0">
            <a:spAutoFit/>
          </a:bodyPr>
          <a:lstStyle/>
          <a:p>
            <a:r>
              <a:rPr lang="en-US" b="1" dirty="0" smtClean="0"/>
              <a:t>	</a:t>
            </a:r>
            <a:endParaRPr lang="en-US" b="1" dirty="0"/>
          </a:p>
        </p:txBody>
      </p:sp>
      <p:sp>
        <p:nvSpPr>
          <p:cNvPr id="3" name="Content Placeholder 2"/>
          <p:cNvSpPr>
            <a:spLocks noGrp="1"/>
          </p:cNvSpPr>
          <p:nvPr>
            <p:ph idx="1"/>
          </p:nvPr>
        </p:nvSpPr>
        <p:spPr>
          <a:xfrm>
            <a:off x="628650" y="747423"/>
            <a:ext cx="7886700" cy="5429540"/>
          </a:xfrm>
        </p:spPr>
        <p:txBody>
          <a:bodyPr/>
          <a:lstStyle/>
          <a:p>
            <a:r>
              <a:rPr lang="en-US" dirty="0" smtClean="0"/>
              <a:t>The data are still dispersed over thousands of files per day making them very difficult to work with or validate. This statement has been made in all previous reviews so there is no expectation that there will be changes to the data set structure now or in the future</a:t>
            </a:r>
            <a:r>
              <a:rPr lang="en-US" dirty="0" smtClean="0"/>
              <a:t>.</a:t>
            </a:r>
          </a:p>
          <a:p>
            <a:pPr lvl="1"/>
            <a:r>
              <a:rPr lang="en-US" dirty="0" smtClean="0">
                <a:solidFill>
                  <a:srgbClr val="FF0000"/>
                </a:solidFill>
              </a:rPr>
              <a:t>Please ignore this comment that was presented during the review. In addition to the v2.0 zip file, I inadvertently downloaded an old  v1.0 file which was the source of this comment.</a:t>
            </a:r>
            <a:endParaRPr lang="en-US" dirty="0" smtClean="0">
              <a:solidFill>
                <a:srgbClr val="FF0000"/>
              </a:solidFill>
            </a:endParaRPr>
          </a:p>
          <a:p>
            <a:r>
              <a:rPr lang="en-US" dirty="0" smtClean="0"/>
              <a:t>This issue is mostly addressed by the dataset.cat file</a:t>
            </a:r>
            <a:endParaRPr lang="en-US" dirty="0"/>
          </a:p>
        </p:txBody>
      </p:sp>
    </p:spTree>
    <p:extLst>
      <p:ext uri="{BB962C8B-B14F-4D97-AF65-F5344CB8AC3E}">
        <p14:creationId xmlns:p14="http://schemas.microsoft.com/office/powerpoint/2010/main" val="16282556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4539</TotalTime>
  <Words>884</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Rosetta Orbiter RPCLAP  Archive Comments ro-c-rpclap-2-ext1-edited2-v2.0 ro-c-rpclap-3-ext1-calib2-v1.0 ro-c-rpclap-5-ext1-deriv2-v1.0 </vt:lpstr>
      <vt:lpstr>Overview</vt:lpstr>
      <vt:lpstr>Root Directory Files (aareadme,  voldesc)</vt:lpstr>
      <vt:lpstr>/CATALOG Files</vt:lpstr>
      <vt:lpstr>/CATALOG dataset.cat files</vt:lpstr>
      <vt:lpstr>Document</vt:lpstr>
      <vt:lpstr>Index Files</vt:lpstr>
      <vt:lpstr>Data Directories</vt:lpstr>
      <vt:lpstr>ro-c-rpclap-2-ext1-edited2-v2.0</vt:lpstr>
      <vt:lpstr>ro-c-rpclap-3-ext1-calib2-v1.0_2105</vt:lpstr>
      <vt:lpstr>ro-c-rpclap-5-ext1-deriv2-v1.0</vt:lpstr>
      <vt:lpstr>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Steven Joy</cp:lastModifiedBy>
  <cp:revision>186</cp:revision>
  <dcterms:created xsi:type="dcterms:W3CDTF">2016-02-06T19:43:57Z</dcterms:created>
  <dcterms:modified xsi:type="dcterms:W3CDTF">2018-10-09T16:55:52Z</dcterms:modified>
</cp:coreProperties>
</file>