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7"/>
  </p:notesMasterIdLst>
  <p:handoutMasterIdLst>
    <p:handoutMasterId r:id="rId8"/>
  </p:handoutMasterIdLst>
  <p:sldIdLst>
    <p:sldId id="351" r:id="rId2"/>
    <p:sldId id="669" r:id="rId3"/>
    <p:sldId id="703" r:id="rId4"/>
    <p:sldId id="700" r:id="rId5"/>
    <p:sldId id="704" r:id="rId6"/>
  </p:sldIdLst>
  <p:sldSz cx="9144000" cy="6858000" type="screen4x3"/>
  <p:notesSz cx="6794500" cy="9906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51">
          <p15:clr>
            <a:srgbClr val="A4A3A4"/>
          </p15:clr>
        </p15:guide>
        <p15:guide id="4" pos="2880">
          <p15:clr>
            <a:srgbClr val="A4A3A4"/>
          </p15:clr>
        </p15:guide>
        <p15:guide id="5" pos="45">
          <p15:clr>
            <a:srgbClr val="A4A3A4"/>
          </p15:clr>
        </p15:guide>
        <p15:guide id="6" pos="612">
          <p15:clr>
            <a:srgbClr val="A4A3A4"/>
          </p15:clr>
        </p15:guide>
        <p15:guide id="7" pos="51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gnes, Werner" initials="MW" lastIdx="5" clrIdx="0">
    <p:extLst>
      <p:ext uri="{19B8F6BF-5375-455C-9EA6-DF929625EA0E}">
        <p15:presenceInfo xmlns:p15="http://schemas.microsoft.com/office/powerpoint/2012/main" xmlns="" userId="S-1-5-21-1644491937-926492609-1801674531-537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00000"/>
    <a:srgbClr val="003399"/>
    <a:srgbClr val="6699FF"/>
    <a:srgbClr val="66CCFF"/>
    <a:srgbClr val="4D4D4D"/>
    <a:srgbClr val="FF0000"/>
    <a:srgbClr val="000099"/>
    <a:srgbClr val="FFC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50" autoAdjust="0"/>
    <p:restoredTop sz="99398" autoAdjust="0"/>
  </p:normalViewPr>
  <p:slideViewPr>
    <p:cSldViewPr snapToObjects="1">
      <p:cViewPr varScale="1">
        <p:scale>
          <a:sx n="74" d="100"/>
          <a:sy n="74" d="100"/>
        </p:scale>
        <p:origin x="-1320" y="-102"/>
      </p:cViewPr>
      <p:guideLst>
        <p:guide orient="horz" pos="2160"/>
        <p:guide orient="horz" pos="482"/>
        <p:guide orient="horz" pos="51"/>
        <p:guide pos="2880"/>
        <p:guide pos="45"/>
        <p:guide pos="612"/>
        <p:guide pos="51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70" d="100"/>
          <a:sy n="70" d="100"/>
        </p:scale>
        <p:origin x="-1934" y="-72"/>
      </p:cViewPr>
      <p:guideLst>
        <p:guide orient="horz" pos="3120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16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7" tIns="46027" rIns="92057" bIns="46027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16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7" tIns="46027" rIns="92057" bIns="46027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416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7" tIns="46027" rIns="92057" bIns="46027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10700"/>
            <a:ext cx="29416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7" tIns="46027" rIns="92057" bIns="46027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Times New Roman" panose="02020603050405020304" pitchFamily="18" charset="0"/>
              </a:defRPr>
            </a:lvl1pPr>
          </a:lstStyle>
          <a:p>
            <a:fld id="{C93C2E58-06AB-460E-BA68-7A438637A24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134569446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4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8" tIns="46201" rIns="92408" bIns="46201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2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8" tIns="46201" rIns="92408" bIns="46201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77900" y="763588"/>
            <a:ext cx="4897438" cy="3673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0750" y="4740275"/>
            <a:ext cx="5002213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8" tIns="46201" rIns="92408" bIns="462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24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8" tIns="46201" rIns="92408" bIns="46201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10700"/>
            <a:ext cx="292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8" tIns="46201" rIns="92408" bIns="46201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Times New Roman" panose="02020603050405020304" pitchFamily="18" charset="0"/>
              </a:defRPr>
            </a:lvl1pPr>
          </a:lstStyle>
          <a:p>
            <a:fld id="{194DC62B-7C1C-467E-989D-C46CD03E525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113803425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4340" name="Fußzeilenplatzhalt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defTabSz="925513"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defTabSz="925513"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defTabSz="925513"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defTabSz="925513"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endParaRPr lang="en-US" altLang="en-US" sz="1200" smtClean="0">
              <a:latin typeface="Times New Roman" panose="02020603050405020304" pitchFamily="18" charset="0"/>
            </a:endParaRPr>
          </a:p>
        </p:txBody>
      </p:sp>
      <p:sp>
        <p:nvSpPr>
          <p:cNvPr id="14341" name="Foliennummernplatzhalt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defTabSz="925513"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defTabSz="925513"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defTabSz="925513"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defTabSz="925513"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23F9AC99-DB22-4818-9906-8F8A519752DF}" type="slidenum">
              <a:rPr lang="de-DE" altLang="en-US" sz="1200">
                <a:latin typeface="Times New Roman" panose="02020603050405020304" pitchFamily="18" charset="0"/>
              </a:rPr>
              <a:pPr/>
              <a:t>1</a:t>
            </a:fld>
            <a:endParaRPr lang="de-DE" altLang="en-US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3369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0425" y="133313"/>
            <a:ext cx="7204075" cy="593725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Titelmasterformat durch Klicken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3238" y="909603"/>
            <a:ext cx="8172450" cy="5437187"/>
          </a:xfrm>
        </p:spPr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  <a:lvl2pPr>
              <a:defRPr>
                <a:solidFill>
                  <a:srgbClr val="003399"/>
                </a:solidFill>
              </a:defRPr>
            </a:lvl2pPr>
            <a:lvl3pPr>
              <a:defRPr>
                <a:solidFill>
                  <a:srgbClr val="003399"/>
                </a:solidFill>
              </a:defRPr>
            </a:lvl3pPr>
            <a:lvl4pPr algn="l">
              <a:defRPr>
                <a:solidFill>
                  <a:srgbClr val="003399"/>
                </a:solidFill>
              </a:defRPr>
            </a:lvl4pPr>
          </a:lstStyle>
          <a:p>
            <a:pPr lvl="0"/>
            <a:r>
              <a:rPr lang="de-DE" dirty="0" smtClean="0"/>
              <a:t>Text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70888" y="6459538"/>
            <a:ext cx="611187" cy="398462"/>
          </a:xfrm>
        </p:spPr>
        <p:txBody>
          <a:bodyPr/>
          <a:lstStyle>
            <a:lvl1pPr>
              <a:defRPr/>
            </a:lvl1pPr>
          </a:lstStyle>
          <a:p>
            <a:fld id="{FCA173DF-CED4-4BD9-B969-09E87CD3A52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271780733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586927-F112-406B-88CF-8CB6EEB2344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2593773381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744538"/>
            <a:ext cx="8653463" cy="560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dirty="0" smtClean="0"/>
              <a:t>Klicken Sie, um die Formate des Vorlagentextes zu bearbeiten</a:t>
            </a:r>
          </a:p>
          <a:p>
            <a:pPr lvl="1"/>
            <a:r>
              <a:rPr lang="de-DE" altLang="en-US" dirty="0" smtClean="0"/>
              <a:t>Zweite Ebene</a:t>
            </a:r>
          </a:p>
          <a:p>
            <a:pPr lvl="2"/>
            <a:r>
              <a:rPr lang="de-DE" altLang="en-US" dirty="0" smtClean="0"/>
              <a:t>Dritte Ebene</a:t>
            </a:r>
          </a:p>
          <a:p>
            <a:pPr lvl="3"/>
            <a:r>
              <a:rPr lang="de-DE" altLang="en-US" dirty="0" smtClean="0"/>
              <a:t>Vierte Ebene</a:t>
            </a:r>
          </a:p>
          <a:p>
            <a:pPr lvl="4"/>
            <a:r>
              <a:rPr lang="de-DE" altLang="en-US" dirty="0" smtClean="0"/>
              <a:t>Fünfte Ebene</a:t>
            </a:r>
          </a:p>
        </p:txBody>
      </p:sp>
      <p:sp>
        <p:nvSpPr>
          <p:cNvPr id="21914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70888" y="6459538"/>
            <a:ext cx="6111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chemeClr val="bg2"/>
                </a:solidFill>
              </a:defRPr>
            </a:lvl1pPr>
          </a:lstStyle>
          <a:p>
            <a:fld id="{6E47F128-022A-4858-8BA8-3630109628C7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1028" name="Rectangle 11"/>
          <p:cNvSpPr>
            <a:spLocks noChangeArrowheads="1"/>
          </p:cNvSpPr>
          <p:nvPr/>
        </p:nvSpPr>
        <p:spPr bwMode="auto">
          <a:xfrm>
            <a:off x="263525" y="698500"/>
            <a:ext cx="8653463" cy="46038"/>
          </a:xfrm>
          <a:prstGeom prst="rect">
            <a:avLst/>
          </a:prstGeom>
          <a:solidFill>
            <a:srgbClr val="003399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es-ES" altLang="en-US" sz="2400" smtClean="0"/>
          </a:p>
        </p:txBody>
      </p:sp>
      <p:sp>
        <p:nvSpPr>
          <p:cNvPr id="1029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860425" y="150813"/>
            <a:ext cx="7204075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Titelmaster mit Klicken bearbeiten</a:t>
            </a:r>
          </a:p>
        </p:txBody>
      </p:sp>
      <p:sp>
        <p:nvSpPr>
          <p:cNvPr id="1031" name="Rectangle 11"/>
          <p:cNvSpPr>
            <a:spLocks noChangeArrowheads="1"/>
          </p:cNvSpPr>
          <p:nvPr/>
        </p:nvSpPr>
        <p:spPr bwMode="auto">
          <a:xfrm>
            <a:off x="263525" y="6346825"/>
            <a:ext cx="8653463" cy="46038"/>
          </a:xfrm>
          <a:prstGeom prst="rect">
            <a:avLst/>
          </a:prstGeom>
          <a:solidFill>
            <a:srgbClr val="003399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es-ES" altLang="en-US" sz="2400" smtClean="0"/>
          </a:p>
        </p:txBody>
      </p:sp>
      <p:sp>
        <p:nvSpPr>
          <p:cNvPr id="11" name="Fußzeilenplatzhalter 5"/>
          <p:cNvSpPr txBox="1">
            <a:spLocks/>
          </p:cNvSpPr>
          <p:nvPr/>
        </p:nvSpPr>
        <p:spPr>
          <a:xfrm>
            <a:off x="4572000" y="6459538"/>
            <a:ext cx="3835400" cy="514350"/>
          </a:xfrm>
          <a:prstGeom prst="rect">
            <a:avLst/>
          </a:prstGeom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defRPr/>
            </a:pPr>
            <a:r>
              <a:rPr lang="de-DE" altLang="de-DE" sz="1100" smtClean="0">
                <a:solidFill>
                  <a:srgbClr val="404040"/>
                </a:solidFill>
                <a:latin typeface="Lucida Sans Unicode" panose="020B0602030504020204" pitchFamily="34" charset="0"/>
              </a:rPr>
              <a:t>ROSETTA Data</a:t>
            </a:r>
            <a:r>
              <a:rPr lang="de-DE" altLang="de-DE" sz="1100" baseline="0" smtClean="0">
                <a:solidFill>
                  <a:srgbClr val="404040"/>
                </a:solidFill>
                <a:latin typeface="Lucida Sans Unicode" panose="020B0602030504020204" pitchFamily="34" charset="0"/>
              </a:rPr>
              <a:t> Archive Review, ESAC, 9-10 Oct. 2018</a:t>
            </a:r>
            <a:r>
              <a:rPr lang="de-DE" altLang="de-DE" sz="1100" smtClean="0">
                <a:solidFill>
                  <a:srgbClr val="404040"/>
                </a:solidFill>
                <a:latin typeface="Lucida Sans Unicode" panose="020B0602030504020204" pitchFamily="34" charset="0"/>
              </a:rPr>
              <a:t>   </a:t>
            </a:r>
            <a:endParaRPr lang="de-DE" altLang="de-DE" sz="1100" dirty="0" smtClean="0">
              <a:solidFill>
                <a:srgbClr val="404040"/>
              </a:solidFill>
              <a:latin typeface="Lucida Sans Unicode" panose="020B0602030504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40404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404040"/>
          </a:solidFill>
          <a:latin typeface="Lucida Sans Unicode" pitchFamily="34" charset="0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404040"/>
          </a:solidFill>
          <a:latin typeface="Lucida Sans Unicode" pitchFamily="34" charset="0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404040"/>
          </a:solidFill>
          <a:latin typeface="Lucida Sans Unicode" pitchFamily="34" charset="0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404040"/>
          </a:solidFill>
          <a:latin typeface="Lucida Sans Unicode" pitchFamily="34" charset="0"/>
        </a:defRPr>
      </a:lvl5pPr>
      <a:lvl6pPr marL="457200" algn="ctr" rtl="0" fontAlgn="base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Lucida Sans Unicode" pitchFamily="34" charset="0"/>
        </a:defRPr>
      </a:lvl6pPr>
      <a:lvl7pPr marL="914400" algn="ctr" rtl="0" fontAlgn="base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Lucida Sans Unicode" pitchFamily="34" charset="0"/>
        </a:defRPr>
      </a:lvl7pPr>
      <a:lvl8pPr marL="1371600" algn="ctr" rtl="0" fontAlgn="base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Lucida Sans Unicode" pitchFamily="34" charset="0"/>
        </a:defRPr>
      </a:lvl8pPr>
      <a:lvl9pPr marL="1828800" algn="ctr" rtl="0" fontAlgn="base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Lucida Sans Unicode" pitchFamily="34" charset="0"/>
        </a:defRPr>
      </a:lvl9pPr>
    </p:titleStyle>
    <p:bodyStyle>
      <a:lvl1pPr marL="263525" indent="-263525" algn="l" rtl="0" eaLnBrk="0" fontAlgn="base" hangingPunct="0">
        <a:lnSpc>
          <a:spcPct val="110000"/>
        </a:lnSpc>
        <a:spcBef>
          <a:spcPct val="40000"/>
        </a:spcBef>
        <a:spcAft>
          <a:spcPct val="0"/>
        </a:spcAft>
        <a:buClr>
          <a:srgbClr val="003399"/>
        </a:buClr>
        <a:buFont typeface="Wingdings" panose="05000000000000000000" pitchFamily="2" charset="2"/>
        <a:buChar char="§"/>
        <a:defRPr sz="3200">
          <a:solidFill>
            <a:srgbClr val="4D4D4D"/>
          </a:solidFill>
          <a:latin typeface="+mn-lt"/>
          <a:ea typeface="+mn-ea"/>
          <a:cs typeface="+mn-cs"/>
        </a:defRPr>
      </a:lvl1pPr>
      <a:lvl2pPr marL="627063" indent="-184150" algn="l" rtl="0" eaLnBrk="0" fontAlgn="base" hangingPunct="0">
        <a:lnSpc>
          <a:spcPct val="110000"/>
        </a:lnSpc>
        <a:spcBef>
          <a:spcPct val="40000"/>
        </a:spcBef>
        <a:spcAft>
          <a:spcPct val="0"/>
        </a:spcAft>
        <a:buClr>
          <a:srgbClr val="003399"/>
        </a:buClr>
        <a:buFont typeface="Wingdings" panose="05000000000000000000" pitchFamily="2" charset="2"/>
        <a:buChar char="§"/>
        <a:defRPr sz="2800">
          <a:solidFill>
            <a:srgbClr val="4D4D4D"/>
          </a:solidFill>
          <a:latin typeface="+mn-lt"/>
        </a:defRPr>
      </a:lvl2pPr>
      <a:lvl3pPr marL="992188" indent="-185738" algn="l" rtl="0" eaLnBrk="0" fontAlgn="base" hangingPunct="0">
        <a:lnSpc>
          <a:spcPct val="110000"/>
        </a:lnSpc>
        <a:spcBef>
          <a:spcPct val="40000"/>
        </a:spcBef>
        <a:spcAft>
          <a:spcPct val="0"/>
        </a:spcAft>
        <a:buClr>
          <a:srgbClr val="003399"/>
        </a:buClr>
        <a:buFont typeface="Wingdings" panose="05000000000000000000" pitchFamily="2" charset="2"/>
        <a:buChar char="§"/>
        <a:defRPr sz="2400">
          <a:solidFill>
            <a:srgbClr val="4D4D4D"/>
          </a:solidFill>
          <a:latin typeface="+mn-lt"/>
        </a:defRPr>
      </a:lvl3pPr>
      <a:lvl4pPr marL="1370013" indent="-198438" algn="l" rtl="0" eaLnBrk="0" fontAlgn="base" hangingPunct="0">
        <a:lnSpc>
          <a:spcPct val="110000"/>
        </a:lnSpc>
        <a:spcBef>
          <a:spcPct val="40000"/>
        </a:spcBef>
        <a:spcAft>
          <a:spcPct val="0"/>
        </a:spcAft>
        <a:buClr>
          <a:srgbClr val="003399"/>
        </a:buClr>
        <a:buFont typeface="Wingdings" panose="05000000000000000000" pitchFamily="2" charset="2"/>
        <a:buChar char="§"/>
        <a:defRPr sz="2000">
          <a:solidFill>
            <a:srgbClr val="4D4D4D"/>
          </a:solidFill>
          <a:latin typeface="+mn-lt"/>
        </a:defRPr>
      </a:lvl4pPr>
      <a:lvl5pPr marL="1747838" indent="-198438" algn="l" rtl="0" eaLnBrk="0" fontAlgn="base" hangingPunct="0">
        <a:lnSpc>
          <a:spcPct val="110000"/>
        </a:lnSpc>
        <a:spcBef>
          <a:spcPct val="40000"/>
        </a:spcBef>
        <a:spcAft>
          <a:spcPct val="0"/>
        </a:spcAft>
        <a:buClr>
          <a:srgbClr val="003399"/>
        </a:buClr>
        <a:buFont typeface="Wingdings" panose="05000000000000000000" pitchFamily="2" charset="2"/>
        <a:buChar char="§"/>
        <a:defRPr sz="2000">
          <a:solidFill>
            <a:srgbClr val="4D4D4D"/>
          </a:solidFill>
          <a:latin typeface="+mn-lt"/>
        </a:defRPr>
      </a:lvl5pPr>
      <a:lvl6pPr marL="2205038" indent="-198438" algn="l" rtl="0" fontAlgn="base">
        <a:lnSpc>
          <a:spcPct val="110000"/>
        </a:lnSpc>
        <a:spcBef>
          <a:spcPct val="40000"/>
        </a:spcBef>
        <a:spcAft>
          <a:spcPct val="0"/>
        </a:spcAft>
        <a:buClr>
          <a:srgbClr val="00589C"/>
        </a:buClr>
        <a:buFont typeface="Wingdings" pitchFamily="2" charset="2"/>
        <a:buChar char="§"/>
        <a:defRPr>
          <a:solidFill>
            <a:srgbClr val="4D4D4D"/>
          </a:solidFill>
          <a:latin typeface="+mn-lt"/>
        </a:defRPr>
      </a:lvl6pPr>
      <a:lvl7pPr marL="2662238" indent="-198438" algn="l" rtl="0" fontAlgn="base">
        <a:lnSpc>
          <a:spcPct val="110000"/>
        </a:lnSpc>
        <a:spcBef>
          <a:spcPct val="40000"/>
        </a:spcBef>
        <a:spcAft>
          <a:spcPct val="0"/>
        </a:spcAft>
        <a:buClr>
          <a:srgbClr val="00589C"/>
        </a:buClr>
        <a:buFont typeface="Wingdings" pitchFamily="2" charset="2"/>
        <a:buChar char="§"/>
        <a:defRPr>
          <a:solidFill>
            <a:srgbClr val="4D4D4D"/>
          </a:solidFill>
          <a:latin typeface="+mn-lt"/>
        </a:defRPr>
      </a:lvl7pPr>
      <a:lvl8pPr marL="3119438" indent="-198438" algn="l" rtl="0" fontAlgn="base">
        <a:lnSpc>
          <a:spcPct val="110000"/>
        </a:lnSpc>
        <a:spcBef>
          <a:spcPct val="40000"/>
        </a:spcBef>
        <a:spcAft>
          <a:spcPct val="0"/>
        </a:spcAft>
        <a:buClr>
          <a:srgbClr val="00589C"/>
        </a:buClr>
        <a:buFont typeface="Wingdings" pitchFamily="2" charset="2"/>
        <a:buChar char="§"/>
        <a:defRPr>
          <a:solidFill>
            <a:srgbClr val="4D4D4D"/>
          </a:solidFill>
          <a:latin typeface="+mn-lt"/>
        </a:defRPr>
      </a:lvl8pPr>
      <a:lvl9pPr marL="3576638" indent="-198438" algn="l" rtl="0" fontAlgn="base">
        <a:lnSpc>
          <a:spcPct val="110000"/>
        </a:lnSpc>
        <a:spcBef>
          <a:spcPct val="40000"/>
        </a:spcBef>
        <a:spcAft>
          <a:spcPct val="0"/>
        </a:spcAft>
        <a:buClr>
          <a:srgbClr val="00589C"/>
        </a:buClr>
        <a:buFont typeface="Wingdings" pitchFamily="2" charset="2"/>
        <a:buChar char="§"/>
        <a:defRPr>
          <a:solidFill>
            <a:srgbClr val="4D4D4D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idx="1"/>
          </p:nvPr>
        </p:nvSpPr>
        <p:spPr>
          <a:xfrm>
            <a:off x="503238" y="909638"/>
            <a:ext cx="8172450" cy="5437187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en-US" altLang="de-DE" sz="3600" b="1" smtClean="0">
              <a:solidFill>
                <a:srgbClr val="404040"/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de-DE" sz="3600" b="1" smtClean="0">
                <a:solidFill>
                  <a:srgbClr val="404040"/>
                </a:solidFill>
              </a:rPr>
              <a:t>ROSETTA  RPCMAG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de-DE" sz="3600" b="1" smtClean="0">
                <a:solidFill>
                  <a:srgbClr val="404040"/>
                </a:solidFill>
              </a:rPr>
              <a:t>Archive </a:t>
            </a:r>
            <a:r>
              <a:rPr lang="en-US" altLang="de-DE" sz="3600" b="1" smtClean="0">
                <a:solidFill>
                  <a:srgbClr val="404040"/>
                </a:solidFill>
              </a:rPr>
              <a:t>Data </a:t>
            </a:r>
            <a:r>
              <a:rPr lang="en-US" altLang="de-DE" sz="3600" b="1" smtClean="0">
                <a:solidFill>
                  <a:srgbClr val="404040"/>
                </a:solidFill>
              </a:rPr>
              <a:t>R</a:t>
            </a:r>
            <a:r>
              <a:rPr lang="en-US" altLang="de-DE" sz="3600" b="1" smtClean="0">
                <a:solidFill>
                  <a:srgbClr val="404040"/>
                </a:solidFill>
              </a:rPr>
              <a:t>eview          </a:t>
            </a:r>
            <a:endParaRPr lang="en-US" altLang="de-DE" sz="3600" b="1" dirty="0" smtClean="0">
              <a:solidFill>
                <a:srgbClr val="404040"/>
              </a:solidFill>
            </a:endParaRPr>
          </a:p>
          <a:p>
            <a:pPr algn="ctr" eaLnBrk="1" hangingPunct="1">
              <a:buNone/>
            </a:pPr>
            <a:endParaRPr lang="en-US" altLang="de-DE" sz="1800" b="1" smtClean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de-DE" sz="1800" b="1" smtClean="0">
                <a:solidFill>
                  <a:srgbClr val="333333"/>
                </a:solidFill>
              </a:rPr>
              <a:t/>
            </a:r>
            <a:br>
              <a:rPr lang="en-US" altLang="de-DE" sz="1800" b="1" smtClean="0">
                <a:solidFill>
                  <a:srgbClr val="333333"/>
                </a:solidFill>
              </a:rPr>
            </a:br>
            <a:r>
              <a:rPr lang="de-DE" altLang="de-DE" sz="1800" b="1" smtClean="0">
                <a:solidFill>
                  <a:srgbClr val="333333"/>
                </a:solidFill>
              </a:rPr>
              <a:t>ESAC,  2018 October 9-10</a:t>
            </a:r>
            <a:endParaRPr lang="de-DE" altLang="de-DE" sz="1800" b="1" dirty="0" smtClean="0">
              <a:solidFill>
                <a:srgbClr val="333333"/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altLang="de-DE" sz="1200" b="1" dirty="0" smtClean="0"/>
          </a:p>
          <a:p>
            <a:pPr algn="ctr" eaLnBrk="1" hangingPunct="1">
              <a:buNone/>
            </a:pPr>
            <a:r>
              <a:rPr lang="en-US" altLang="de-DE" sz="1200" b="1" smtClean="0">
                <a:solidFill>
                  <a:srgbClr val="404040"/>
                </a:solidFill>
              </a:rPr>
              <a:t>Magda Delva</a:t>
            </a:r>
          </a:p>
          <a:p>
            <a:pPr algn="ctr" eaLnBrk="1" hangingPunct="1">
              <a:buNone/>
            </a:pPr>
            <a:r>
              <a:rPr lang="en-US" altLang="de-DE" sz="1200" b="1" smtClean="0">
                <a:solidFill>
                  <a:srgbClr val="404040"/>
                </a:solidFill>
              </a:rPr>
              <a:t>Space </a:t>
            </a:r>
            <a:r>
              <a:rPr lang="en-US" altLang="de-DE" sz="1200" b="1" dirty="0" smtClean="0">
                <a:solidFill>
                  <a:srgbClr val="404040"/>
                </a:solidFill>
              </a:rPr>
              <a:t>Research Institute (IWF) Graz,  </a:t>
            </a:r>
            <a:r>
              <a:rPr lang="en-US" altLang="de-DE" sz="1200" dirty="0" smtClean="0">
                <a:solidFill>
                  <a:srgbClr val="404040"/>
                </a:solidFill>
              </a:rPr>
              <a:t>Austrian Academy </a:t>
            </a:r>
            <a:r>
              <a:rPr lang="en-US" altLang="de-DE" sz="1200" smtClean="0">
                <a:solidFill>
                  <a:srgbClr val="404040"/>
                </a:solidFill>
              </a:rPr>
              <a:t>of Sciences, Austria</a:t>
            </a:r>
            <a:endParaRPr lang="en-US" altLang="de-DE" sz="1200" b="1" dirty="0" smtClean="0">
              <a:solidFill>
                <a:srgbClr val="40404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de-DE" altLang="de-DE" sz="18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60425" y="150813"/>
            <a:ext cx="7204075" cy="593725"/>
          </a:xfrm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40000"/>
              </a:spcBef>
            </a:pPr>
            <a:r>
              <a:rPr lang="en-US" altLang="en-US" smtClean="0"/>
              <a:t>RPCMAG </a:t>
            </a:r>
            <a:endParaRPr lang="en-US" altLang="en-US" dirty="0" smtClean="0"/>
          </a:p>
        </p:txBody>
      </p:sp>
      <p:sp>
        <p:nvSpPr>
          <p:cNvPr id="4099" name="Rechteck 11"/>
          <p:cNvSpPr>
            <a:spLocks noChangeArrowheads="1"/>
          </p:cNvSpPr>
          <p:nvPr/>
        </p:nvSpPr>
        <p:spPr bwMode="auto">
          <a:xfrm>
            <a:off x="263525" y="917912"/>
            <a:ext cx="8361363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sz="2000" b="1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Goals </a:t>
            </a:r>
            <a:r>
              <a:rPr lang="en-US" altLang="en-US" sz="2000" b="1" smtClean="0">
                <a:solidFill>
                  <a:srgbClr val="4D4D4D"/>
                </a:solidFill>
                <a:ea typeface="ＭＳ Ｐゴシック" panose="020B0600070205080204" pitchFamily="34" charset="-128"/>
              </a:rPr>
              <a:t>of archive user: use the </a:t>
            </a:r>
            <a:r>
              <a:rPr lang="en-US" altLang="en-US" sz="2000" b="1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good data</a:t>
            </a:r>
          </a:p>
          <a:p>
            <a:endParaRPr lang="en-US" altLang="en-US" sz="2000" b="1" smtClean="0">
              <a:solidFill>
                <a:srgbClr val="4D4D4D"/>
              </a:solidFill>
              <a:ea typeface="ＭＳ Ｐゴシック" panose="020B0600070205080204" pitchFamily="34" charset="-128"/>
            </a:endParaRPr>
          </a:p>
          <a:p>
            <a:pPr>
              <a:buFontTx/>
              <a:buChar char="-"/>
            </a:pPr>
            <a:r>
              <a:rPr lang="en-US" altLang="en-US" sz="2000" b="1" smtClean="0">
                <a:solidFill>
                  <a:srgbClr val="4D4D4D"/>
                </a:solidFill>
                <a:ea typeface="ＭＳ Ｐゴシック" panose="020B0600070205080204" pitchFamily="34" charset="-128"/>
              </a:rPr>
              <a:t> Where is the description of the data?</a:t>
            </a:r>
          </a:p>
          <a:p>
            <a:pPr>
              <a:buFontTx/>
              <a:buChar char="-"/>
            </a:pPr>
            <a:r>
              <a:rPr lang="en-US" altLang="en-US" sz="2000" b="1" smtClean="0">
                <a:solidFill>
                  <a:srgbClr val="4D4D4D"/>
                </a:solidFill>
                <a:ea typeface="ＭＳ Ｐゴシック" panose="020B0600070205080204" pitchFamily="34" charset="-128"/>
              </a:rPr>
              <a:t> Where are the good data?</a:t>
            </a:r>
          </a:p>
          <a:p>
            <a:pPr>
              <a:buFontTx/>
              <a:buChar char="-"/>
            </a:pPr>
            <a:r>
              <a:rPr lang="en-US" altLang="en-US" sz="2000" b="1" smtClean="0">
                <a:solidFill>
                  <a:srgbClr val="4D4D4D"/>
                </a:solidFill>
                <a:ea typeface="ＭＳ Ｐゴシック" panose="020B0600070205080204" pitchFamily="34" charset="-128"/>
              </a:rPr>
              <a:t> Which data can I </a:t>
            </a:r>
            <a:r>
              <a:rPr lang="en-US" altLang="en-US" sz="2000" b="1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trust </a:t>
            </a:r>
            <a:r>
              <a:rPr lang="en-US" altLang="en-US" sz="2000" b="1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and </a:t>
            </a:r>
            <a:r>
              <a:rPr lang="en-US" altLang="en-US" sz="2000" b="1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use</a:t>
            </a:r>
            <a:r>
              <a:rPr lang="en-US" altLang="en-US" sz="2000" b="1" smtClean="0">
                <a:solidFill>
                  <a:srgbClr val="4D4D4D"/>
                </a:solidFill>
                <a:ea typeface="ＭＳ Ｐゴシック" panose="020B0600070205080204" pitchFamily="34" charset="-128"/>
              </a:rPr>
              <a:t>?</a:t>
            </a:r>
          </a:p>
          <a:p>
            <a:pPr>
              <a:buFontTx/>
              <a:buChar char="-"/>
            </a:pPr>
            <a:endParaRPr lang="en-US" altLang="en-US" sz="2000" b="1" smtClean="0">
              <a:solidFill>
                <a:srgbClr val="4D4D4D"/>
              </a:solidFill>
              <a:ea typeface="ＭＳ Ｐゴシック" panose="020B0600070205080204" pitchFamily="34" charset="-128"/>
            </a:endParaRPr>
          </a:p>
          <a:p>
            <a:r>
              <a:rPr lang="en-US" altLang="en-US" sz="2000" b="1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For MAG: </a:t>
            </a:r>
          </a:p>
          <a:p>
            <a:r>
              <a:rPr lang="en-US" altLang="en-US" sz="2000" b="1" smtClean="0">
                <a:solidFill>
                  <a:srgbClr val="4D4D4D"/>
                </a:solidFill>
                <a:ea typeface="ＭＳ Ｐゴシック" panose="020B0600070205080204" pitchFamily="34" charset="-128"/>
              </a:rPr>
              <a:t>Data of magnetic field of outer </a:t>
            </a:r>
            <a:r>
              <a:rPr lang="en-US" altLang="en-US" sz="2000" b="1" smtClean="0">
                <a:solidFill>
                  <a:srgbClr val="4D4D4D"/>
                </a:solidFill>
                <a:ea typeface="ＭＳ Ｐゴシック" panose="020B0600070205080204" pitchFamily="34" charset="-128"/>
              </a:rPr>
              <a:t>space, </a:t>
            </a:r>
            <a:r>
              <a:rPr lang="en-US" altLang="en-US" sz="2000" b="1" smtClean="0">
                <a:solidFill>
                  <a:srgbClr val="4D4D4D"/>
                </a:solidFill>
                <a:ea typeface="ＭＳ Ｐゴシック" panose="020B0600070205080204" pitchFamily="34" charset="-128"/>
              </a:rPr>
              <a:t>timeseries</a:t>
            </a:r>
            <a:br>
              <a:rPr lang="en-US" altLang="en-US" sz="2000" b="1" smtClean="0">
                <a:solidFill>
                  <a:srgbClr val="4D4D4D"/>
                </a:solidFill>
                <a:ea typeface="ＭＳ Ｐゴシック" panose="020B0600070205080204" pitchFamily="34" charset="-128"/>
              </a:rPr>
            </a:br>
            <a:r>
              <a:rPr lang="en-US" altLang="en-US" sz="2000" b="1" smtClean="0">
                <a:solidFill>
                  <a:srgbClr val="4D4D4D"/>
                </a:solidFill>
                <a:ea typeface="ＭＳ Ｐゴシック" panose="020B0600070205080204" pitchFamily="34" charset="-128"/>
              </a:rPr>
              <a:t>   </a:t>
            </a:r>
            <a:r>
              <a:rPr lang="en-US" altLang="en-US" sz="2000" b="1" smtClean="0">
                <a:solidFill>
                  <a:srgbClr val="4D4D4D"/>
                </a:solidFill>
                <a:ea typeface="ＭＳ Ｐゴシック" panose="020B0600070205080204" pitchFamily="34" charset="-128"/>
              </a:rPr>
              <a:t>normally : </a:t>
            </a:r>
            <a:r>
              <a:rPr lang="en-US" altLang="en-US" sz="2000" b="1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1 </a:t>
            </a:r>
            <a:r>
              <a:rPr lang="en-US" altLang="en-US" sz="2000" b="1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vector (x,y,z)</a:t>
            </a:r>
          </a:p>
          <a:p>
            <a:endParaRPr lang="en-US" altLang="en-US" sz="2000" b="1" smtClean="0">
              <a:solidFill>
                <a:srgbClr val="4D4D4D"/>
              </a:solidFill>
              <a:ea typeface="ＭＳ Ｐゴシック" panose="020B0600070205080204" pitchFamily="34" charset="-128"/>
            </a:endParaRPr>
          </a:p>
          <a:p>
            <a:r>
              <a:rPr lang="en-US" altLang="en-US" sz="2000" b="1" u="sng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RID 001 (major): </a:t>
            </a:r>
          </a:p>
          <a:p>
            <a:r>
              <a:rPr lang="en-US" altLang="en-US" sz="2000" b="1" smtClean="0">
                <a:solidFill>
                  <a:srgbClr val="4D4D4D"/>
                </a:solidFill>
                <a:ea typeface="ＭＳ Ｐゴシック" panose="020B0600070205080204" pitchFamily="34" charset="-128"/>
              </a:rPr>
              <a:t>Put MOST IMPORTANT DOC  </a:t>
            </a:r>
            <a:r>
              <a:rPr lang="en-US" altLang="en-US" sz="2000" b="1" smtClean="0">
                <a:solidFill>
                  <a:srgbClr val="4D4D4D"/>
                </a:solidFill>
                <a:ea typeface="ＭＳ Ｐゴシック" panose="020B0600070205080204" pitchFamily="34" charset="-128"/>
              </a:rPr>
              <a:t>on</a:t>
            </a:r>
          </a:p>
          <a:p>
            <a:r>
              <a:rPr lang="en-US" altLang="en-US" sz="2000" b="1" smtClean="0">
                <a:solidFill>
                  <a:srgbClr val="4D4D4D"/>
                </a:solidFill>
                <a:ea typeface="ＭＳ Ｐゴシック" panose="020B0600070205080204" pitchFamily="34" charset="-128"/>
              </a:rPr>
              <a:t>- </a:t>
            </a:r>
            <a:r>
              <a:rPr lang="en-US" altLang="en-US" sz="2000" b="1" smtClean="0">
                <a:solidFill>
                  <a:srgbClr val="4D4D4D"/>
                </a:solidFill>
                <a:ea typeface="ＭＳ Ｐゴシック" panose="020B0600070205080204" pitchFamily="34" charset="-128"/>
              </a:rPr>
              <a:t>Documents </a:t>
            </a:r>
            <a:r>
              <a:rPr lang="en-US" altLang="en-US" sz="2000" b="1" smtClean="0">
                <a:solidFill>
                  <a:srgbClr val="4D4D4D"/>
                </a:solidFill>
                <a:ea typeface="ＭＳ Ｐゴシック" panose="020B0600070205080204" pitchFamily="34" charset="-128"/>
              </a:rPr>
              <a:t>directory </a:t>
            </a:r>
            <a:r>
              <a:rPr lang="en-US" altLang="en-US" sz="2000" b="1" smtClean="0">
                <a:solidFill>
                  <a:srgbClr val="4D4D4D"/>
                </a:solidFill>
                <a:ea typeface="ＭＳ Ｐゴシック" panose="020B0600070205080204" pitchFamily="34" charset="-128"/>
              </a:rPr>
              <a:t>ROOT</a:t>
            </a:r>
            <a:endParaRPr lang="en-US" altLang="en-US" sz="2000" b="1" smtClean="0">
              <a:solidFill>
                <a:srgbClr val="4D4D4D"/>
              </a:solidFill>
              <a:ea typeface="ＭＳ Ｐゴシック" panose="020B0600070205080204" pitchFamily="34" charset="-128"/>
            </a:endParaRPr>
          </a:p>
          <a:p>
            <a:r>
              <a:rPr lang="en-US" altLang="en-US" sz="2000" b="1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RO_IGEP_TR0074_MAG_USRGUIDE   </a:t>
            </a:r>
            <a:r>
              <a:rPr lang="en-US" altLang="en-US" sz="2000" b="1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anose="020B0600070205080204" pitchFamily="34" charset="-128"/>
              </a:rPr>
              <a:t>(&amp;  RO_IGEP_TR0009_EAICD</a:t>
            </a:r>
            <a:r>
              <a:rPr lang="en-US" altLang="en-US" sz="2000" b="1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anose="020B0600070205080204" pitchFamily="34" charset="-128"/>
              </a:rPr>
              <a:t>)</a:t>
            </a:r>
          </a:p>
          <a:p>
            <a:r>
              <a:rPr lang="en-US" altLang="en-US" sz="2000" b="1" smtClean="0">
                <a:solidFill>
                  <a:srgbClr val="4D4D4D"/>
                </a:solidFill>
                <a:ea typeface="ＭＳ Ｐゴシック" panose="020B0600070205080204" pitchFamily="34" charset="-128"/>
              </a:rPr>
              <a:t>=&gt; </a:t>
            </a:r>
            <a:r>
              <a:rPr lang="en-US" altLang="en-US" sz="2000" b="1" smtClean="0">
                <a:solidFill>
                  <a:srgbClr val="4D4D4D"/>
                </a:solidFill>
                <a:ea typeface="ＭＳ Ｐゴシック" panose="020B0600070205080204" pitchFamily="34" charset="-128"/>
              </a:rPr>
              <a:t>omit SEARCH &amp; comparison of different docs ….</a:t>
            </a:r>
          </a:p>
          <a:p>
            <a:r>
              <a:rPr lang="en-US" altLang="en-US" sz="2000" b="1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anose="020B0600070205080204" pitchFamily="34" charset="-128"/>
              </a:rPr>
              <a:t>         (rename to </a:t>
            </a:r>
            <a:r>
              <a:rPr lang="en-US" altLang="en-US" sz="2000" b="1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anose="020B0600070205080204" pitchFamily="34" charset="-128"/>
              </a:rPr>
              <a:t>MAG_DATA_USRGUIDE ? )</a:t>
            </a:r>
            <a:endParaRPr lang="en-US" altLang="en-US" sz="2000" b="1" dirty="0">
              <a:solidFill>
                <a:srgbClr val="4D4D4D"/>
              </a:solidFill>
              <a:ea typeface="ＭＳ Ｐゴシック" panose="020B0600070205080204" pitchFamily="34" charset="-128"/>
            </a:endParaRPr>
          </a:p>
          <a:p>
            <a:endParaRPr lang="en-US" altLang="en-US" sz="2000" b="1" dirty="0">
              <a:solidFill>
                <a:srgbClr val="4D4D4D"/>
              </a:solidFill>
              <a:ea typeface="ＭＳ Ｐゴシック" panose="020B0600070205080204" pitchFamily="34" charset="-128"/>
            </a:endParaRPr>
          </a:p>
          <a:p>
            <a:r>
              <a:rPr lang="en-US" altLang="en-US" sz="2000" b="1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   </a:t>
            </a:r>
            <a:endParaRPr lang="en-US" altLang="en-US" sz="1600" b="1" dirty="0">
              <a:solidFill>
                <a:srgbClr val="B2B2B2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100" name="Foliennummernplatzhalter 7"/>
          <p:cNvSpPr>
            <a:spLocks noGrp="1"/>
          </p:cNvSpPr>
          <p:nvPr>
            <p:ph type="sldNum" sz="quarter" idx="10"/>
          </p:nvPr>
        </p:nvSpPr>
        <p:spPr>
          <a:xfrm>
            <a:off x="8370888" y="6459538"/>
            <a:ext cx="611187" cy="2159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EAFCD6E6-939A-4FD5-B012-B72D710C9F42}" type="slidenum">
              <a:rPr lang="de-DE" altLang="de-DE" sz="800">
                <a:solidFill>
                  <a:schemeClr val="bg2"/>
                </a:solidFill>
              </a:rPr>
              <a:pPr/>
              <a:t>2</a:t>
            </a:fld>
            <a:endParaRPr lang="de-DE" altLang="de-DE" sz="80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60425" y="150813"/>
            <a:ext cx="7204075" cy="593725"/>
          </a:xfrm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40000"/>
              </a:spcBef>
            </a:pPr>
            <a:r>
              <a:rPr lang="en-US" altLang="en-US" smtClean="0"/>
              <a:t>RPCMAG </a:t>
            </a:r>
            <a:endParaRPr lang="en-US" altLang="en-US" dirty="0" smtClean="0"/>
          </a:p>
        </p:txBody>
      </p:sp>
      <p:sp>
        <p:nvSpPr>
          <p:cNvPr id="4099" name="Rechteck 11"/>
          <p:cNvSpPr>
            <a:spLocks noChangeArrowheads="1"/>
          </p:cNvSpPr>
          <p:nvPr/>
        </p:nvSpPr>
        <p:spPr bwMode="auto">
          <a:xfrm>
            <a:off x="263525" y="917912"/>
            <a:ext cx="8361363" cy="624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sz="2000" b="1" u="sng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RID 006  and 15 (</a:t>
            </a:r>
            <a:r>
              <a:rPr lang="en-US" altLang="en-US" sz="2000" b="1" u="sng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major)</a:t>
            </a:r>
            <a:r>
              <a:rPr lang="en-US" altLang="en-US" sz="2000" b="1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   </a:t>
            </a:r>
          </a:p>
          <a:p>
            <a:r>
              <a:rPr lang="en-US" altLang="en-US" sz="2000" b="1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000" b="1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     </a:t>
            </a:r>
            <a:r>
              <a:rPr lang="en-US" altLang="en-US" sz="2000" b="1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(in  MAG_USRGUIDE , Chap.3.4.2 p 19, Chap.1)</a:t>
            </a:r>
            <a:endParaRPr lang="en-US" altLang="en-US" sz="2000" b="1" smtClean="0">
              <a:solidFill>
                <a:schemeClr val="tx1">
                  <a:lumMod val="75000"/>
                  <a:lumOff val="25000"/>
                </a:schemeClr>
              </a:solidFill>
              <a:ea typeface="ＭＳ Ｐゴシック" panose="020B0600070205080204" pitchFamily="34" charset="-128"/>
            </a:endParaRPr>
          </a:p>
          <a:p>
            <a:endParaRPr lang="en-US" altLang="en-US" sz="2000" b="1" smtClean="0">
              <a:solidFill>
                <a:srgbClr val="4D4D4D"/>
              </a:solidFill>
              <a:ea typeface="ＭＳ Ｐゴシック" panose="020B0600070205080204" pitchFamily="34" charset="-128"/>
            </a:endParaRPr>
          </a:p>
          <a:p>
            <a:r>
              <a:rPr lang="en-US" altLang="en-US" sz="2000" b="1" smtClean="0">
                <a:solidFill>
                  <a:srgbClr val="4D4D4D"/>
                </a:solidFill>
                <a:ea typeface="ＭＳ Ｐゴシック" panose="020B0600070205080204" pitchFamily="34" charset="-128"/>
              </a:rPr>
              <a:t>MAG data are </a:t>
            </a:r>
            <a:r>
              <a:rPr lang="en-US" altLang="en-US" sz="2000" b="1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normally </a:t>
            </a:r>
            <a:r>
              <a:rPr lang="en-US" altLang="en-US" sz="2000" b="1" smtClean="0">
                <a:solidFill>
                  <a:srgbClr val="4D4D4D"/>
                </a:solidFill>
                <a:ea typeface="ＭＳ Ｐゴシック" panose="020B0600070205080204" pitchFamily="34" charset="-128"/>
              </a:rPr>
              <a:t> timeseries of only </a:t>
            </a:r>
            <a:r>
              <a:rPr lang="en-US" altLang="en-US" sz="2000" b="1" smtClean="0">
                <a:solidFill>
                  <a:srgbClr val="4D4D4D"/>
                </a:solidFill>
                <a:ea typeface="ＭＳ Ｐゴシック" panose="020B0600070205080204" pitchFamily="34" charset="-128"/>
              </a:rPr>
              <a:t>1 vector </a:t>
            </a:r>
            <a:r>
              <a:rPr lang="en-US" altLang="en-US" sz="2000" b="1" smtClean="0">
                <a:solidFill>
                  <a:srgbClr val="4D4D4D"/>
                </a:solidFill>
                <a:ea typeface="ＭＳ Ｐゴシック" panose="020B0600070205080204" pitchFamily="34" charset="-128"/>
              </a:rPr>
              <a:t>(Bx, By, Bz; Bt)  </a:t>
            </a:r>
            <a:br>
              <a:rPr lang="en-US" altLang="en-US" sz="2000" b="1" smtClean="0">
                <a:solidFill>
                  <a:srgbClr val="4D4D4D"/>
                </a:solidFill>
                <a:ea typeface="ＭＳ Ｐゴシック" panose="020B0600070205080204" pitchFamily="34" charset="-128"/>
              </a:rPr>
            </a:br>
            <a:r>
              <a:rPr lang="en-US" altLang="en-US" sz="2000" b="1" smtClean="0">
                <a:solidFill>
                  <a:srgbClr val="4D4D4D"/>
                </a:solidFill>
                <a:ea typeface="ＭＳ Ｐゴシック" panose="020B0600070205080204" pitchFamily="34" charset="-128"/>
              </a:rPr>
              <a:t>      independent </a:t>
            </a:r>
            <a:r>
              <a:rPr lang="en-US" altLang="en-US" sz="2000" b="1" smtClean="0">
                <a:solidFill>
                  <a:srgbClr val="4D4D4D"/>
                </a:solidFill>
                <a:ea typeface="ＭＳ Ｐゴシック" panose="020B0600070205080204" pitchFamily="34" charset="-128"/>
              </a:rPr>
              <a:t>of </a:t>
            </a:r>
            <a:r>
              <a:rPr lang="en-US" altLang="en-US" sz="2000" b="1" smtClean="0">
                <a:solidFill>
                  <a:srgbClr val="4D4D4D"/>
                </a:solidFill>
                <a:ea typeface="ＭＳ Ｐゴシック" panose="020B0600070205080204" pitchFamily="34" charset="-128"/>
              </a:rPr>
              <a:t>sensor !</a:t>
            </a:r>
          </a:p>
          <a:p>
            <a:endParaRPr lang="en-US" altLang="en-US" sz="2000" b="1" smtClean="0">
              <a:solidFill>
                <a:srgbClr val="4D4D4D"/>
              </a:solidFill>
              <a:ea typeface="ＭＳ Ｐゴシック" panose="020B0600070205080204" pitchFamily="34" charset="-128"/>
            </a:endParaRPr>
          </a:p>
          <a:p>
            <a:r>
              <a:rPr lang="en-US" altLang="en-US" sz="2000" b="1" smtClean="0">
                <a:solidFill>
                  <a:srgbClr val="4D4D4D"/>
                </a:solidFill>
                <a:ea typeface="ＭＳ Ｐゴシック" panose="020B0600070205080204" pitchFamily="34" charset="-128"/>
              </a:rPr>
              <a:t>RPCMAG: </a:t>
            </a:r>
          </a:p>
          <a:p>
            <a:r>
              <a:rPr lang="en-US" altLang="en-US" sz="2000" b="1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two </a:t>
            </a:r>
            <a:r>
              <a:rPr lang="en-US" altLang="en-US" sz="2000" b="1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vectors </a:t>
            </a:r>
            <a:r>
              <a:rPr lang="en-US" altLang="en-US" sz="2000" b="1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(at </a:t>
            </a:r>
            <a:r>
              <a:rPr lang="en-US" altLang="en-US" sz="2000" b="1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two </a:t>
            </a:r>
            <a:r>
              <a:rPr lang="en-US" altLang="en-US" sz="2000" b="1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sensors) </a:t>
            </a:r>
            <a:r>
              <a:rPr lang="en-US" altLang="en-US" sz="2000" b="1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for </a:t>
            </a:r>
            <a:r>
              <a:rPr lang="en-US" altLang="en-US" sz="2000" b="1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ALL </a:t>
            </a:r>
            <a:r>
              <a:rPr lang="en-US" altLang="en-US" sz="2000" b="1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calibrated &amp; </a:t>
            </a:r>
            <a:r>
              <a:rPr lang="en-US" altLang="en-US" sz="2000" b="1" u="sng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resampled</a:t>
            </a:r>
            <a:r>
              <a:rPr lang="en-US" altLang="en-US" sz="2000" b="1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 data </a:t>
            </a:r>
            <a:endParaRPr lang="en-US" altLang="en-US" sz="2000" b="1" smtClean="0">
              <a:solidFill>
                <a:srgbClr val="4D4D4D"/>
              </a:solidFill>
              <a:ea typeface="ＭＳ Ｐゴシック" panose="020B0600070205080204" pitchFamily="34" charset="-128"/>
            </a:endParaRPr>
          </a:p>
          <a:p>
            <a:endParaRPr lang="en-US" altLang="en-US" sz="2000" b="1" smtClean="0">
              <a:solidFill>
                <a:srgbClr val="4D4D4D"/>
              </a:solidFill>
              <a:ea typeface="ＭＳ Ｐゴシック" panose="020B0600070205080204" pitchFamily="34" charset="-128"/>
            </a:endParaRPr>
          </a:p>
          <a:p>
            <a:r>
              <a:rPr lang="en-US" altLang="en-US" sz="2000" b="1" smtClean="0">
                <a:solidFill>
                  <a:srgbClr val="4D4D4D"/>
                </a:solidFill>
                <a:ea typeface="ＭＳ Ｐゴシック" panose="020B0600070205080204" pitchFamily="34" charset="-128"/>
              </a:rPr>
              <a:t>Explain already on </a:t>
            </a:r>
            <a:r>
              <a:rPr lang="en-US" altLang="en-US" sz="2000" b="1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FIRST page </a:t>
            </a:r>
            <a:r>
              <a:rPr lang="en-US" altLang="en-US" sz="2000" b="1" smtClean="0">
                <a:solidFill>
                  <a:srgbClr val="4D4D4D"/>
                </a:solidFill>
                <a:ea typeface="ＭＳ Ｐゴシック" panose="020B0600070205080204" pitchFamily="34" charset="-128"/>
              </a:rPr>
              <a:t>of </a:t>
            </a:r>
            <a:r>
              <a:rPr lang="en-US" altLang="en-US" sz="2000" b="1" smtClean="0">
                <a:solidFill>
                  <a:srgbClr val="4D4D4D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000" b="1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MAG_USRGUIDE</a:t>
            </a:r>
            <a:endParaRPr lang="en-US" altLang="en-US" sz="2000" b="1" smtClean="0">
              <a:solidFill>
                <a:srgbClr val="800000"/>
              </a:solidFill>
              <a:ea typeface="ＭＳ Ｐゴシック" panose="020B0600070205080204" pitchFamily="34" charset="-128"/>
            </a:endParaRPr>
          </a:p>
          <a:p>
            <a:pPr indent="-457200"/>
            <a:r>
              <a:rPr lang="en-US" altLang="en-US" sz="2000" b="1" smtClean="0">
                <a:solidFill>
                  <a:srgbClr val="4D4D4D"/>
                </a:solidFill>
                <a:ea typeface="ＭＳ Ｐゴシック" panose="020B0600070205080204" pitchFamily="34" charset="-128"/>
              </a:rPr>
              <a:t>why it was not possible to derive ONE single vector from </a:t>
            </a:r>
            <a:br>
              <a:rPr lang="en-US" altLang="en-US" sz="2000" b="1" smtClean="0">
                <a:solidFill>
                  <a:srgbClr val="4D4D4D"/>
                </a:solidFill>
                <a:ea typeface="ＭＳ Ｐゴシック" panose="020B0600070205080204" pitchFamily="34" charset="-128"/>
              </a:rPr>
            </a:br>
            <a:r>
              <a:rPr lang="en-US" altLang="en-US" sz="2000" b="1" smtClean="0">
                <a:solidFill>
                  <a:srgbClr val="4D4D4D"/>
                </a:solidFill>
                <a:ea typeface="ＭＳ Ｐゴシック" panose="020B0600070205080204" pitchFamily="34" charset="-128"/>
              </a:rPr>
              <a:t>    the measurements at two sensors </a:t>
            </a:r>
            <a:r>
              <a:rPr lang="en-US" altLang="en-US" sz="2000" b="1" smtClean="0">
                <a:solidFill>
                  <a:srgbClr val="4D4D4D"/>
                </a:solidFill>
                <a:ea typeface="ＭＳ Ｐゴシック" panose="020B0600070205080204" pitchFamily="34" charset="-128"/>
              </a:rPr>
              <a:t> </a:t>
            </a:r>
            <a:endParaRPr lang="en-US" altLang="en-US" sz="2000" b="1" smtClean="0">
              <a:solidFill>
                <a:srgbClr val="4D4D4D"/>
              </a:solidFill>
              <a:ea typeface="ＭＳ Ｐゴシック" panose="020B0600070205080204" pitchFamily="34" charset="-128"/>
            </a:endParaRPr>
          </a:p>
          <a:p>
            <a:pPr indent="-457200"/>
            <a:endParaRPr lang="en-US" altLang="en-US" sz="2000" b="1" u="sng" smtClean="0">
              <a:solidFill>
                <a:srgbClr val="800000"/>
              </a:solidFill>
              <a:ea typeface="ＭＳ Ｐゴシック" panose="020B0600070205080204" pitchFamily="34" charset="-128"/>
            </a:endParaRPr>
          </a:p>
          <a:p>
            <a:pPr indent="-457200"/>
            <a:r>
              <a:rPr lang="en-US" altLang="en-US" sz="2000" b="1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Please explain </a:t>
            </a:r>
            <a:r>
              <a:rPr lang="en-US" altLang="en-US" sz="2000" b="1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WHEN &amp; HOW </a:t>
            </a:r>
            <a:r>
              <a:rPr lang="en-US" altLang="en-US" sz="2000" b="1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to use BOTH </a:t>
            </a:r>
            <a:r>
              <a:rPr lang="en-US" altLang="en-US" sz="2000" b="1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vectors and </a:t>
            </a:r>
            <a:r>
              <a:rPr lang="en-US" altLang="en-US" sz="2000" b="1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what to do when they are different </a:t>
            </a:r>
            <a:r>
              <a:rPr lang="en-US" altLang="en-US" sz="2000" b="1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000" b="1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(explain </a:t>
            </a:r>
            <a:r>
              <a:rPr lang="en-US" altLang="en-US" sz="2000" b="1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the use of the difference )!</a:t>
            </a:r>
            <a:endParaRPr lang="en-US" altLang="en-US" sz="2000" b="1" smtClean="0">
              <a:solidFill>
                <a:srgbClr val="800000"/>
              </a:solidFill>
              <a:ea typeface="ＭＳ Ｐゴシック" panose="020B0600070205080204" pitchFamily="34" charset="-128"/>
            </a:endParaRPr>
          </a:p>
          <a:p>
            <a:pPr indent="-457200"/>
            <a:endParaRPr lang="en-US" altLang="en-US" sz="2000" b="1" smtClean="0">
              <a:solidFill>
                <a:srgbClr val="800000"/>
              </a:solidFill>
              <a:ea typeface="ＭＳ Ｐゴシック" panose="020B0600070205080204" pitchFamily="34" charset="-128"/>
            </a:endParaRPr>
          </a:p>
          <a:p>
            <a:endParaRPr lang="en-US" altLang="en-US" sz="2000" b="1" smtClean="0">
              <a:solidFill>
                <a:srgbClr val="4D4D4D"/>
              </a:solidFill>
              <a:ea typeface="ＭＳ Ｐゴシック" panose="020B0600070205080204" pitchFamily="34" charset="-128"/>
            </a:endParaRPr>
          </a:p>
          <a:p>
            <a:endParaRPr lang="en-US" altLang="en-US" sz="2000" b="1" dirty="0">
              <a:solidFill>
                <a:srgbClr val="4D4D4D"/>
              </a:solidFill>
              <a:ea typeface="ＭＳ Ｐゴシック" panose="020B0600070205080204" pitchFamily="34" charset="-128"/>
            </a:endParaRPr>
          </a:p>
          <a:p>
            <a:endParaRPr lang="en-US" altLang="en-US" sz="2000" b="1" dirty="0">
              <a:solidFill>
                <a:srgbClr val="4D4D4D"/>
              </a:solidFill>
              <a:ea typeface="ＭＳ Ｐゴシック" panose="020B0600070205080204" pitchFamily="34" charset="-128"/>
            </a:endParaRPr>
          </a:p>
          <a:p>
            <a:r>
              <a:rPr lang="en-US" altLang="en-US" sz="2000" b="1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   </a:t>
            </a:r>
            <a:endParaRPr lang="en-US" altLang="en-US" sz="1600" b="1" dirty="0">
              <a:solidFill>
                <a:srgbClr val="B2B2B2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100" name="Foliennummernplatzhalter 7"/>
          <p:cNvSpPr>
            <a:spLocks noGrp="1"/>
          </p:cNvSpPr>
          <p:nvPr>
            <p:ph type="sldNum" sz="quarter" idx="10"/>
          </p:nvPr>
        </p:nvSpPr>
        <p:spPr>
          <a:xfrm>
            <a:off x="8370888" y="6459538"/>
            <a:ext cx="611187" cy="2159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EAFCD6E6-939A-4FD5-B012-B72D710C9F42}" type="slidenum">
              <a:rPr lang="de-DE" altLang="de-DE" sz="800">
                <a:solidFill>
                  <a:schemeClr val="bg2"/>
                </a:solidFill>
              </a:rPr>
              <a:pPr/>
              <a:t>3</a:t>
            </a:fld>
            <a:endParaRPr lang="de-DE" altLang="de-DE" sz="80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60425" y="150813"/>
            <a:ext cx="7204075" cy="593725"/>
          </a:xfrm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40000"/>
              </a:spcBef>
            </a:pPr>
            <a:r>
              <a:rPr lang="en-US" altLang="en-US" smtClean="0"/>
              <a:t>RPCMAG </a:t>
            </a:r>
            <a:endParaRPr lang="en-US" altLang="en-US" dirty="0" smtClean="0"/>
          </a:p>
        </p:txBody>
      </p:sp>
      <p:sp>
        <p:nvSpPr>
          <p:cNvPr id="4099" name="Rechteck 11"/>
          <p:cNvSpPr>
            <a:spLocks noChangeArrowheads="1"/>
          </p:cNvSpPr>
          <p:nvPr/>
        </p:nvSpPr>
        <p:spPr bwMode="auto">
          <a:xfrm>
            <a:off x="263525" y="917912"/>
            <a:ext cx="8361363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sz="2000" b="1" u="sng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RID </a:t>
            </a:r>
            <a:r>
              <a:rPr lang="en-US" altLang="en-US" sz="2000" b="1" u="sng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002  (</a:t>
            </a:r>
            <a:r>
              <a:rPr lang="en-US" altLang="en-US" sz="2000" b="1" u="sng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major): </a:t>
            </a:r>
            <a:r>
              <a:rPr lang="en-US" altLang="en-US" sz="2000" b="1" u="sng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  </a:t>
            </a:r>
            <a:r>
              <a:rPr lang="en-US" altLang="en-US" sz="2000" b="1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(in  MAG_USRGUIDE </a:t>
            </a:r>
            <a:r>
              <a:rPr lang="en-US" altLang="en-US" sz="2000" b="1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, </a:t>
            </a:r>
            <a:r>
              <a:rPr lang="en-US" altLang="en-US" sz="2000" b="1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Chap.3.3)</a:t>
            </a:r>
            <a:endParaRPr lang="en-US" altLang="en-US" sz="2000" b="1" u="sng" smtClean="0">
              <a:solidFill>
                <a:srgbClr val="800000"/>
              </a:solidFill>
              <a:ea typeface="ＭＳ Ｐゴシック" panose="020B0600070205080204" pitchFamily="34" charset="-128"/>
            </a:endParaRPr>
          </a:p>
          <a:p>
            <a:endParaRPr lang="en-US" altLang="en-US" sz="2000" b="1" smtClean="0">
              <a:solidFill>
                <a:srgbClr val="4D4D4D"/>
              </a:solidFill>
              <a:ea typeface="ＭＳ Ｐゴシック" panose="020B0600070205080204" pitchFamily="34" charset="-128"/>
            </a:endParaRPr>
          </a:p>
          <a:p>
            <a:r>
              <a:rPr lang="en-US" altLang="en-US" sz="2000" b="1" smtClean="0">
                <a:solidFill>
                  <a:srgbClr val="4D4D4D"/>
                </a:solidFill>
                <a:ea typeface="ＭＳ Ｐゴシック" panose="020B0600070205080204" pitchFamily="34" charset="-128"/>
              </a:rPr>
              <a:t>Explain what “calibrated” means:</a:t>
            </a:r>
          </a:p>
          <a:p>
            <a:endParaRPr lang="en-US" altLang="en-US" sz="2000" b="1" smtClean="0">
              <a:solidFill>
                <a:srgbClr val="4D4D4D"/>
              </a:solidFill>
              <a:ea typeface="ＭＳ Ｐゴシック" panose="020B0600070205080204" pitchFamily="34" charset="-128"/>
            </a:endParaRPr>
          </a:p>
          <a:p>
            <a:r>
              <a:rPr lang="en-US" altLang="en-US" sz="2000" b="1" smtClean="0">
                <a:solidFill>
                  <a:srgbClr val="4D4D4D"/>
                </a:solidFill>
                <a:ea typeface="ＭＳ Ｐゴシック" panose="020B0600070205080204" pitchFamily="34" charset="-128"/>
              </a:rPr>
              <a:t>Normally, MAG data are corrected  (calibrated) for </a:t>
            </a:r>
          </a:p>
          <a:p>
            <a:pPr>
              <a:buFontTx/>
              <a:buChar char="-"/>
            </a:pPr>
            <a:r>
              <a:rPr lang="en-US" altLang="en-US" sz="2000" b="1" smtClean="0">
                <a:solidFill>
                  <a:srgbClr val="4D4D4D"/>
                </a:solidFill>
                <a:ea typeface="ＭＳ Ｐゴシック" panose="020B0600070205080204" pitchFamily="34" charset="-128"/>
              </a:rPr>
              <a:t> sensor effects  </a:t>
            </a:r>
          </a:p>
          <a:p>
            <a:pPr>
              <a:buFontTx/>
              <a:buChar char="-"/>
            </a:pPr>
            <a:r>
              <a:rPr lang="en-US" altLang="en-US" sz="2000" b="1" smtClean="0">
                <a:solidFill>
                  <a:srgbClr val="4D4D4D"/>
                </a:solidFill>
                <a:ea typeface="ＭＳ Ｐゴシック" panose="020B0600070205080204" pitchFamily="34" charset="-128"/>
              </a:rPr>
              <a:t> SC DC field effects (‘constant’ background field of SC)</a:t>
            </a:r>
          </a:p>
          <a:p>
            <a:pPr>
              <a:buFontTx/>
              <a:buChar char="-"/>
            </a:pPr>
            <a:r>
              <a:rPr lang="en-US" altLang="en-US" sz="2000" b="1" smtClean="0">
                <a:solidFill>
                  <a:srgbClr val="4D4D4D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000" b="1" smtClean="0">
                <a:solidFill>
                  <a:srgbClr val="4D4D4D"/>
                </a:solidFill>
                <a:ea typeface="ＭＳ Ｐゴシック" panose="020B0600070205080204" pitchFamily="34" charset="-128"/>
              </a:rPr>
              <a:t>SC AC field effects (timely variable effects of switching, </a:t>
            </a:r>
            <a:br>
              <a:rPr lang="en-US" altLang="en-US" sz="2000" b="1" smtClean="0">
                <a:solidFill>
                  <a:srgbClr val="4D4D4D"/>
                </a:solidFill>
                <a:ea typeface="ＭＳ Ｐゴシック" panose="020B0600070205080204" pitchFamily="34" charset="-128"/>
              </a:rPr>
            </a:br>
            <a:r>
              <a:rPr lang="en-US" altLang="en-US" sz="2000" b="1" smtClean="0">
                <a:solidFill>
                  <a:srgbClr val="4D4D4D"/>
                </a:solidFill>
                <a:ea typeface="ＭＳ Ｐゴシック" panose="020B0600070205080204" pitchFamily="34" charset="-128"/>
              </a:rPr>
              <a:t>      currents, etc on SC)</a:t>
            </a:r>
          </a:p>
          <a:p>
            <a:r>
              <a:rPr lang="en-US" altLang="en-US" sz="2000" b="1" smtClean="0">
                <a:solidFill>
                  <a:srgbClr val="4D4D4D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2000" b="1" smtClean="0">
                <a:solidFill>
                  <a:srgbClr val="4D4D4D"/>
                </a:solidFill>
                <a:ea typeface="ＭＳ Ｐゴシック" panose="020B0600070205080204" pitchFamily="34" charset="-128"/>
              </a:rPr>
            </a:br>
            <a:r>
              <a:rPr lang="en-US" altLang="en-US" sz="2000" b="1" smtClean="0">
                <a:solidFill>
                  <a:srgbClr val="4D4D4D"/>
                </a:solidFill>
                <a:ea typeface="ＭＳ Ｐゴシック" panose="020B0600070205080204" pitchFamily="34" charset="-128"/>
              </a:rPr>
              <a:t>My understanding for RPCMAG:</a:t>
            </a:r>
          </a:p>
          <a:p>
            <a:pPr>
              <a:buFontTx/>
              <a:buChar char="-"/>
            </a:pPr>
            <a:r>
              <a:rPr lang="en-US" altLang="en-US" sz="2000" b="1" smtClean="0">
                <a:solidFill>
                  <a:srgbClr val="4D4D4D"/>
                </a:solidFill>
                <a:ea typeface="ＭＳ Ｐゴシック" panose="020B0600070205080204" pitchFamily="34" charset="-128"/>
              </a:rPr>
              <a:t> sensor effects  &amp; SC DC field is corrected for</a:t>
            </a:r>
          </a:p>
          <a:p>
            <a:pPr>
              <a:buFontTx/>
              <a:buChar char="-"/>
            </a:pPr>
            <a:r>
              <a:rPr lang="en-US" altLang="en-US" sz="2000" b="1" smtClean="0">
                <a:solidFill>
                  <a:srgbClr val="4D4D4D"/>
                </a:solidFill>
                <a:ea typeface="ＭＳ Ｐゴシック" panose="020B0600070205080204" pitchFamily="34" charset="-128"/>
              </a:rPr>
              <a:t> AC SC field effects still on data</a:t>
            </a:r>
          </a:p>
          <a:p>
            <a:pPr>
              <a:buFontTx/>
              <a:buChar char="-"/>
            </a:pPr>
            <a:endParaRPr lang="en-US" altLang="en-US" sz="2000" b="1" smtClean="0">
              <a:solidFill>
                <a:srgbClr val="4D4D4D"/>
              </a:solidFill>
              <a:ea typeface="ＭＳ Ｐゴシック" panose="020B0600070205080204" pitchFamily="34" charset="-128"/>
            </a:endParaRPr>
          </a:p>
          <a:p>
            <a:pPr>
              <a:buFont typeface="Symbol"/>
              <a:buChar char="Þ"/>
            </a:pPr>
            <a:r>
              <a:rPr lang="en-US" altLang="en-US" sz="2000" b="1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 Please </a:t>
            </a:r>
            <a:r>
              <a:rPr lang="en-US" altLang="en-US" sz="2000" b="1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explain what “calibrated data” means for RPCMAG, </a:t>
            </a:r>
            <a:br>
              <a:rPr lang="en-US" altLang="en-US" sz="2000" b="1" smtClean="0">
                <a:solidFill>
                  <a:srgbClr val="800000"/>
                </a:solidFill>
                <a:ea typeface="ＭＳ Ｐゴシック" panose="020B0600070205080204" pitchFamily="34" charset="-128"/>
              </a:rPr>
            </a:br>
            <a:r>
              <a:rPr lang="en-US" altLang="en-US" sz="2000" b="1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    </a:t>
            </a:r>
            <a:r>
              <a:rPr lang="en-US" altLang="en-US" sz="2000" b="1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 i.e</a:t>
            </a:r>
            <a:r>
              <a:rPr lang="en-US" altLang="en-US" sz="2000" b="1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. which effects is corrected for and what is still in the data</a:t>
            </a:r>
          </a:p>
          <a:p>
            <a:endParaRPr lang="en-US" altLang="en-US" sz="2000" b="1" smtClean="0">
              <a:solidFill>
                <a:srgbClr val="4D4D4D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100" name="Foliennummernplatzhalter 7"/>
          <p:cNvSpPr>
            <a:spLocks noGrp="1"/>
          </p:cNvSpPr>
          <p:nvPr>
            <p:ph type="sldNum" sz="quarter" idx="10"/>
          </p:nvPr>
        </p:nvSpPr>
        <p:spPr>
          <a:xfrm>
            <a:off x="8370888" y="6459538"/>
            <a:ext cx="611187" cy="2159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EAFCD6E6-939A-4FD5-B012-B72D710C9F42}" type="slidenum">
              <a:rPr lang="de-DE" altLang="de-DE" sz="800">
                <a:solidFill>
                  <a:schemeClr val="bg2"/>
                </a:solidFill>
              </a:rPr>
              <a:pPr/>
              <a:t>4</a:t>
            </a:fld>
            <a:endParaRPr lang="de-DE" altLang="de-DE" sz="80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60425" y="150813"/>
            <a:ext cx="7204075" cy="593725"/>
          </a:xfrm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40000"/>
              </a:spcBef>
            </a:pPr>
            <a:r>
              <a:rPr lang="en-US" altLang="en-US" smtClean="0"/>
              <a:t>RPCMAG </a:t>
            </a:r>
            <a:endParaRPr lang="en-US" altLang="en-US" dirty="0" smtClean="0"/>
          </a:p>
        </p:txBody>
      </p:sp>
      <p:sp>
        <p:nvSpPr>
          <p:cNvPr id="4099" name="Rechteck 11"/>
          <p:cNvSpPr>
            <a:spLocks noChangeArrowheads="1"/>
          </p:cNvSpPr>
          <p:nvPr/>
        </p:nvSpPr>
        <p:spPr bwMode="auto">
          <a:xfrm>
            <a:off x="263525" y="917912"/>
            <a:ext cx="8361363" cy="624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sz="2000" b="1" u="sng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RID </a:t>
            </a:r>
            <a:r>
              <a:rPr lang="en-US" altLang="en-US" sz="2000" b="1" u="sng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003  (</a:t>
            </a:r>
            <a:r>
              <a:rPr lang="en-US" altLang="en-US" sz="2000" b="1" u="sng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major</a:t>
            </a:r>
            <a:r>
              <a:rPr lang="en-US" altLang="en-US" sz="2000" b="1" u="sng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):</a:t>
            </a:r>
            <a:r>
              <a:rPr lang="en-US" altLang="en-US" sz="2000" b="1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  (in  </a:t>
            </a:r>
            <a:r>
              <a:rPr lang="en-US" altLang="en-US" sz="2000" b="1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MAG_USRGUIDE </a:t>
            </a:r>
            <a:r>
              <a:rPr lang="en-US" altLang="en-US" sz="2000" b="1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, </a:t>
            </a:r>
            <a:r>
              <a:rPr lang="en-US" altLang="en-US" sz="2000" b="1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Chap.3.3 and DATA –dir)</a:t>
            </a:r>
            <a:endParaRPr lang="en-US" altLang="en-US" sz="2000" b="1" u="sng" smtClean="0">
              <a:solidFill>
                <a:srgbClr val="800000"/>
              </a:solidFill>
              <a:ea typeface="ＭＳ Ｐゴシック" panose="020B0600070205080204" pitchFamily="34" charset="-128"/>
            </a:endParaRPr>
          </a:p>
          <a:p>
            <a:r>
              <a:rPr lang="en-US" altLang="en-US" sz="2000" b="1" smtClean="0">
                <a:solidFill>
                  <a:srgbClr val="4D4D4D"/>
                </a:solidFill>
                <a:ea typeface="ＭＳ Ｐゴシック" panose="020B0600070205080204" pitchFamily="34" charset="-128"/>
              </a:rPr>
              <a:t>Probably: different reference frames used in different phases of mission</a:t>
            </a:r>
          </a:p>
          <a:p>
            <a:r>
              <a:rPr lang="en-US" altLang="en-US" sz="2000" b="1" smtClean="0">
                <a:solidFill>
                  <a:srgbClr val="4D4D4D"/>
                </a:solidFill>
                <a:ea typeface="ＭＳ Ｐゴシック" panose="020B0600070205080204" pitchFamily="34" charset="-128"/>
              </a:rPr>
              <a:t>And: data possibly in different ref.frames in ONE sub-dir…?</a:t>
            </a:r>
            <a:endParaRPr lang="en-US" altLang="en-US" sz="2000" b="1" smtClean="0">
              <a:solidFill>
                <a:srgbClr val="4D4D4D"/>
              </a:solidFill>
              <a:ea typeface="ＭＳ Ｐゴシック" panose="020B0600070205080204" pitchFamily="34" charset="-128"/>
            </a:endParaRPr>
          </a:p>
          <a:p>
            <a:pPr>
              <a:buFont typeface="Symbol"/>
              <a:buChar char="Þ"/>
            </a:pPr>
            <a:r>
              <a:rPr lang="en-US" altLang="en-US" sz="2000" b="1" smtClean="0">
                <a:solidFill>
                  <a:srgbClr val="4D4D4D"/>
                </a:solidFill>
                <a:ea typeface="ＭＳ Ｐゴシック" panose="020B0600070205080204" pitchFamily="34" charset="-128"/>
              </a:rPr>
              <a:t> Higlight </a:t>
            </a:r>
            <a:r>
              <a:rPr lang="en-US" altLang="en-US" sz="2000" b="1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REFERENCE FRAME </a:t>
            </a:r>
            <a:r>
              <a:rPr lang="en-US" altLang="en-US" sz="2000" b="1" smtClean="0">
                <a:solidFill>
                  <a:srgbClr val="4D4D4D"/>
                </a:solidFill>
                <a:ea typeface="ＭＳ Ｐゴシック" panose="020B0600070205080204" pitchFamily="34" charset="-128"/>
              </a:rPr>
              <a:t>of data </a:t>
            </a:r>
            <a:r>
              <a:rPr lang="en-US" altLang="en-US" sz="2000" b="1" smtClean="0">
                <a:solidFill>
                  <a:srgbClr val="4D4D4D"/>
                </a:solidFill>
                <a:ea typeface="ＭＳ Ｐゴシック" panose="020B0600070205080204" pitchFamily="34" charset="-128"/>
              </a:rPr>
              <a:t>in </a:t>
            </a:r>
            <a:r>
              <a:rPr lang="en-US" altLang="en-US" sz="2000" b="1" smtClean="0">
                <a:solidFill>
                  <a:srgbClr val="4D4D4D"/>
                </a:solidFill>
                <a:ea typeface="ＭＳ Ｐゴシック" panose="020B0600070205080204" pitchFamily="34" charset="-128"/>
              </a:rPr>
              <a:t>directory- of file-names</a:t>
            </a:r>
          </a:p>
          <a:p>
            <a:r>
              <a:rPr lang="en-US" altLang="en-US" sz="2000" b="1" smtClean="0">
                <a:solidFill>
                  <a:srgbClr val="4D4D4D"/>
                </a:solidFill>
                <a:ea typeface="ＭＳ Ｐゴシック" panose="020B0600070205080204" pitchFamily="34" charset="-128"/>
              </a:rPr>
              <a:t>    e.g. LEVEL_C_CSEQ</a:t>
            </a:r>
          </a:p>
          <a:p>
            <a:endParaRPr lang="en-US" altLang="en-US" sz="2000" b="1" smtClean="0">
              <a:solidFill>
                <a:srgbClr val="4D4D4D"/>
              </a:solidFill>
              <a:ea typeface="ＭＳ Ｐゴシック" panose="020B0600070205080204" pitchFamily="34" charset="-128"/>
            </a:endParaRPr>
          </a:p>
          <a:p>
            <a:r>
              <a:rPr lang="en-US" altLang="en-US" sz="2000" b="1" u="sng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RID008  (minor):  </a:t>
            </a:r>
            <a:r>
              <a:rPr lang="en-US" altLang="en-US" sz="2000" b="1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(</a:t>
            </a:r>
            <a:r>
              <a:rPr lang="en-US" altLang="en-US" sz="2000" b="1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in  MAG_USRGUIDE </a:t>
            </a:r>
            <a:r>
              <a:rPr lang="en-US" altLang="en-US" sz="2000" b="1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, </a:t>
            </a:r>
            <a:r>
              <a:rPr lang="en-US" altLang="en-US" sz="2000" b="1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Chap.4.1) </a:t>
            </a:r>
          </a:p>
          <a:p>
            <a:r>
              <a:rPr lang="en-US" altLang="en-US" sz="2000" b="1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Better explain effect of AC disturbance sources (eg. heaters, LANDER instruments effects) and give some idea when &amp; how often they occur</a:t>
            </a:r>
          </a:p>
          <a:p>
            <a:endParaRPr lang="en-US" altLang="en-US" sz="2000" b="1" smtClean="0">
              <a:solidFill>
                <a:schemeClr val="tx1">
                  <a:lumMod val="75000"/>
                  <a:lumOff val="25000"/>
                </a:schemeClr>
              </a:solidFill>
              <a:ea typeface="ＭＳ Ｐゴシック" panose="020B0600070205080204" pitchFamily="34" charset="-128"/>
            </a:endParaRPr>
          </a:p>
          <a:p>
            <a:r>
              <a:rPr lang="en-US" altLang="en-US" sz="2000" b="1" u="sng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RID013  </a:t>
            </a:r>
            <a:r>
              <a:rPr lang="en-US" altLang="en-US" sz="2000" b="1" u="sng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(</a:t>
            </a:r>
            <a:r>
              <a:rPr lang="en-US" altLang="en-US" sz="2000" b="1" u="sng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minor</a:t>
            </a:r>
            <a:r>
              <a:rPr lang="en-US" altLang="en-US" sz="2000" b="1" u="sng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):  </a:t>
            </a:r>
            <a:r>
              <a:rPr lang="en-US" altLang="en-US" sz="2000" b="1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(</a:t>
            </a:r>
            <a:r>
              <a:rPr lang="en-US" altLang="en-US" sz="2000" b="1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in  MAG_USRGUIDE </a:t>
            </a:r>
            <a:r>
              <a:rPr lang="en-US" altLang="en-US" sz="2000" b="1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, </a:t>
            </a:r>
            <a:r>
              <a:rPr lang="en-US" altLang="en-US" sz="2000" b="1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Chap.5) </a:t>
            </a:r>
          </a:p>
          <a:p>
            <a:r>
              <a:rPr lang="en-US" altLang="en-US" sz="2000" b="1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Flagging not clear:</a:t>
            </a:r>
          </a:p>
          <a:p>
            <a:pPr>
              <a:buFontTx/>
              <a:buChar char="-"/>
            </a:pPr>
            <a:r>
              <a:rPr lang="en-US" altLang="en-US" sz="2000" b="1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 were (bad) data removed?</a:t>
            </a:r>
          </a:p>
          <a:p>
            <a:pPr>
              <a:buFontTx/>
              <a:buChar char="-"/>
            </a:pPr>
            <a:r>
              <a:rPr lang="en-US" altLang="en-US" sz="2000" b="1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000" b="1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were (bad) data flagged</a:t>
            </a:r>
          </a:p>
          <a:p>
            <a:pPr>
              <a:buFontTx/>
              <a:buChar char="-"/>
            </a:pPr>
            <a:r>
              <a:rPr lang="en-US" altLang="en-US" sz="2000" b="1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 were quality-flags set for data, but ALL data miantained ? </a:t>
            </a:r>
            <a:endParaRPr lang="en-US" altLang="en-US" sz="2000" b="1" smtClean="0">
              <a:solidFill>
                <a:srgbClr val="800000"/>
              </a:solidFill>
              <a:ea typeface="ＭＳ Ｐゴシック" panose="020B0600070205080204" pitchFamily="34" charset="-128"/>
            </a:endParaRPr>
          </a:p>
          <a:p>
            <a:endParaRPr lang="en-US" altLang="en-US" sz="2000" b="1" smtClean="0">
              <a:solidFill>
                <a:schemeClr val="tx1">
                  <a:lumMod val="75000"/>
                  <a:lumOff val="25000"/>
                </a:schemeClr>
              </a:solidFill>
              <a:ea typeface="ＭＳ Ｐゴシック" panose="020B0600070205080204" pitchFamily="34" charset="-128"/>
            </a:endParaRPr>
          </a:p>
          <a:p>
            <a:endParaRPr lang="en-US" altLang="en-US" sz="2000" b="1" smtClean="0">
              <a:solidFill>
                <a:srgbClr val="4D4D4D"/>
              </a:solidFill>
              <a:ea typeface="ＭＳ Ｐゴシック" panose="020B0600070205080204" pitchFamily="34" charset="-128"/>
            </a:endParaRPr>
          </a:p>
          <a:p>
            <a:endParaRPr lang="en-US" altLang="en-US" sz="2000" b="1" smtClean="0">
              <a:solidFill>
                <a:srgbClr val="4D4D4D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100" name="Foliennummernplatzhalter 7"/>
          <p:cNvSpPr>
            <a:spLocks noGrp="1"/>
          </p:cNvSpPr>
          <p:nvPr>
            <p:ph type="sldNum" sz="quarter" idx="10"/>
          </p:nvPr>
        </p:nvSpPr>
        <p:spPr>
          <a:xfrm>
            <a:off x="8370888" y="6459538"/>
            <a:ext cx="611187" cy="2159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EAFCD6E6-939A-4FD5-B012-B72D710C9F42}" type="slidenum">
              <a:rPr lang="de-DE" altLang="de-DE" sz="800">
                <a:solidFill>
                  <a:schemeClr val="bg2"/>
                </a:solidFill>
              </a:rPr>
              <a:pPr/>
              <a:t>5</a:t>
            </a:fld>
            <a:endParaRPr lang="de-DE" altLang="de-DE" sz="80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wf_sci_2007">
  <a:themeElements>
    <a:clrScheme name="">
      <a:dk1>
        <a:srgbClr val="000000"/>
      </a:dk1>
      <a:lt1>
        <a:srgbClr val="FFFFFF"/>
      </a:lt1>
      <a:dk2>
        <a:srgbClr val="FF0066"/>
      </a:dk2>
      <a:lt2>
        <a:srgbClr val="808080"/>
      </a:lt2>
      <a:accent1>
        <a:srgbClr val="DDDDDD"/>
      </a:accent1>
      <a:accent2>
        <a:srgbClr val="00CC99"/>
      </a:accent2>
      <a:accent3>
        <a:srgbClr val="FFFFFF"/>
      </a:accent3>
      <a:accent4>
        <a:srgbClr val="000000"/>
      </a:accent4>
      <a:accent5>
        <a:srgbClr val="EBEBEB"/>
      </a:accent5>
      <a:accent6>
        <a:srgbClr val="00B98A"/>
      </a:accent6>
      <a:hlink>
        <a:srgbClr val="0000FF"/>
      </a:hlink>
      <a:folHlink>
        <a:srgbClr val="990099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wf_sci_2007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wf_sci_2007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wf_sci_2007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wf_sci_2007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wf_sci_200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wf_sci_200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wf_sci_200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280</Words>
  <Application>Microsoft Office PowerPoint</Application>
  <PresentationFormat>Bildschirmpräsentation (4:3)</PresentationFormat>
  <Paragraphs>79</Paragraphs>
  <Slides>5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iwf_sci_2007</vt:lpstr>
      <vt:lpstr>Folie 1</vt:lpstr>
      <vt:lpstr>RPCMAG </vt:lpstr>
      <vt:lpstr>RPCMAG </vt:lpstr>
      <vt:lpstr>RPCMAG </vt:lpstr>
      <vt:lpstr>RPCMAG </vt:lpstr>
    </vt:vector>
  </TitlesOfParts>
  <Company>IWF Graz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Folien Wissenschaft</dc:title>
  <dc:creator>St, Bj, Ott</dc:creator>
  <cp:lastModifiedBy>mdelva</cp:lastModifiedBy>
  <cp:revision>1059</cp:revision>
  <dcterms:created xsi:type="dcterms:W3CDTF">2005-08-21T10:43:47Z</dcterms:created>
  <dcterms:modified xsi:type="dcterms:W3CDTF">2018-10-08T16:38:27Z</dcterms:modified>
</cp:coreProperties>
</file>