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74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8" r:id="rId4"/>
    <p:sldId id="259" r:id="rId5"/>
    <p:sldId id="282" r:id="rId6"/>
    <p:sldId id="268" r:id="rId7"/>
    <p:sldId id="285" r:id="rId8"/>
    <p:sldId id="284" r:id="rId9"/>
    <p:sldId id="283" r:id="rId10"/>
    <p:sldId id="286" r:id="rId11"/>
    <p:sldId id="278" r:id="rId12"/>
    <p:sldId id="269" r:id="rId13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8000"/>
    <a:srgbClr val="CC00FF"/>
    <a:srgbClr val="30803F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11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9D238-48DD-4008-9EB8-82787D4B52BB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Rosetta RCP-MIP EOM Archive Review ESAC 10 October 2017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067E8-B817-436B-911B-D10DD28F38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B59F2-704E-4D47-B623-3681D0DE8560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Rosetta RCP-MIP EOM Archive Review ESAC 10 October 2017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FCA96-27D8-4347-9421-AD7F61EA60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Rosetta RCP-MIP EOM Archive Review ESAC 10 October 2017</a:t>
            </a: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Rosetta RCP-MIP EOM Archive Review ESAC 10 October 2017</a:t>
            </a: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22160" y="1295280"/>
            <a:ext cx="777204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22160" y="4443480"/>
            <a:ext cx="7772040" cy="7153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722160" y="5227200"/>
            <a:ext cx="7772040" cy="7153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22160" y="1295280"/>
            <a:ext cx="777204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22160" y="4443480"/>
            <a:ext cx="3792600" cy="7153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704840" y="4443480"/>
            <a:ext cx="3792600" cy="7153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704840" y="5227200"/>
            <a:ext cx="3792600" cy="7153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722160" y="5227200"/>
            <a:ext cx="3792600" cy="7153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22160" y="1295280"/>
            <a:ext cx="777204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722160" y="4443480"/>
            <a:ext cx="7772040" cy="14997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722160" y="4443480"/>
            <a:ext cx="7772040" cy="14997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38" name="Image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8040" y="4443480"/>
            <a:ext cx="1879560" cy="1499760"/>
          </a:xfrm>
          <a:prstGeom prst="rect">
            <a:avLst/>
          </a:prstGeom>
          <a:ln>
            <a:noFill/>
          </a:ln>
        </p:spPr>
      </p:pic>
      <p:pic>
        <p:nvPicPr>
          <p:cNvPr id="39" name="Image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8040" y="4443480"/>
            <a:ext cx="1879560" cy="1499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22160" y="1295280"/>
            <a:ext cx="777204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722160" y="4443480"/>
            <a:ext cx="7772040" cy="1500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22160" y="1295280"/>
            <a:ext cx="777204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722160" y="4443480"/>
            <a:ext cx="7772040" cy="149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22160" y="1295280"/>
            <a:ext cx="777204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22160" y="4443480"/>
            <a:ext cx="3792600" cy="149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704840" y="4443480"/>
            <a:ext cx="3792600" cy="149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22160" y="1295280"/>
            <a:ext cx="777204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722160" y="1295280"/>
            <a:ext cx="7772040" cy="631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22160" y="1295280"/>
            <a:ext cx="777204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722160" y="4443480"/>
            <a:ext cx="3792600" cy="71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722160" y="5227200"/>
            <a:ext cx="3792600" cy="71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704840" y="4443480"/>
            <a:ext cx="3792600" cy="149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22160" y="1295280"/>
            <a:ext cx="777204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722160" y="4443480"/>
            <a:ext cx="7772040" cy="1500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mtClean="0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722160" y="1295280"/>
            <a:ext cx="777204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722160" y="4443480"/>
            <a:ext cx="3792600" cy="149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704840" y="4443480"/>
            <a:ext cx="3792600" cy="71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704840" y="5227200"/>
            <a:ext cx="3792600" cy="71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722160" y="1295280"/>
            <a:ext cx="777204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722160" y="4443480"/>
            <a:ext cx="3792600" cy="71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704840" y="4443480"/>
            <a:ext cx="3792600" cy="71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722160" y="5227200"/>
            <a:ext cx="7772040" cy="71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22160" y="1295280"/>
            <a:ext cx="777204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722160" y="4443480"/>
            <a:ext cx="7772040" cy="71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722160" y="5227200"/>
            <a:ext cx="7772040" cy="71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722160" y="1295280"/>
            <a:ext cx="777204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722160" y="4443480"/>
            <a:ext cx="3792600" cy="71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704840" y="4443480"/>
            <a:ext cx="3792600" cy="71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704840" y="5227200"/>
            <a:ext cx="3792600" cy="71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722160" y="5227200"/>
            <a:ext cx="3792600" cy="7153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722160" y="1295280"/>
            <a:ext cx="777204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722160" y="4443480"/>
            <a:ext cx="7772040" cy="149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722160" y="4443480"/>
            <a:ext cx="7772040" cy="1499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9" name="Image 1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8040" y="4443480"/>
            <a:ext cx="1879560" cy="1499760"/>
          </a:xfrm>
          <a:prstGeom prst="rect">
            <a:avLst/>
          </a:prstGeom>
          <a:ln>
            <a:noFill/>
          </a:ln>
        </p:spPr>
      </p:pic>
      <p:pic>
        <p:nvPicPr>
          <p:cNvPr id="120" name="Image 1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8040" y="4443480"/>
            <a:ext cx="1879560" cy="1499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22160" y="1295280"/>
            <a:ext cx="777204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22160" y="4443480"/>
            <a:ext cx="7772040" cy="14997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22160" y="1295280"/>
            <a:ext cx="777204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722160" y="4443480"/>
            <a:ext cx="3792600" cy="14997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704840" y="4443480"/>
            <a:ext cx="3792600" cy="14997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22160" y="1295280"/>
            <a:ext cx="777204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Cliquez pour modifier le style du titre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722160" y="1295280"/>
            <a:ext cx="7772040" cy="631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mtClean="0"/>
              <a:t>Cliquez pour modifier le style des sous-titres du masque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re. 2 contenu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22160" y="1295280"/>
            <a:ext cx="777204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722160" y="4443480"/>
            <a:ext cx="3792600" cy="7153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722160" y="5227200"/>
            <a:ext cx="3792600" cy="7153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704840" y="4443480"/>
            <a:ext cx="3792600" cy="14997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22160" y="1295280"/>
            <a:ext cx="777204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722160" y="4443480"/>
            <a:ext cx="3792600" cy="14997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704840" y="4443480"/>
            <a:ext cx="3792600" cy="7153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704840" y="5227200"/>
            <a:ext cx="3792600" cy="7153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22160" y="1295280"/>
            <a:ext cx="7772040" cy="13622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22160" y="4443480"/>
            <a:ext cx="3792600" cy="7153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704840" y="4443480"/>
            <a:ext cx="3792600" cy="7153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722160" y="5227200"/>
            <a:ext cx="7772040" cy="7153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76320" y="3267000"/>
            <a:ext cx="8983440" cy="550440"/>
          </a:xfrm>
          <a:prstGeom prst="rect">
            <a:avLst/>
          </a:prstGeom>
          <a:solidFill>
            <a:srgbClr val="000090"/>
          </a:solidFill>
          <a:ln w="9360">
            <a:noFill/>
          </a:ln>
        </p:spPr>
      </p:sp>
      <p:sp>
        <p:nvSpPr>
          <p:cNvPr id="7" name="CustomShape 2"/>
          <p:cNvSpPr/>
          <p:nvPr/>
        </p:nvSpPr>
        <p:spPr>
          <a:xfrm>
            <a:off x="76320" y="76320"/>
            <a:ext cx="8983440" cy="312372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90"/>
              </a:gs>
            </a:gsLst>
            <a:lin ang="5400000"/>
          </a:gradFill>
          <a:ln w="9360">
            <a:noFill/>
          </a:ln>
        </p:spPr>
      </p:sp>
      <p:pic>
        <p:nvPicPr>
          <p:cNvPr id="2" name="Picture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8600" y="3002040"/>
            <a:ext cx="1817280" cy="539280"/>
          </a:xfrm>
          <a:prstGeom prst="rect">
            <a:avLst/>
          </a:prstGeom>
          <a:ln w="9360">
            <a:noFill/>
          </a:ln>
        </p:spPr>
      </p:pic>
      <p:sp>
        <p:nvSpPr>
          <p:cNvPr id="3" name="CustomShape 3"/>
          <p:cNvSpPr/>
          <p:nvPr/>
        </p:nvSpPr>
        <p:spPr>
          <a:xfrm>
            <a:off x="195840" y="3541680"/>
            <a:ext cx="2391120" cy="265680"/>
          </a:xfrm>
          <a:prstGeom prst="rect">
            <a:avLst/>
          </a:prstGeom>
          <a:noFill/>
          <a:ln w="9360">
            <a:noFill/>
          </a:ln>
        </p:spPr>
        <p:txBody>
          <a:bodyPr wrap="none" lIns="128160" tIns="64080" rIns="128160" bIns="64080"/>
          <a:lstStyle/>
          <a:p>
            <a:pPr>
              <a:lnSpc>
                <a:spcPct val="100000"/>
              </a:lnSpc>
            </a:pPr>
            <a:r>
              <a:rPr lang="fr-FR" sz="900">
                <a:solidFill>
                  <a:srgbClr val="FFFFFF"/>
                </a:solidFill>
                <a:latin typeface="Century Gothic"/>
                <a:ea typeface="ＭＳ Ｐゴシック"/>
              </a:rPr>
              <a:t>Laboratoire de Physique des Plasmas</a:t>
            </a:r>
            <a:endParaRPr/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722160" y="1295280"/>
            <a:ext cx="7772040" cy="136188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3500">
                <a:solidFill>
                  <a:srgbClr val="FFFFFF"/>
                </a:solidFill>
                <a:latin typeface="Tahoma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722160" y="4443480"/>
            <a:ext cx="7772040" cy="1499760"/>
          </a:xfrm>
          <a:prstGeom prst="rect">
            <a:avLst/>
          </a:prstGeom>
        </p:spPr>
        <p:txBody>
          <a:bodyPr anchor="b"/>
          <a:lstStyle/>
          <a:p>
            <a:pPr>
              <a:buSzPct val="45000"/>
              <a:buFont typeface="StarSymbol"/>
              <a:buChar char=""/>
            </a:pPr>
            <a:r>
              <a:rPr lang="en-US" sz="2500">
                <a:solidFill>
                  <a:srgbClr val="000090"/>
                </a:solidFill>
                <a:latin typeface="Tahoma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500">
                <a:solidFill>
                  <a:srgbClr val="000090"/>
                </a:solidFill>
                <a:latin typeface="Tahoma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500">
                <a:solidFill>
                  <a:srgbClr val="000090"/>
                </a:solidFill>
                <a:latin typeface="Tahoma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500">
                <a:solidFill>
                  <a:srgbClr val="000090"/>
                </a:solidFill>
                <a:latin typeface="Tahoma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500">
                <a:solidFill>
                  <a:srgbClr val="000090"/>
                </a:solidFill>
                <a:latin typeface="Tahoma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500">
                <a:solidFill>
                  <a:srgbClr val="000090"/>
                </a:solidFill>
                <a:latin typeface="Tahoma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2500">
                <a:solidFill>
                  <a:srgbClr val="000090"/>
                </a:solidFill>
                <a:latin typeface="Tahoma"/>
                <a:ea typeface="ＭＳ Ｐゴシック"/>
              </a:rPr>
              <a:t>Seventh Outline LevelClick to edit Master text styles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0" y="0"/>
            <a:ext cx="9143640" cy="129024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00090"/>
              </a:gs>
            </a:gsLst>
            <a:lin ang="5400000"/>
          </a:gradFill>
          <a:ln w="9360">
            <a:noFill/>
          </a:ln>
        </p:spPr>
      </p:sp>
      <p:pic>
        <p:nvPicPr>
          <p:cNvPr id="81" name="Picture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2680" y="1074600"/>
            <a:ext cx="1211040" cy="360000"/>
          </a:xfrm>
          <a:prstGeom prst="rect">
            <a:avLst/>
          </a:prstGeom>
          <a:ln w="9360">
            <a:noFill/>
          </a:ln>
        </p:spPr>
      </p:pic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500">
                <a:solidFill>
                  <a:srgbClr val="FFFFFF"/>
                </a:solidFill>
                <a:latin typeface="Tahoma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1143000" y="1600200"/>
            <a:ext cx="75434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500">
                <a:solidFill>
                  <a:srgbClr val="000000"/>
                </a:solidFill>
                <a:latin typeface="Tahoma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500">
                <a:solidFill>
                  <a:srgbClr val="000000"/>
                </a:solidFill>
                <a:latin typeface="Tahoma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500">
                <a:solidFill>
                  <a:srgbClr val="000000"/>
                </a:solidFill>
                <a:latin typeface="Tahoma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500">
                <a:solidFill>
                  <a:srgbClr val="000000"/>
                </a:solidFill>
                <a:latin typeface="Tahoma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500">
                <a:solidFill>
                  <a:srgbClr val="000000"/>
                </a:solidFill>
                <a:latin typeface="Tahoma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500">
                <a:solidFill>
                  <a:srgbClr val="000000"/>
                </a:solidFill>
                <a:latin typeface="Tahoma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Tahoma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200">
                <a:solidFill>
                  <a:srgbClr val="000090"/>
                </a:solidFill>
                <a:latin typeface="Tahoma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90"/>
                </a:solidFill>
                <a:latin typeface="Tahoma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>
                <a:solidFill>
                  <a:srgbClr val="000090"/>
                </a:solidFill>
                <a:latin typeface="Tahoma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>
                <a:solidFill>
                  <a:srgbClr val="000090"/>
                </a:solidFill>
                <a:latin typeface="Tahoma"/>
                <a:ea typeface="ＭＳ Ｐゴシック"/>
              </a:rPr>
              <a:t>Fifth level</a:t>
            </a:r>
            <a:endParaRPr/>
          </a:p>
        </p:txBody>
      </p:sp>
      <p:sp>
        <p:nvSpPr>
          <p:cNvPr id="84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85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r>
              <a:rPr lang="fr-FR" smtClean="0"/>
              <a:t>Rosetta RCP-MIP EOM Archive Review </a:t>
            </a:r>
            <a:endParaRPr/>
          </a:p>
        </p:txBody>
      </p:sp>
      <p:sp>
        <p:nvSpPr>
          <p:cNvPr id="86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3B81E74-C3BE-4860-847D-7D9EE5287EEC}" type="slidenum">
              <a:rPr lang="fr-FR" sz="1200">
                <a:solidFill>
                  <a:srgbClr val="000090"/>
                </a:solidFill>
                <a:latin typeface="Tahoma"/>
                <a:ea typeface="ＭＳ Ｐゴシック"/>
              </a:rPr>
              <a:pPr>
                <a:lnSpc>
                  <a:spcPct val="100000"/>
                </a:lnSpc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722160" y="1000080"/>
            <a:ext cx="8170320" cy="149281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rgbClr val="FFFF00"/>
                </a:solidFill>
                <a:latin typeface="+mj-lt"/>
                <a:ea typeface="ＭＳ Ｐゴシック"/>
              </a:rPr>
              <a:t>ROSETTA RCP MIP</a:t>
            </a:r>
          </a:p>
          <a:p>
            <a:pPr algn="ctr">
              <a:lnSpc>
                <a:spcPct val="100000"/>
              </a:lnSpc>
            </a:pPr>
            <a:endParaRPr lang="en-US" sz="1200" b="1" dirty="0" smtClean="0">
              <a:solidFill>
                <a:srgbClr val="FFFF00"/>
              </a:solidFill>
              <a:latin typeface="+mj-lt"/>
              <a:ea typeface="ＭＳ Ｐゴシック"/>
            </a:endParaRPr>
          </a:p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+mj-lt"/>
                <a:ea typeface="ＭＳ Ｐゴシック"/>
              </a:rPr>
              <a:t>Enhanced Science Archive Review</a:t>
            </a:r>
          </a:p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+mj-lt"/>
                <a:ea typeface="ＭＳ Ｐゴシック"/>
              </a:rPr>
              <a:t>ESAC Oct </a:t>
            </a:r>
            <a:r>
              <a:rPr lang="en-US" sz="3600" b="1" dirty="0" smtClean="0">
                <a:solidFill>
                  <a:srgbClr val="FFFF00"/>
                </a:solidFill>
                <a:latin typeface="+mj-lt"/>
                <a:ea typeface="ＭＳ Ｐゴシック"/>
              </a:rPr>
              <a:t>9</a:t>
            </a:r>
            <a:r>
              <a:rPr lang="en-US" sz="3600" b="1" dirty="0" smtClean="0">
                <a:solidFill>
                  <a:srgbClr val="FFFF00"/>
                </a:solidFill>
                <a:latin typeface="+mj-lt"/>
                <a:ea typeface="ＭＳ Ｐゴシック"/>
              </a:rPr>
              <a:t>, </a:t>
            </a:r>
            <a:r>
              <a:rPr lang="en-US" sz="3600" b="1" dirty="0" smtClean="0">
                <a:solidFill>
                  <a:srgbClr val="FFFF00"/>
                </a:solidFill>
                <a:latin typeface="+mj-lt"/>
                <a:ea typeface="ＭＳ Ｐゴシック"/>
              </a:rPr>
              <a:t>2018</a:t>
            </a:r>
            <a:endParaRPr sz="3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611560" y="3933056"/>
            <a:ext cx="7772040" cy="1728192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2800" b="1" dirty="0" smtClean="0">
                <a:solidFill>
                  <a:srgbClr val="000090"/>
                </a:solidFill>
                <a:latin typeface="Comic Sans MS" pitchFamily="66" charset="0"/>
                <a:ea typeface="ＭＳ Ｐゴシック"/>
              </a:rPr>
              <a:t>Patrick CANU</a:t>
            </a:r>
          </a:p>
          <a:p>
            <a:pPr algn="ctr">
              <a:lnSpc>
                <a:spcPct val="100000"/>
              </a:lnSpc>
            </a:pPr>
            <a:endParaRPr lang="en-US" sz="1200" b="1" dirty="0" smtClean="0">
              <a:solidFill>
                <a:srgbClr val="000090"/>
              </a:solidFill>
              <a:latin typeface="Comic Sans MS" pitchFamily="66" charset="0"/>
              <a:ea typeface="ＭＳ Ｐゴシック"/>
            </a:endParaRP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rgbClr val="000090"/>
                </a:solidFill>
                <a:latin typeface="Comic Sans MS" pitchFamily="66" charset="0"/>
                <a:ea typeface="ＭＳ Ｐゴシック"/>
              </a:rPr>
              <a:t>LPP- </a:t>
            </a:r>
            <a:r>
              <a:rPr lang="en-US" sz="2000" b="1" dirty="0" err="1" smtClean="0">
                <a:solidFill>
                  <a:srgbClr val="000090"/>
                </a:solidFill>
                <a:latin typeface="Comic Sans MS" pitchFamily="66" charset="0"/>
                <a:ea typeface="ＭＳ Ｐゴシック"/>
              </a:rPr>
              <a:t>Laboratoire</a:t>
            </a:r>
            <a:r>
              <a:rPr lang="en-US" sz="2000" b="1" dirty="0" smtClean="0">
                <a:solidFill>
                  <a:srgbClr val="000090"/>
                </a:solidFill>
                <a:latin typeface="Comic Sans MS" pitchFamily="66" charset="0"/>
                <a:ea typeface="ＭＳ Ｐゴシック"/>
              </a:rPr>
              <a:t> </a:t>
            </a:r>
            <a:r>
              <a:rPr lang="en-US" sz="2000" b="1" dirty="0">
                <a:solidFill>
                  <a:srgbClr val="000090"/>
                </a:solidFill>
                <a:latin typeface="Comic Sans MS" pitchFamily="66" charset="0"/>
                <a:ea typeface="ＭＳ Ｐゴシック"/>
              </a:rPr>
              <a:t>de Physique des Plasmas</a:t>
            </a:r>
            <a:endParaRPr b="1" dirty="0">
              <a:latin typeface="Comic Sans MS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rgbClr val="000090"/>
                </a:solidFill>
                <a:latin typeface="Comic Sans MS" pitchFamily="66" charset="0"/>
                <a:ea typeface="ＭＳ Ｐゴシック"/>
              </a:rPr>
              <a:t>CNRS/</a:t>
            </a:r>
            <a:r>
              <a:rPr lang="en-US" sz="2000" b="1" dirty="0" err="1" smtClean="0">
                <a:solidFill>
                  <a:srgbClr val="000090"/>
                </a:solidFill>
                <a:latin typeface="Comic Sans MS" pitchFamily="66" charset="0"/>
                <a:ea typeface="ＭＳ Ｐゴシック"/>
              </a:rPr>
              <a:t>Ecole</a:t>
            </a:r>
            <a:r>
              <a:rPr lang="en-US" sz="2000" b="1" dirty="0" smtClean="0">
                <a:solidFill>
                  <a:srgbClr val="000090"/>
                </a:solidFill>
                <a:latin typeface="Comic Sans MS" pitchFamily="66" charset="0"/>
                <a:ea typeface="ＭＳ Ｐゴシック"/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  <a:latin typeface="Comic Sans MS" pitchFamily="66" charset="0"/>
                <a:ea typeface="ＭＳ Ｐゴシック"/>
              </a:rPr>
              <a:t>Polytechnique</a:t>
            </a:r>
            <a:r>
              <a:rPr lang="en-US" sz="2000" b="1" dirty="0" smtClean="0">
                <a:solidFill>
                  <a:srgbClr val="000090"/>
                </a:solidFill>
                <a:latin typeface="Comic Sans MS" pitchFamily="66" charset="0"/>
                <a:ea typeface="ＭＳ Ｐゴシック"/>
              </a:rPr>
              <a:t>,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rgbClr val="000090"/>
                </a:solidFill>
                <a:latin typeface="Comic Sans MS" pitchFamily="66" charset="0"/>
                <a:ea typeface="ＭＳ Ｐゴシック"/>
              </a:rPr>
              <a:t>France</a:t>
            </a:r>
            <a:endParaRPr b="1" dirty="0">
              <a:latin typeface="Comic Sans MS" pitchFamily="66" charset="0"/>
            </a:endParaRPr>
          </a:p>
        </p:txBody>
      </p:sp>
      <p:pic>
        <p:nvPicPr>
          <p:cNvPr id="163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5080" y="5688000"/>
            <a:ext cx="1076400" cy="1080000"/>
          </a:xfrm>
          <a:prstGeom prst="rect">
            <a:avLst/>
          </a:prstGeom>
          <a:ln w="9360">
            <a:noFill/>
          </a:ln>
        </p:spPr>
      </p:pic>
      <p:pic>
        <p:nvPicPr>
          <p:cNvPr id="164" name="Picture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000" y="5724720"/>
            <a:ext cx="1550520" cy="539280"/>
          </a:xfrm>
          <a:prstGeom prst="rect">
            <a:avLst/>
          </a:prstGeom>
          <a:ln w="9360">
            <a:noFill/>
          </a:ln>
        </p:spPr>
      </p:pic>
      <p:pic>
        <p:nvPicPr>
          <p:cNvPr id="165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5480" y="5688000"/>
            <a:ext cx="810000" cy="1080000"/>
          </a:xfrm>
          <a:prstGeom prst="rect">
            <a:avLst/>
          </a:prstGeom>
          <a:ln>
            <a:noFill/>
          </a:ln>
        </p:spPr>
      </p:pic>
      <p:pic>
        <p:nvPicPr>
          <p:cNvPr id="166" name="Image 16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92000" y="5688000"/>
            <a:ext cx="774000" cy="1080000"/>
          </a:xfrm>
          <a:prstGeom prst="rect">
            <a:avLst/>
          </a:prstGeom>
          <a:ln>
            <a:noFill/>
          </a:ln>
        </p:spPr>
      </p:pic>
      <p:pic>
        <p:nvPicPr>
          <p:cNvPr id="167" name="Image 16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04000" y="6264000"/>
            <a:ext cx="1119600" cy="5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864429" cy="33123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" name="Image 2" descr="Rosetta_20141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340768"/>
            <a:ext cx="3584657" cy="532859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9552" y="55172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Galand</a:t>
            </a:r>
            <a:r>
              <a:rPr lang="fr-FR" dirty="0" smtClean="0"/>
              <a:t> et al., 2016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2123728" y="2996952"/>
            <a:ext cx="1872208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1196752"/>
            <a:ext cx="543618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Rosetta_20141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869159"/>
            <a:ext cx="2160240" cy="1596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179512" y="0"/>
            <a:ext cx="8867328" cy="1196752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200" b="1" dirty="0" smtClean="0">
                <a:solidFill>
                  <a:srgbClr val="FFFF00"/>
                </a:solidFill>
                <a:latin typeface="Comic Sans MS" pitchFamily="66" charset="0"/>
              </a:rPr>
              <a:t>RCP MIP </a:t>
            </a:r>
            <a:r>
              <a:rPr lang="fr-FR" sz="3200" b="1" dirty="0" err="1" smtClean="0">
                <a:solidFill>
                  <a:srgbClr val="FFFF00"/>
                </a:solidFill>
                <a:latin typeface="Comic Sans MS" pitchFamily="66" charset="0"/>
              </a:rPr>
              <a:t>Enhanced</a:t>
            </a:r>
            <a:r>
              <a:rPr lang="fr-FR" sz="3200" b="1" dirty="0" smtClean="0">
                <a:solidFill>
                  <a:srgbClr val="FFFF00"/>
                </a:solidFill>
                <a:latin typeface="Comic Sans MS" pitchFamily="66" charset="0"/>
              </a:rPr>
              <a:t> Science Archive </a:t>
            </a:r>
            <a:r>
              <a:rPr lang="fr-FR" sz="3200" b="1" dirty="0" err="1" smtClean="0">
                <a:solidFill>
                  <a:srgbClr val="FFFF00"/>
                </a:solidFill>
                <a:latin typeface="Comic Sans MS" pitchFamily="66" charset="0"/>
              </a:rPr>
              <a:t>Review</a:t>
            </a:r>
            <a:endParaRPr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990720" y="1798560"/>
            <a:ext cx="73148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412776"/>
            <a:ext cx="89644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Comic Sans MS" pitchFamily="66" charset="0"/>
              </a:rPr>
              <a:t>MIP </a:t>
            </a:r>
            <a:r>
              <a:rPr lang="fr-FR" sz="3200" dirty="0" err="1" smtClean="0">
                <a:latin typeface="Comic Sans MS" pitchFamily="66" charset="0"/>
              </a:rPr>
              <a:t>Mutual</a:t>
            </a:r>
            <a:r>
              <a:rPr lang="fr-FR" sz="3200" dirty="0" smtClean="0">
                <a:latin typeface="Comic Sans MS" pitchFamily="66" charset="0"/>
              </a:rPr>
              <a:t> </a:t>
            </a:r>
            <a:r>
              <a:rPr lang="fr-FR" sz="3200" dirty="0" err="1" smtClean="0">
                <a:latin typeface="Comic Sans MS" pitchFamily="66" charset="0"/>
              </a:rPr>
              <a:t>Impedance</a:t>
            </a:r>
            <a:r>
              <a:rPr lang="fr-FR" sz="3200" dirty="0" smtClean="0">
                <a:latin typeface="Comic Sans MS" pitchFamily="66" charset="0"/>
              </a:rPr>
              <a:t> Probe </a:t>
            </a:r>
            <a:r>
              <a:rPr lang="fr-FR" sz="3200" dirty="0" err="1" smtClean="0">
                <a:latin typeface="Comic Sans MS" pitchFamily="66" charset="0"/>
              </a:rPr>
              <a:t>Provides</a:t>
            </a:r>
            <a:r>
              <a:rPr lang="fr-FR" sz="3200" dirty="0" smtClean="0">
                <a:latin typeface="Comic Sans MS" pitchFamily="66" charset="0"/>
              </a:rPr>
              <a:t>:</a:t>
            </a:r>
          </a:p>
          <a:p>
            <a:pPr algn="ctr"/>
            <a:endParaRPr lang="fr-FR" sz="1200" dirty="0" smtClean="0">
              <a:latin typeface="Comic Sans MS" pitchFamily="66" charset="0"/>
            </a:endParaRPr>
          </a:p>
          <a:p>
            <a:pPr algn="ctr"/>
            <a:r>
              <a:rPr lang="fr-FR" sz="2400" b="1" dirty="0" smtClean="0">
                <a:latin typeface="Comic Sans MS" pitchFamily="66" charset="0"/>
              </a:rPr>
              <a:t>    </a:t>
            </a:r>
            <a:r>
              <a:rPr lang="fr-FR" sz="2400" b="1" dirty="0" err="1" smtClean="0">
                <a:latin typeface="Comic Sans MS" pitchFamily="66" charset="0"/>
              </a:rPr>
              <a:t>Diagnosis</a:t>
            </a:r>
            <a:r>
              <a:rPr lang="fr-FR" sz="2400" b="1" dirty="0" smtClean="0">
                <a:latin typeface="Comic Sans MS" pitchFamily="66" charset="0"/>
              </a:rPr>
              <a:t> of </a:t>
            </a:r>
            <a:r>
              <a:rPr lang="fr-FR" sz="2400" b="1" dirty="0" smtClean="0">
                <a:solidFill>
                  <a:srgbClr val="00B050"/>
                </a:solidFill>
                <a:latin typeface="Comic Sans MS" pitchFamily="66" charset="0"/>
              </a:rPr>
              <a:t>Electron </a:t>
            </a:r>
            <a:r>
              <a:rPr lang="fr-FR" sz="2400" b="1" dirty="0" err="1" smtClean="0">
                <a:solidFill>
                  <a:srgbClr val="00B050"/>
                </a:solidFill>
                <a:latin typeface="Comic Sans MS" pitchFamily="66" charset="0"/>
              </a:rPr>
              <a:t>density</a:t>
            </a:r>
            <a:r>
              <a:rPr lang="fr-FR" sz="24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fr-FR" sz="2400" b="1" dirty="0" smtClean="0">
                <a:latin typeface="Comic Sans MS" pitchFamily="66" charset="0"/>
              </a:rPr>
              <a:t>and </a:t>
            </a:r>
            <a:r>
              <a:rPr lang="fr-FR" sz="2400" b="1" dirty="0" err="1" smtClean="0">
                <a:solidFill>
                  <a:srgbClr val="00B050"/>
                </a:solidFill>
                <a:latin typeface="Comic Sans MS" pitchFamily="66" charset="0"/>
              </a:rPr>
              <a:t>temperature</a:t>
            </a:r>
            <a:r>
              <a:rPr lang="fr-FR" sz="2400" b="1" dirty="0" smtClean="0">
                <a:latin typeface="Comic Sans MS" pitchFamily="66" charset="0"/>
              </a:rPr>
              <a:t> </a:t>
            </a:r>
            <a:r>
              <a:rPr lang="fr-FR" sz="2400" b="1" dirty="0" err="1" smtClean="0">
                <a:latin typeface="Comic Sans MS" pitchFamily="66" charset="0"/>
              </a:rPr>
              <a:t>through</a:t>
            </a:r>
            <a:r>
              <a:rPr lang="fr-FR" sz="2400" b="1" dirty="0" smtClean="0">
                <a:latin typeface="Comic Sans MS" pitchFamily="66" charset="0"/>
              </a:rPr>
              <a:t> </a:t>
            </a:r>
            <a:r>
              <a:rPr lang="fr-FR" sz="2400" b="1" dirty="0" err="1" smtClean="0">
                <a:latin typeface="Comic Sans MS" pitchFamily="66" charset="0"/>
              </a:rPr>
              <a:t>analysis</a:t>
            </a:r>
            <a:r>
              <a:rPr lang="fr-FR" sz="2400" b="1" dirty="0" smtClean="0">
                <a:latin typeface="Comic Sans MS" pitchFamily="66" charset="0"/>
              </a:rPr>
              <a:t> of active </a:t>
            </a:r>
            <a:r>
              <a:rPr lang="fr-FR" sz="2400" b="1" dirty="0" err="1" smtClean="0">
                <a:latin typeface="Comic Sans MS" pitchFamily="66" charset="0"/>
              </a:rPr>
              <a:t>wave</a:t>
            </a:r>
            <a:r>
              <a:rPr lang="fr-FR" sz="2400" b="1" dirty="0" smtClean="0">
                <a:latin typeface="Comic Sans MS" pitchFamily="66" charset="0"/>
              </a:rPr>
              <a:t> </a:t>
            </a:r>
            <a:r>
              <a:rPr lang="fr-FR" sz="2400" b="1" dirty="0" err="1" smtClean="0">
                <a:latin typeface="Comic Sans MS" pitchFamily="66" charset="0"/>
              </a:rPr>
              <a:t>spectra</a:t>
            </a:r>
            <a:r>
              <a:rPr lang="fr-FR" sz="2400" b="1" dirty="0" smtClean="0">
                <a:latin typeface="Comic Sans MS" pitchFamily="66" charset="0"/>
              </a:rPr>
              <a:t> (</a:t>
            </a:r>
            <a:r>
              <a:rPr lang="fr-FR" sz="2400" b="1" dirty="0" err="1" smtClean="0">
                <a:latin typeface="Comic Sans MS" pitchFamily="66" charset="0"/>
              </a:rPr>
              <a:t>emitter</a:t>
            </a:r>
            <a:r>
              <a:rPr lang="fr-FR" sz="2400" b="1" dirty="0" smtClean="0">
                <a:latin typeface="Comic Sans MS" pitchFamily="66" charset="0"/>
              </a:rPr>
              <a:t> on)</a:t>
            </a:r>
          </a:p>
          <a:p>
            <a:pPr algn="ctr"/>
            <a:endParaRPr lang="fr-FR" sz="1200" b="1" dirty="0" smtClean="0">
              <a:latin typeface="Comic Sans MS" pitchFamily="66" charset="0"/>
            </a:endParaRPr>
          </a:p>
          <a:p>
            <a:pPr algn="ctr"/>
            <a:r>
              <a:rPr lang="fr-FR" sz="2400" b="1" dirty="0" err="1" smtClean="0">
                <a:latin typeface="Comic Sans MS" pitchFamily="66" charset="0"/>
              </a:rPr>
              <a:t>Analysis</a:t>
            </a:r>
            <a:r>
              <a:rPr lang="fr-FR" sz="2400" b="1" dirty="0" smtClean="0">
                <a:latin typeface="Comic Sans MS" pitchFamily="66" charset="0"/>
              </a:rPr>
              <a:t> of </a:t>
            </a:r>
            <a:r>
              <a:rPr lang="fr-FR" sz="2400" b="1" dirty="0" err="1" smtClean="0">
                <a:solidFill>
                  <a:srgbClr val="00B050"/>
                </a:solidFill>
                <a:latin typeface="Comic Sans MS" pitchFamily="66" charset="0"/>
              </a:rPr>
              <a:t>natural</a:t>
            </a:r>
            <a:r>
              <a:rPr lang="fr-FR" sz="2400" b="1" dirty="0" smtClean="0">
                <a:solidFill>
                  <a:srgbClr val="00B050"/>
                </a:solidFill>
                <a:latin typeface="Comic Sans MS" pitchFamily="66" charset="0"/>
              </a:rPr>
              <a:t> plasma </a:t>
            </a:r>
            <a:r>
              <a:rPr lang="fr-FR" sz="2400" b="1" dirty="0" err="1" smtClean="0">
                <a:solidFill>
                  <a:srgbClr val="00B050"/>
                </a:solidFill>
                <a:latin typeface="Comic Sans MS" pitchFamily="66" charset="0"/>
              </a:rPr>
              <a:t>emissions</a:t>
            </a:r>
            <a:r>
              <a:rPr lang="fr-FR" sz="24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fr-FR" sz="2400" b="1" dirty="0" smtClean="0">
                <a:latin typeface="Comic Sans MS" pitchFamily="66" charset="0"/>
              </a:rPr>
              <a:t>(</a:t>
            </a:r>
            <a:r>
              <a:rPr lang="fr-FR" sz="2400" b="1" dirty="0" err="1" smtClean="0">
                <a:latin typeface="Comic Sans MS" pitchFamily="66" charset="0"/>
              </a:rPr>
              <a:t>emitter</a:t>
            </a:r>
            <a:r>
              <a:rPr lang="fr-FR" sz="2400" b="1" dirty="0" smtClean="0">
                <a:latin typeface="Comic Sans MS" pitchFamily="66" charset="0"/>
              </a:rPr>
              <a:t> off) </a:t>
            </a:r>
            <a:endParaRPr lang="fr-FR" sz="2400" dirty="0" smtClean="0">
              <a:latin typeface="Comic Sans MS" pitchFamily="66" charset="0"/>
            </a:endParaRPr>
          </a:p>
          <a:p>
            <a:pPr algn="ctr">
              <a:buFont typeface="Arial" pitchFamily="34" charset="0"/>
              <a:buChar char="•"/>
            </a:pPr>
            <a:endParaRPr lang="fr-FR" sz="3200" dirty="0" smtClean="0">
              <a:latin typeface="Comic Sans MS" pitchFamily="66" charset="0"/>
            </a:endParaRPr>
          </a:p>
          <a:p>
            <a:pPr algn="ctr"/>
            <a:endParaRPr lang="fr-FR" sz="1400" b="1" dirty="0" smtClean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4248472" cy="283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716016" y="5661248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omic Sans MS" pitchFamily="66" charset="0"/>
              </a:rPr>
              <a:t>Active MIP Spectrum</a:t>
            </a:r>
          </a:p>
          <a:p>
            <a:pPr algn="ctr"/>
            <a:r>
              <a:rPr lang="fr-FR" sz="1600" dirty="0" err="1" smtClean="0">
                <a:latin typeface="Comic Sans MS" pitchFamily="66" charset="0"/>
              </a:rPr>
              <a:t>Earth</a:t>
            </a:r>
            <a:r>
              <a:rPr lang="fr-FR" sz="1600" dirty="0" smtClean="0">
                <a:latin typeface="Comic Sans MS" pitchFamily="66" charset="0"/>
              </a:rPr>
              <a:t> Fly-By March 4, 2005</a:t>
            </a:r>
          </a:p>
          <a:p>
            <a:pPr algn="ctr"/>
            <a:r>
              <a:rPr lang="fr-FR" sz="1600" dirty="0" err="1" smtClean="0">
                <a:latin typeface="Comic Sans MS" pitchFamily="66" charset="0"/>
              </a:rPr>
              <a:t>From</a:t>
            </a:r>
            <a:r>
              <a:rPr lang="fr-FR" sz="1600" dirty="0" smtClean="0">
                <a:latin typeface="Comic Sans MS" pitchFamily="66" charset="0"/>
              </a:rPr>
              <a:t> </a:t>
            </a:r>
            <a:r>
              <a:rPr lang="fr-FR" sz="1600" dirty="0" err="1" smtClean="0">
                <a:latin typeface="Comic Sans MS" pitchFamily="66" charset="0"/>
              </a:rPr>
              <a:t>Trotignon</a:t>
            </a:r>
            <a:r>
              <a:rPr lang="fr-FR" sz="1600" dirty="0" smtClean="0">
                <a:latin typeface="Comic Sans MS" pitchFamily="66" charset="0"/>
              </a:rPr>
              <a:t> et al, 2006</a:t>
            </a:r>
            <a:endParaRPr lang="fr-FR" sz="1600" dirty="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573016"/>
            <a:ext cx="2304256" cy="202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116632"/>
            <a:ext cx="9144000" cy="108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FF00"/>
                </a:solidFill>
                <a:latin typeface="Comic Sans MS" pitchFamily="66" charset="0"/>
              </a:rPr>
              <a:t>Enhanced</a:t>
            </a:r>
            <a:r>
              <a:rPr lang="fr-FR" sz="3200" dirty="0" smtClean="0">
                <a:solidFill>
                  <a:srgbClr val="FFFF00"/>
                </a:solidFill>
                <a:latin typeface="Comic Sans MS" pitchFamily="66" charset="0"/>
              </a:rPr>
              <a:t> Science </a:t>
            </a:r>
            <a:r>
              <a:rPr lang="fr-FR" sz="3200" dirty="0" err="1" smtClean="0">
                <a:solidFill>
                  <a:srgbClr val="FFFF00"/>
                </a:solidFill>
                <a:latin typeface="Comic Sans MS" pitchFamily="66" charset="0"/>
              </a:rPr>
              <a:t>Review</a:t>
            </a:r>
            <a:r>
              <a:rPr lang="fr-FR" sz="32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fr-FR" sz="3200" dirty="0" err="1" smtClean="0">
                <a:solidFill>
                  <a:srgbClr val="FFFF00"/>
                </a:solidFill>
                <a:latin typeface="Comic Sans MS" pitchFamily="66" charset="0"/>
              </a:rPr>
              <a:t>PackageReviewed</a:t>
            </a:r>
            <a:r>
              <a:rPr lang="fr-FR" sz="32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fr-FR" sz="3200" dirty="0" err="1" smtClean="0">
                <a:solidFill>
                  <a:srgbClr val="FFFF00"/>
                </a:solidFill>
                <a:latin typeface="Comic Sans MS" pitchFamily="66" charset="0"/>
              </a:rPr>
              <a:t>External</a:t>
            </a:r>
            <a:r>
              <a:rPr lang="fr-FR" sz="3200" dirty="0" smtClean="0">
                <a:solidFill>
                  <a:srgbClr val="FFFF00"/>
                </a:solidFill>
                <a:latin typeface="Comic Sans MS" pitchFamily="66" charset="0"/>
              </a:rPr>
              <a:t> user point of </a:t>
            </a:r>
            <a:r>
              <a:rPr lang="fr-FR" sz="3200" dirty="0" err="1" smtClean="0">
                <a:solidFill>
                  <a:srgbClr val="FFFF00"/>
                </a:solidFill>
                <a:latin typeface="Comic Sans MS" pitchFamily="66" charset="0"/>
              </a:rPr>
              <a:t>view</a:t>
            </a:r>
            <a:endParaRPr lang="fr-FR" sz="3200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536" y="1484784"/>
            <a:ext cx="889248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dirty="0" err="1" smtClean="0">
                <a:latin typeface="Comic Sans MS" pitchFamily="66" charset="0"/>
              </a:rPr>
              <a:t>Level</a:t>
            </a:r>
            <a:r>
              <a:rPr lang="fr-FR" sz="2800" dirty="0" smtClean="0">
                <a:latin typeface="Comic Sans MS" pitchFamily="66" charset="0"/>
              </a:rPr>
              <a:t> 5 MIP: </a:t>
            </a:r>
          </a:p>
          <a:p>
            <a:pPr lvl="1"/>
            <a:r>
              <a:rPr lang="fr-FR" sz="2800" dirty="0" smtClean="0">
                <a:latin typeface="Comic Sans MS" pitchFamily="66" charset="0"/>
              </a:rPr>
              <a:t>Electron </a:t>
            </a:r>
            <a:r>
              <a:rPr lang="fr-FR" sz="2800" dirty="0" err="1" smtClean="0">
                <a:latin typeface="Comic Sans MS" pitchFamily="66" charset="0"/>
              </a:rPr>
              <a:t>density</a:t>
            </a:r>
            <a:r>
              <a:rPr lang="fr-FR" sz="2800" dirty="0" smtClean="0">
                <a:latin typeface="Comic Sans MS" pitchFamily="66" charset="0"/>
              </a:rPr>
              <a:t> values : </a:t>
            </a:r>
            <a:r>
              <a:rPr lang="fr-FR" sz="2800" dirty="0" smtClean="0">
                <a:solidFill>
                  <a:srgbClr val="30803F"/>
                </a:solidFill>
                <a:latin typeface="Comic Sans MS" pitchFamily="66" charset="0"/>
              </a:rPr>
              <a:t>one file/</a:t>
            </a:r>
            <a:r>
              <a:rPr lang="fr-FR" sz="2800" dirty="0" err="1" smtClean="0">
                <a:solidFill>
                  <a:srgbClr val="30803F"/>
                </a:solidFill>
                <a:latin typeface="Comic Sans MS" pitchFamily="66" charset="0"/>
              </a:rPr>
              <a:t>day</a:t>
            </a:r>
            <a:endParaRPr lang="fr-FR" sz="2800" dirty="0" smtClean="0">
              <a:latin typeface="Comic Sans MS" pitchFamily="66" charset="0"/>
            </a:endParaRPr>
          </a:p>
          <a:p>
            <a:r>
              <a:rPr lang="fr-FR" sz="2800" dirty="0" smtClean="0">
                <a:latin typeface="Comic Sans MS" pitchFamily="66" charset="0"/>
              </a:rPr>
              <a:t>	</a:t>
            </a:r>
            <a:r>
              <a:rPr lang="fr-FR" sz="2400" dirty="0" err="1" smtClean="0">
                <a:solidFill>
                  <a:srgbClr val="3333FF"/>
                </a:solidFill>
                <a:latin typeface="Comic Sans MS" pitchFamily="66" charset="0"/>
              </a:rPr>
              <a:t>From</a:t>
            </a:r>
            <a:r>
              <a:rPr lang="fr-FR" sz="240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rgbClr val="3333FF"/>
                </a:solidFill>
                <a:latin typeface="Comic Sans MS" pitchFamily="66" charset="0"/>
              </a:rPr>
              <a:t>Aug</a:t>
            </a:r>
            <a:r>
              <a:rPr lang="fr-FR" sz="2400" dirty="0" smtClean="0">
                <a:solidFill>
                  <a:srgbClr val="3333FF"/>
                </a:solidFill>
                <a:latin typeface="Comic Sans MS" pitchFamily="66" charset="0"/>
              </a:rPr>
              <a:t> 2014 (PRL) to Sept 2016(EOM)</a:t>
            </a:r>
          </a:p>
          <a:p>
            <a:r>
              <a:rPr lang="fr-FR" sz="2400" dirty="0" smtClean="0">
                <a:solidFill>
                  <a:srgbClr val="3333FF"/>
                </a:solidFill>
                <a:latin typeface="Comic Sans MS" pitchFamily="66" charset="0"/>
              </a:rPr>
              <a:t>	688 </a:t>
            </a:r>
            <a:r>
              <a:rPr lang="fr-FR" sz="2400" dirty="0" err="1" smtClean="0">
                <a:solidFill>
                  <a:srgbClr val="3333FF"/>
                </a:solidFill>
                <a:latin typeface="Comic Sans MS" pitchFamily="66" charset="0"/>
              </a:rPr>
              <a:t>days</a:t>
            </a:r>
            <a:r>
              <a:rPr lang="fr-FR" sz="2400" dirty="0" smtClean="0">
                <a:solidFill>
                  <a:srgbClr val="3333FF"/>
                </a:solidFill>
                <a:latin typeface="Comic Sans MS" pitchFamily="66" charset="0"/>
              </a:rPr>
              <a:t> – 630 MB</a:t>
            </a:r>
          </a:p>
          <a:p>
            <a:endParaRPr lang="fr-FR" sz="2800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dirty="0" err="1" smtClean="0">
                <a:latin typeface="Comic Sans MS" pitchFamily="66" charset="0"/>
              </a:rPr>
              <a:t>Level</a:t>
            </a:r>
            <a:r>
              <a:rPr lang="fr-FR" sz="2800" dirty="0" smtClean="0">
                <a:latin typeface="Comic Sans MS" pitchFamily="66" charset="0"/>
              </a:rPr>
              <a:t> 5- MIP/LAP data : </a:t>
            </a:r>
          </a:p>
          <a:p>
            <a:pPr lvl="1"/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400" dirty="0" smtClean="0">
                <a:latin typeface="Comic Sans MS" pitchFamily="66" charset="0"/>
              </a:rPr>
              <a:t>Cross </a:t>
            </a:r>
            <a:r>
              <a:rPr lang="fr-FR" sz="2400" dirty="0" err="1" smtClean="0">
                <a:latin typeface="Comic Sans MS" pitchFamily="66" charset="0"/>
              </a:rPr>
              <a:t>Calibrated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electron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densities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smtClean="0">
                <a:solidFill>
                  <a:srgbClr val="3333FF"/>
                </a:solidFill>
                <a:latin typeface="Comic Sans MS" pitchFamily="66" charset="0"/>
              </a:rPr>
              <a:t>: </a:t>
            </a:r>
            <a:r>
              <a:rPr lang="fr-FR" sz="2400" dirty="0" smtClean="0">
                <a:solidFill>
                  <a:srgbClr val="30803F"/>
                </a:solidFill>
                <a:latin typeface="Comic Sans MS" pitchFamily="66" charset="0"/>
              </a:rPr>
              <a:t>one file/</a:t>
            </a:r>
            <a:r>
              <a:rPr lang="fr-FR" sz="2400" dirty="0" err="1" smtClean="0">
                <a:solidFill>
                  <a:srgbClr val="30803F"/>
                </a:solidFill>
                <a:latin typeface="Comic Sans MS" pitchFamily="66" charset="0"/>
              </a:rPr>
              <a:t>day</a:t>
            </a:r>
            <a:endParaRPr lang="fr-FR" sz="2400" dirty="0" smtClean="0">
              <a:solidFill>
                <a:srgbClr val="30803F"/>
              </a:solidFill>
              <a:latin typeface="Comic Sans MS" pitchFamily="66" charset="0"/>
            </a:endParaRPr>
          </a:p>
          <a:p>
            <a:pPr lvl="1"/>
            <a:r>
              <a:rPr lang="fr-FR" sz="2800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fr-FR" sz="2400" dirty="0" smtClean="0">
                <a:solidFill>
                  <a:srgbClr val="3333FF"/>
                </a:solidFill>
                <a:latin typeface="Comic Sans MS" pitchFamily="66" charset="0"/>
              </a:rPr>
              <a:t>Limited </a:t>
            </a:r>
            <a:r>
              <a:rPr lang="fr-FR" sz="2400" dirty="0" err="1" smtClean="0">
                <a:solidFill>
                  <a:srgbClr val="3333FF"/>
                </a:solidFill>
                <a:latin typeface="Comic Sans MS" pitchFamily="66" charset="0"/>
              </a:rPr>
              <a:t>coverage</a:t>
            </a:r>
            <a:r>
              <a:rPr lang="fr-FR" sz="2400" dirty="0" smtClean="0">
                <a:solidFill>
                  <a:srgbClr val="3333FF"/>
                </a:solidFill>
                <a:latin typeface="Comic Sans MS" pitchFamily="66" charset="0"/>
              </a:rPr>
              <a:t>:</a:t>
            </a:r>
          </a:p>
          <a:p>
            <a:pPr lvl="1"/>
            <a:r>
              <a:rPr lang="fr-FR" sz="2400" dirty="0" smtClean="0">
                <a:solidFill>
                  <a:srgbClr val="3333FF"/>
                </a:solidFill>
                <a:latin typeface="Comic Sans MS" pitchFamily="66" charset="0"/>
              </a:rPr>
              <a:t>	PRL: 1 </a:t>
            </a:r>
            <a:r>
              <a:rPr lang="fr-FR" sz="2400" dirty="0" err="1" smtClean="0">
                <a:solidFill>
                  <a:srgbClr val="3333FF"/>
                </a:solidFill>
                <a:latin typeface="Comic Sans MS" pitchFamily="66" charset="0"/>
              </a:rPr>
              <a:t>day</a:t>
            </a:r>
            <a:r>
              <a:rPr lang="fr-FR" sz="2400" dirty="0" smtClean="0">
                <a:solidFill>
                  <a:srgbClr val="3333FF"/>
                </a:solidFill>
                <a:latin typeface="Comic Sans MS" pitchFamily="66" charset="0"/>
              </a:rPr>
              <a:t>        </a:t>
            </a:r>
          </a:p>
          <a:p>
            <a:pPr lvl="1"/>
            <a:r>
              <a:rPr lang="fr-FR" sz="2400" dirty="0" smtClean="0">
                <a:solidFill>
                  <a:srgbClr val="3333FF"/>
                </a:solidFill>
                <a:latin typeface="Comic Sans MS" pitchFamily="66" charset="0"/>
              </a:rPr>
              <a:t>	ESC4: 3 </a:t>
            </a:r>
            <a:r>
              <a:rPr lang="fr-FR" sz="2400" dirty="0" err="1" smtClean="0">
                <a:solidFill>
                  <a:srgbClr val="3333FF"/>
                </a:solidFill>
                <a:latin typeface="Comic Sans MS" pitchFamily="66" charset="0"/>
              </a:rPr>
              <a:t>days</a:t>
            </a:r>
            <a:r>
              <a:rPr lang="fr-FR" sz="2400" dirty="0" smtClean="0">
                <a:solidFill>
                  <a:srgbClr val="3333FF"/>
                </a:solidFill>
                <a:latin typeface="Comic Sans MS" pitchFamily="66" charset="0"/>
              </a:rPr>
              <a:t>                 Total: 2.4 GB  </a:t>
            </a:r>
          </a:p>
          <a:p>
            <a:pPr lvl="1"/>
            <a:r>
              <a:rPr lang="fr-FR" sz="2400" dirty="0" smtClean="0">
                <a:solidFill>
                  <a:srgbClr val="3333FF"/>
                </a:solidFill>
                <a:latin typeface="Comic Sans MS" pitchFamily="66" charset="0"/>
              </a:rPr>
              <a:t>	EXT1: 4 </a:t>
            </a:r>
            <a:r>
              <a:rPr lang="fr-FR" sz="2400" dirty="0" err="1" smtClean="0">
                <a:solidFill>
                  <a:srgbClr val="3333FF"/>
                </a:solidFill>
                <a:latin typeface="Comic Sans MS" pitchFamily="66" charset="0"/>
              </a:rPr>
              <a:t>days</a:t>
            </a:r>
            <a:r>
              <a:rPr lang="fr-FR" sz="2400" dirty="0" smtClean="0">
                <a:solidFill>
                  <a:srgbClr val="3333FF"/>
                </a:solidFill>
                <a:latin typeface="Comic Sans MS" pitchFamily="66" charset="0"/>
              </a:rPr>
              <a:t>   </a:t>
            </a:r>
          </a:p>
          <a:p>
            <a:pPr lvl="1"/>
            <a:r>
              <a:rPr lang="fr-FR" sz="2400" dirty="0" smtClean="0">
                <a:solidFill>
                  <a:srgbClr val="3333FF"/>
                </a:solidFill>
                <a:latin typeface="Comic Sans MS" pitchFamily="66" charset="0"/>
              </a:rPr>
              <a:t>	EXT3: 3 </a:t>
            </a:r>
            <a:r>
              <a:rPr lang="fr-FR" sz="2400" dirty="0" err="1" smtClean="0">
                <a:solidFill>
                  <a:srgbClr val="3333FF"/>
                </a:solidFill>
                <a:latin typeface="Comic Sans MS" pitchFamily="66" charset="0"/>
              </a:rPr>
              <a:t>days</a:t>
            </a:r>
            <a:r>
              <a:rPr lang="fr-FR" sz="2400" dirty="0" smtClean="0">
                <a:solidFill>
                  <a:srgbClr val="3333FF"/>
                </a:solidFill>
                <a:latin typeface="Comic Sans MS" pitchFamily="66" charset="0"/>
              </a:rPr>
              <a:t>  </a:t>
            </a:r>
          </a:p>
          <a:p>
            <a:pPr lvl="1"/>
            <a:r>
              <a:rPr lang="fr-FR" sz="2800" dirty="0" smtClean="0">
                <a:latin typeface="Comic Sans MS" pitchFamily="66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03648" y="332656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FF00"/>
                </a:solidFill>
                <a:latin typeface="Comic Sans MS" pitchFamily="66" charset="0"/>
              </a:rPr>
              <a:t>DATA </a:t>
            </a:r>
            <a:r>
              <a:rPr lang="fr-FR" sz="3200" b="1" dirty="0" err="1" smtClean="0">
                <a:solidFill>
                  <a:srgbClr val="FFFF00"/>
                </a:solidFill>
                <a:latin typeface="Comic Sans MS" pitchFamily="66" charset="0"/>
              </a:rPr>
              <a:t>Quality</a:t>
            </a:r>
            <a:r>
              <a:rPr lang="fr-FR" sz="3200" b="1" dirty="0" smtClean="0">
                <a:solidFill>
                  <a:srgbClr val="FFFF00"/>
                </a:solidFill>
                <a:latin typeface="Comic Sans MS" pitchFamily="66" charset="0"/>
              </a:rPr>
              <a:t> and use </a:t>
            </a:r>
            <a:endParaRPr lang="fr-FR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4" y="1556792"/>
            <a:ext cx="91450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fr-FR" sz="2800" dirty="0" err="1" smtClean="0">
                <a:latin typeface="Comic Sans MS" pitchFamily="66" charset="0"/>
              </a:rPr>
              <a:t>Both</a:t>
            </a:r>
            <a:r>
              <a:rPr lang="fr-FR" sz="2800" dirty="0" smtClean="0">
                <a:latin typeface="Comic Sans MS" pitchFamily="66" charset="0"/>
              </a:rPr>
              <a:t> data sets </a:t>
            </a:r>
            <a:r>
              <a:rPr lang="fr-FR" sz="2800" dirty="0" err="1" smtClean="0">
                <a:latin typeface="Comic Sans MS" pitchFamily="66" charset="0"/>
              </a:rPr>
              <a:t>can</a:t>
            </a: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dirty="0" err="1" smtClean="0">
                <a:latin typeface="Comic Sans MS" pitchFamily="66" charset="0"/>
              </a:rPr>
              <a:t>be</a:t>
            </a: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dirty="0" err="1" smtClean="0">
                <a:latin typeface="Comic Sans MS" pitchFamily="66" charset="0"/>
              </a:rPr>
              <a:t>read</a:t>
            </a: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dirty="0" err="1" smtClean="0">
                <a:latin typeface="Comic Sans MS" pitchFamily="66" charset="0"/>
              </a:rPr>
              <a:t>with</a:t>
            </a: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dirty="0" err="1" smtClean="0">
                <a:latin typeface="Comic Sans MS" pitchFamily="66" charset="0"/>
              </a:rPr>
              <a:t>ReadPDS</a:t>
            </a:r>
            <a:endParaRPr lang="fr-FR" sz="2800" dirty="0" smtClean="0">
              <a:latin typeface="Comic Sans MS" pitchFamily="66" charset="0"/>
            </a:endParaRPr>
          </a:p>
          <a:p>
            <a:pPr>
              <a:lnSpc>
                <a:spcPts val="2800"/>
              </a:lnSpc>
            </a:pPr>
            <a:endParaRPr lang="fr-FR" sz="2800" dirty="0" smtClean="0">
              <a:latin typeface="Comic Sans MS" pitchFamily="66" charset="0"/>
            </a:endParaRPr>
          </a:p>
          <a:p>
            <a:pPr>
              <a:lnSpc>
                <a:spcPts val="2800"/>
              </a:lnSpc>
            </a:pPr>
            <a:r>
              <a:rPr lang="fr-FR" sz="2800" dirty="0" err="1" smtClean="0">
                <a:latin typeface="Comic Sans MS" pitchFamily="66" charset="0"/>
              </a:rPr>
              <a:t>Plotted</a:t>
            </a:r>
            <a:r>
              <a:rPr lang="fr-FR" sz="2800" dirty="0" smtClean="0">
                <a:latin typeface="Comic Sans MS" pitchFamily="66" charset="0"/>
              </a:rPr>
              <a:t> values </a:t>
            </a:r>
            <a:r>
              <a:rPr lang="fr-FR" sz="2800" dirty="0" err="1" smtClean="0">
                <a:latin typeface="Comic Sans MS" pitchFamily="66" charset="0"/>
              </a:rPr>
              <a:t>reproduce</a:t>
            </a: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dirty="0" err="1" smtClean="0">
                <a:latin typeface="Comic Sans MS" pitchFamily="66" charset="0"/>
              </a:rPr>
              <a:t>published</a:t>
            </a:r>
            <a:r>
              <a:rPr lang="fr-FR" sz="2800" dirty="0" smtClean="0">
                <a:latin typeface="Comic Sans MS" pitchFamily="66" charset="0"/>
              </a:rPr>
              <a:t> data</a:t>
            </a:r>
          </a:p>
          <a:p>
            <a:pPr>
              <a:lnSpc>
                <a:spcPts val="2800"/>
              </a:lnSpc>
            </a:pPr>
            <a:endParaRPr lang="fr-FR" sz="2800" dirty="0" smtClean="0">
              <a:latin typeface="Comic Sans MS" pitchFamily="66" charset="0"/>
            </a:endParaRPr>
          </a:p>
          <a:p>
            <a:pPr>
              <a:lnSpc>
                <a:spcPts val="2800"/>
              </a:lnSpc>
            </a:pPr>
            <a:r>
              <a:rPr lang="fr-FR" sz="2800" dirty="0" err="1" smtClean="0">
                <a:latin typeface="Comic Sans MS" pitchFamily="66" charset="0"/>
              </a:rPr>
              <a:t>CrossCalibrated</a:t>
            </a:r>
            <a:r>
              <a:rPr lang="fr-FR" sz="2800" dirty="0" smtClean="0">
                <a:latin typeface="Comic Sans MS" pitchFamily="66" charset="0"/>
              </a:rPr>
              <a:t> MIP-LAP data </a:t>
            </a:r>
            <a:r>
              <a:rPr lang="fr-FR" sz="2800" dirty="0" err="1" smtClean="0">
                <a:latin typeface="Comic Sans MS" pitchFamily="66" charset="0"/>
              </a:rPr>
              <a:t>too</a:t>
            </a: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dirty="0" err="1" smtClean="0">
                <a:latin typeface="Comic Sans MS" pitchFamily="66" charset="0"/>
              </a:rPr>
              <a:t>preliminary</a:t>
            </a:r>
            <a:endParaRPr lang="fr-FR" sz="2800" dirty="0" smtClean="0">
              <a:latin typeface="Comic Sans MS" pitchFamily="66" charset="0"/>
            </a:endParaRPr>
          </a:p>
          <a:p>
            <a:pPr>
              <a:lnSpc>
                <a:spcPts val="2800"/>
              </a:lnSpc>
            </a:pPr>
            <a:r>
              <a:rPr lang="fr-FR" sz="2800" dirty="0" smtClean="0">
                <a:latin typeface="Comic Sans MS" pitchFamily="66" charset="0"/>
              </a:rPr>
              <a:t>(</a:t>
            </a:r>
            <a:r>
              <a:rPr lang="fr-FR" sz="2800" dirty="0" err="1" smtClean="0">
                <a:latin typeface="Comic Sans MS" pitchFamily="66" charset="0"/>
              </a:rPr>
              <a:t>almost</a:t>
            </a: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dirty="0" err="1" smtClean="0">
                <a:latin typeface="Comic Sans MS" pitchFamily="66" charset="0"/>
              </a:rPr>
              <a:t>empty</a:t>
            </a:r>
            <a:r>
              <a:rPr lang="fr-FR" sz="2800" dirty="0" smtClean="0">
                <a:latin typeface="Comic Sans MS" pitchFamily="66" charset="0"/>
              </a:rPr>
              <a:t> UG, </a:t>
            </a:r>
            <a:r>
              <a:rPr lang="fr-FR" sz="2800" dirty="0" err="1" smtClean="0">
                <a:latin typeface="Comic Sans MS" pitchFamily="66" charset="0"/>
              </a:rPr>
              <a:t>too</a:t>
            </a:r>
            <a:r>
              <a:rPr lang="fr-FR" sz="2800" dirty="0" smtClean="0">
                <a:latin typeface="Comic Sans MS" pitchFamily="66" charset="0"/>
              </a:rPr>
              <a:t> few </a:t>
            </a:r>
            <a:r>
              <a:rPr lang="fr-FR" sz="2800" dirty="0" err="1" smtClean="0">
                <a:latin typeface="Comic Sans MS" pitchFamily="66" charset="0"/>
              </a:rPr>
              <a:t>days</a:t>
            </a:r>
            <a:r>
              <a:rPr lang="fr-FR" sz="2800" dirty="0" smtClean="0">
                <a:latin typeface="Comic Sans MS" pitchFamily="66" charset="0"/>
              </a:rPr>
              <a:t>) to </a:t>
            </a:r>
            <a:r>
              <a:rPr lang="fr-FR" sz="2800" dirty="0" err="1" smtClean="0">
                <a:latin typeface="Comic Sans MS" pitchFamily="66" charset="0"/>
              </a:rPr>
              <a:t>be</a:t>
            </a: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dirty="0" err="1" smtClean="0">
                <a:latin typeface="Comic Sans MS" pitchFamily="66" charset="0"/>
              </a:rPr>
              <a:t>fully</a:t>
            </a: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dirty="0" err="1" smtClean="0">
                <a:latin typeface="Comic Sans MS" pitchFamily="66" charset="0"/>
              </a:rPr>
              <a:t>reviewed</a:t>
            </a:r>
            <a:endParaRPr lang="fr-FR" sz="2800" dirty="0" smtClean="0">
              <a:latin typeface="Comic Sans MS" pitchFamily="66" charset="0"/>
            </a:endParaRPr>
          </a:p>
          <a:p>
            <a:pPr>
              <a:lnSpc>
                <a:spcPts val="2800"/>
              </a:lnSpc>
            </a:pPr>
            <a:r>
              <a:rPr lang="fr-FR" sz="2800" dirty="0" smtClean="0">
                <a:solidFill>
                  <a:srgbClr val="008000"/>
                </a:solidFill>
                <a:latin typeface="Comic Sans MS" pitchFamily="66" charset="0"/>
              </a:rPr>
              <a:t>UG: </a:t>
            </a:r>
            <a:r>
              <a:rPr lang="fr-FR" sz="2800" dirty="0" err="1" smtClean="0">
                <a:solidFill>
                  <a:srgbClr val="008000"/>
                </a:solidFill>
                <a:latin typeface="Comic Sans MS" pitchFamily="66" charset="0"/>
              </a:rPr>
              <a:t>Planned</a:t>
            </a:r>
            <a:r>
              <a:rPr lang="fr-FR" sz="2800" dirty="0" smtClean="0">
                <a:solidFill>
                  <a:srgbClr val="008000"/>
                </a:solidFill>
                <a:latin typeface="Comic Sans MS" pitchFamily="66" charset="0"/>
              </a:rPr>
              <a:t> to </a:t>
            </a:r>
            <a:r>
              <a:rPr lang="fr-FR" sz="2800" dirty="0" err="1" smtClean="0">
                <a:solidFill>
                  <a:srgbClr val="008000"/>
                </a:solidFill>
                <a:latin typeface="Comic Sans MS" pitchFamily="66" charset="0"/>
              </a:rPr>
              <a:t>be</a:t>
            </a:r>
            <a:r>
              <a:rPr lang="fr-FR" sz="2800" dirty="0" smtClean="0">
                <a:solidFill>
                  <a:srgbClr val="008000"/>
                </a:solidFill>
                <a:latin typeface="Comic Sans MS" pitchFamily="66" charset="0"/>
              </a:rPr>
              <a:t>  </a:t>
            </a:r>
            <a:r>
              <a:rPr lang="fr-FR" sz="2800" dirty="0" err="1" smtClean="0">
                <a:solidFill>
                  <a:srgbClr val="008000"/>
                </a:solidFill>
                <a:latin typeface="Comic Sans MS" pitchFamily="66" charset="0"/>
              </a:rPr>
              <a:t>availabe</a:t>
            </a:r>
            <a:r>
              <a:rPr lang="fr-FR" sz="2800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fr-FR" sz="2800" dirty="0" err="1" smtClean="0">
                <a:solidFill>
                  <a:srgbClr val="008000"/>
                </a:solidFill>
                <a:latin typeface="Comic Sans MS" pitchFamily="66" charset="0"/>
              </a:rPr>
              <a:t>summer</a:t>
            </a:r>
            <a:r>
              <a:rPr lang="fr-FR" sz="2800" dirty="0" smtClean="0">
                <a:solidFill>
                  <a:srgbClr val="008000"/>
                </a:solidFill>
                <a:latin typeface="Comic Sans MS" pitchFamily="66" charset="0"/>
              </a:rPr>
              <a:t> 2019</a:t>
            </a:r>
          </a:p>
          <a:p>
            <a:pPr>
              <a:lnSpc>
                <a:spcPts val="2800"/>
              </a:lnSpc>
            </a:pPr>
            <a:endParaRPr lang="fr-FR" sz="2800" dirty="0" smtClean="0">
              <a:latin typeface="Comic Sans MS" pitchFamily="66" charset="0"/>
            </a:endParaRPr>
          </a:p>
          <a:p>
            <a:pPr>
              <a:lnSpc>
                <a:spcPts val="2800"/>
              </a:lnSpc>
            </a:pPr>
            <a:r>
              <a:rPr lang="fr-FR" sz="2800" dirty="0" smtClean="0">
                <a:latin typeface="Comic Sans MS" pitchFamily="66" charset="0"/>
              </a:rPr>
              <a:t>Content </a:t>
            </a:r>
            <a:r>
              <a:rPr lang="fr-FR" sz="2800" dirty="0" err="1" smtClean="0">
                <a:latin typeface="Comic Sans MS" pitchFamily="66" charset="0"/>
              </a:rPr>
              <a:t>suggests</a:t>
            </a:r>
            <a:r>
              <a:rPr lang="fr-FR" sz="2800" dirty="0" smtClean="0">
                <a:latin typeface="Comic Sans MS" pitchFamily="66" charset="0"/>
              </a:rPr>
              <a:t> </a:t>
            </a:r>
            <a:r>
              <a:rPr lang="fr-FR" sz="2800" dirty="0" err="1" smtClean="0">
                <a:latin typeface="Comic Sans MS" pitchFamily="66" charset="0"/>
              </a:rPr>
              <a:t>rather</a:t>
            </a:r>
            <a:r>
              <a:rPr lang="fr-FR" sz="2800" dirty="0" smtClean="0">
                <a:latin typeface="Comic Sans MS" pitchFamily="66" charset="0"/>
              </a:rPr>
              <a:t> a LAP data file </a:t>
            </a:r>
            <a:r>
              <a:rPr lang="fr-FR" sz="2800" dirty="0" err="1" smtClean="0">
                <a:latin typeface="Comic Sans MS" pitchFamily="66" charset="0"/>
              </a:rPr>
              <a:t>recalibrated</a:t>
            </a:r>
            <a:r>
              <a:rPr lang="fr-FR" sz="2800" dirty="0" smtClean="0">
                <a:latin typeface="Comic Sans MS" pitchFamily="66" charset="0"/>
              </a:rPr>
              <a:t> by MIP: </a:t>
            </a:r>
          </a:p>
          <a:p>
            <a:pPr>
              <a:lnSpc>
                <a:spcPts val="2800"/>
              </a:lnSpc>
            </a:pPr>
            <a:r>
              <a:rPr lang="fr-FR" sz="2800" dirty="0" smtClean="0">
                <a:latin typeface="Comic Sans MS" pitchFamily="66" charset="0"/>
              </a:rPr>
              <a:t>	time </a:t>
            </a:r>
            <a:r>
              <a:rPr lang="fr-FR" sz="2800" dirty="0" err="1" smtClean="0">
                <a:latin typeface="Comic Sans MS" pitchFamily="66" charset="0"/>
              </a:rPr>
              <a:t>resolution</a:t>
            </a:r>
            <a:r>
              <a:rPr lang="fr-FR" sz="2800" dirty="0" smtClean="0">
                <a:latin typeface="Comic Sans MS" pitchFamily="66" charset="0"/>
              </a:rPr>
              <a:t>  ~ 0.0169 </a:t>
            </a:r>
            <a:r>
              <a:rPr lang="fr-FR" sz="2800" dirty="0" err="1" smtClean="0">
                <a:latin typeface="Comic Sans MS" pitchFamily="66" charset="0"/>
              </a:rPr>
              <a:t>is</a:t>
            </a:r>
            <a:r>
              <a:rPr lang="fr-FR" sz="2800" dirty="0" smtClean="0">
                <a:latin typeface="Comic Sans MS" pitchFamily="66" charset="0"/>
              </a:rPr>
              <a:t> LAP one</a:t>
            </a:r>
          </a:p>
          <a:p>
            <a:pPr>
              <a:lnSpc>
                <a:spcPts val="2800"/>
              </a:lnSpc>
            </a:pPr>
            <a:r>
              <a:rPr lang="fr-FR" sz="2800" dirty="0" smtClean="0">
                <a:latin typeface="Comic Sans MS" pitchFamily="66" charset="0"/>
              </a:rPr>
              <a:t>			        ~ 2.65-32 s for MIP</a:t>
            </a:r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43608" y="55172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Comic Sans MS" pitchFamily="66" charset="0"/>
              </a:rPr>
              <a:t>From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Galand</a:t>
            </a:r>
            <a:r>
              <a:rPr lang="fr-FR" dirty="0" smtClean="0">
                <a:latin typeface="Comic Sans MS" pitchFamily="66" charset="0"/>
              </a:rPr>
              <a:t> et al., 2016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514721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Rosetta_20141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0238" y="1340768"/>
            <a:ext cx="3433762" cy="490677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2051720" y="3356992"/>
            <a:ext cx="2232248" cy="1728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63688" y="33265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FF00"/>
                </a:solidFill>
                <a:latin typeface="Comic Sans MS" pitchFamily="66" charset="0"/>
              </a:rPr>
              <a:t>MIP files and plots</a:t>
            </a:r>
            <a:endParaRPr lang="fr-FR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4211960" y="2924944"/>
            <a:ext cx="2016224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444208" y="638132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3333FF"/>
                </a:solidFill>
                <a:latin typeface="Comic Sans MS" pitchFamily="66" charset="0"/>
              </a:rPr>
              <a:t>MIP-L5 File </a:t>
            </a:r>
            <a:endParaRPr lang="fr-FR" sz="2000" b="1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20072" y="23488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Ne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48064" y="357301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Δ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Ne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76056" y="51571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  <a:latin typeface="Comic Sans MS" pitchFamily="66" charset="0"/>
              </a:rPr>
              <a:t>Qual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osetta_20151115_mip+L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7164288" cy="519693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71600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  <a:latin typeface="Comic Sans MS" pitchFamily="66" charset="0"/>
              </a:rPr>
              <a:t>MIP-LAP Cross </a:t>
            </a:r>
            <a:r>
              <a:rPr lang="fr-FR" sz="3200" b="1" dirty="0" err="1" smtClean="0">
                <a:solidFill>
                  <a:srgbClr val="FFFF00"/>
                </a:solidFill>
                <a:latin typeface="Comic Sans MS" pitchFamily="66" charset="0"/>
              </a:rPr>
              <a:t>Calibrated</a:t>
            </a:r>
            <a:r>
              <a:rPr lang="fr-FR" sz="3200" b="1" dirty="0" smtClean="0">
                <a:solidFill>
                  <a:srgbClr val="FFFF00"/>
                </a:solidFill>
                <a:latin typeface="Comic Sans MS" pitchFamily="66" charset="0"/>
              </a:rPr>
              <a:t> files</a:t>
            </a:r>
            <a:endParaRPr lang="fr-FR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64288" y="234888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Comic Sans MS" pitchFamily="66" charset="0"/>
              </a:rPr>
              <a:t>MIP</a:t>
            </a:r>
            <a:endParaRPr lang="fr-FR" sz="2800" b="1" dirty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64288" y="3789040"/>
            <a:ext cx="169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Comic Sans MS" pitchFamily="66" charset="0"/>
              </a:rPr>
              <a:t>MIPLAP</a:t>
            </a:r>
            <a:endParaRPr lang="fr-FR" sz="2800" b="1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55768" y="515719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Comic Sans MS" pitchFamily="66" charset="0"/>
              </a:rPr>
              <a:t>MIPLAP+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LAP</a:t>
            </a: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084168" y="2276872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latin typeface="Comic Sans MS" pitchFamily="66" charset="0"/>
              </a:rPr>
              <a:t>From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fr-FR" sz="2000" dirty="0" err="1" smtClean="0">
                <a:latin typeface="Comic Sans MS" pitchFamily="66" charset="0"/>
              </a:rPr>
              <a:t>Engelhardt</a:t>
            </a:r>
            <a:r>
              <a:rPr lang="fr-FR" sz="2000" dirty="0" smtClean="0">
                <a:latin typeface="Comic Sans MS" pitchFamily="66" charset="0"/>
              </a:rPr>
              <a:t>, 2018</a:t>
            </a:r>
            <a:endParaRPr lang="fr-FR" sz="2000" dirty="0"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1281086"/>
            <a:ext cx="4756547" cy="557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Rosetta_20151115_mip+Lap_08-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140968"/>
            <a:ext cx="3888705" cy="288032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15616" y="332656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FF00"/>
                </a:solidFill>
                <a:latin typeface="Comic Sans MS" pitchFamily="66" charset="0"/>
              </a:rPr>
              <a:t>Reproduction of </a:t>
            </a:r>
            <a:r>
              <a:rPr lang="fr-FR" sz="3200" dirty="0" err="1" smtClean="0">
                <a:solidFill>
                  <a:srgbClr val="FFFF00"/>
                </a:solidFill>
                <a:latin typeface="Comic Sans MS" pitchFamily="66" charset="0"/>
              </a:rPr>
              <a:t>published</a:t>
            </a:r>
            <a:r>
              <a:rPr lang="fr-FR" sz="3200" dirty="0" smtClean="0">
                <a:solidFill>
                  <a:srgbClr val="FFFF00"/>
                </a:solidFill>
                <a:latin typeface="Comic Sans MS" pitchFamily="66" charset="0"/>
              </a:rPr>
              <a:t> data</a:t>
            </a:r>
          </a:p>
          <a:p>
            <a:pPr algn="ctr"/>
            <a:endParaRPr lang="fr-FR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56176" y="342900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Comic Sans MS" pitchFamily="66" charset="0"/>
              </a:rPr>
              <a:t>MIP</a:t>
            </a:r>
            <a:endParaRPr lang="fr-FR" sz="2800" b="1" dirty="0"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84168" y="429309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Comic Sans MS" pitchFamily="66" charset="0"/>
              </a:rPr>
              <a:t>MIPLAP</a:t>
            </a:r>
            <a:endParaRPr lang="fr-FR" sz="2800" b="1" dirty="0"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56176" y="5229201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Comic Sans MS" pitchFamily="66" charset="0"/>
              </a:rPr>
              <a:t>MIPLAP+</a:t>
            </a:r>
            <a:r>
              <a:rPr lang="fr-FR" sz="2800" b="1" dirty="0" smtClean="0">
                <a:solidFill>
                  <a:srgbClr val="FF0000"/>
                </a:solidFill>
                <a:latin typeface="Comic Sans MS" pitchFamily="66" charset="0"/>
              </a:rPr>
              <a:t>LAP</a:t>
            </a:r>
            <a:endParaRPr lang="fr-F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33265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rgbClr val="FFFF00"/>
                </a:solidFill>
                <a:latin typeface="Comic Sans MS" pitchFamily="66" charset="0"/>
              </a:rPr>
              <a:t>Minor</a:t>
            </a:r>
            <a:r>
              <a:rPr lang="fr-FR" sz="36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fr-FR" sz="3600" b="1" dirty="0" err="1" smtClean="0">
                <a:solidFill>
                  <a:srgbClr val="FFFF00"/>
                </a:solidFill>
                <a:latin typeface="Comic Sans MS" pitchFamily="66" charset="0"/>
              </a:rPr>
              <a:t>RIDs</a:t>
            </a:r>
            <a:endParaRPr lang="fr-FR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2008" y="1412776"/>
            <a:ext cx="90719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Science- 27</a:t>
            </a:r>
            <a:r>
              <a:rPr lang="fr-FR" dirty="0" smtClean="0">
                <a:latin typeface="Comic Sans MS" pitchFamily="66" charset="0"/>
              </a:rPr>
              <a:t>: </a:t>
            </a:r>
            <a:r>
              <a:rPr lang="fr-FR" dirty="0" err="1" smtClean="0">
                <a:latin typeface="Comic Sans MS" pitchFamily="66" charset="0"/>
              </a:rPr>
              <a:t>Some</a:t>
            </a:r>
            <a:r>
              <a:rPr lang="fr-FR" dirty="0" smtClean="0">
                <a:latin typeface="Comic Sans MS" pitchFamily="66" charset="0"/>
              </a:rPr>
              <a:t> L5-MIP files are </a:t>
            </a:r>
            <a:r>
              <a:rPr lang="fr-FR" dirty="0" err="1" smtClean="0">
                <a:latin typeface="Comic Sans MS" pitchFamily="66" charset="0"/>
              </a:rPr>
              <a:t>missing</a:t>
            </a:r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ie</a:t>
            </a:r>
            <a:r>
              <a:rPr lang="fr-FR" dirty="0" smtClean="0">
                <a:latin typeface="Comic Sans MS" pitchFamily="66" charset="0"/>
              </a:rPr>
              <a:t> EOM </a:t>
            </a:r>
            <a:r>
              <a:rPr lang="fr-FR" dirty="0" err="1" smtClean="0">
                <a:latin typeface="Comic Sans MS" pitchFamily="66" charset="0"/>
              </a:rPr>
              <a:t>day</a:t>
            </a:r>
            <a:r>
              <a:rPr lang="fr-FR" dirty="0" smtClean="0">
                <a:latin typeface="Comic Sans MS" pitchFamily="66" charset="0"/>
              </a:rPr>
              <a:t> Sept 30, 2016 data </a:t>
            </a:r>
            <a:r>
              <a:rPr lang="fr-FR" dirty="0" err="1" smtClean="0">
                <a:latin typeface="Comic Sans MS" pitchFamily="66" charset="0"/>
              </a:rPr>
              <a:t>were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published</a:t>
            </a:r>
            <a:r>
              <a:rPr lang="fr-FR" dirty="0" smtClean="0">
                <a:latin typeface="Comic Sans MS" pitchFamily="66" charset="0"/>
              </a:rPr>
              <a:t> in </a:t>
            </a:r>
            <a:r>
              <a:rPr lang="fr-FR" dirty="0" err="1" smtClean="0">
                <a:latin typeface="Comic Sans MS" pitchFamily="66" charset="0"/>
              </a:rPr>
              <a:t>Heritier</a:t>
            </a:r>
            <a:r>
              <a:rPr lang="fr-FR" dirty="0" smtClean="0">
                <a:latin typeface="Comic Sans MS" pitchFamily="66" charset="0"/>
              </a:rPr>
              <a:t> et al. (2017)</a:t>
            </a:r>
          </a:p>
          <a:p>
            <a:r>
              <a:rPr lang="fr-FR" dirty="0" smtClean="0">
                <a:latin typeface="Comic Sans MS" pitchFamily="66" charset="0"/>
              </a:rPr>
              <a:t> No exhaustive </a:t>
            </a:r>
            <a:r>
              <a:rPr lang="fr-FR" dirty="0" err="1" smtClean="0">
                <a:latin typeface="Comic Sans MS" pitchFamily="66" charset="0"/>
              </a:rPr>
              <a:t>search</a:t>
            </a:r>
            <a:r>
              <a:rPr lang="fr-FR" dirty="0" smtClean="0">
                <a:latin typeface="Comic Sans MS" pitchFamily="66" charset="0"/>
              </a:rPr>
              <a:t> for </a:t>
            </a:r>
            <a:r>
              <a:rPr lang="fr-FR" dirty="0" err="1" smtClean="0">
                <a:latin typeface="Comic Sans MS" pitchFamily="66" charset="0"/>
              </a:rPr>
              <a:t>missing</a:t>
            </a:r>
            <a:r>
              <a:rPr lang="fr-FR" dirty="0" smtClean="0">
                <a:latin typeface="Comic Sans MS" pitchFamily="66" charset="0"/>
              </a:rPr>
              <a:t> files</a:t>
            </a:r>
          </a:p>
          <a:p>
            <a:r>
              <a:rPr lang="fr-FR" dirty="0" smtClean="0">
                <a:latin typeface="Comic Sans MS" pitchFamily="66" charset="0"/>
              </a:rPr>
              <a:t>	=&gt; Check if all </a:t>
            </a:r>
            <a:r>
              <a:rPr lang="fr-FR" dirty="0" err="1" smtClean="0">
                <a:latin typeface="Comic Sans MS" pitchFamily="66" charset="0"/>
              </a:rPr>
              <a:t>processed</a:t>
            </a:r>
            <a:r>
              <a:rPr lang="fr-FR" dirty="0" smtClean="0">
                <a:latin typeface="Comic Sans MS" pitchFamily="66" charset="0"/>
              </a:rPr>
              <a:t> files </a:t>
            </a:r>
            <a:r>
              <a:rPr lang="fr-FR" dirty="0" err="1" smtClean="0">
                <a:latin typeface="Comic Sans MS" pitchFamily="66" charset="0"/>
              </a:rPr>
              <a:t>were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delivered</a:t>
            </a:r>
            <a:endParaRPr lang="fr-FR" dirty="0" smtClean="0">
              <a:latin typeface="Comic Sans MS" pitchFamily="66" charset="0"/>
            </a:endParaRPr>
          </a:p>
          <a:p>
            <a:r>
              <a:rPr lang="fr-FR" b="1" dirty="0" err="1" smtClean="0">
                <a:solidFill>
                  <a:srgbClr val="3333FF"/>
                </a:solidFill>
                <a:latin typeface="Comic Sans MS" pitchFamily="66" charset="0"/>
              </a:rPr>
              <a:t>Rep</a:t>
            </a:r>
            <a:r>
              <a:rPr lang="fr-FR" b="1" dirty="0" smtClean="0">
                <a:solidFill>
                  <a:srgbClr val="3333FF"/>
                </a:solidFill>
                <a:latin typeface="Comic Sans MS" pitchFamily="66" charset="0"/>
              </a:rPr>
              <a:t>: </a:t>
            </a:r>
            <a:r>
              <a:rPr lang="fr-FR" b="1" dirty="0" err="1" smtClean="0">
                <a:solidFill>
                  <a:srgbClr val="3333FF"/>
                </a:solidFill>
                <a:latin typeface="Comic Sans MS" pitchFamily="66" charset="0"/>
              </a:rPr>
              <a:t>Missing</a:t>
            </a:r>
            <a:r>
              <a:rPr lang="fr-FR" b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fr-FR" b="1" dirty="0" err="1" smtClean="0">
                <a:solidFill>
                  <a:srgbClr val="3333FF"/>
                </a:solidFill>
                <a:latin typeface="Comic Sans MS" pitchFamily="66" charset="0"/>
              </a:rPr>
              <a:t>published</a:t>
            </a:r>
            <a:r>
              <a:rPr lang="fr-FR" b="1" dirty="0" smtClean="0">
                <a:solidFill>
                  <a:srgbClr val="3333FF"/>
                </a:solidFill>
                <a:latin typeface="Comic Sans MS" pitchFamily="66" charset="0"/>
              </a:rPr>
              <a:t> data </a:t>
            </a:r>
            <a:r>
              <a:rPr lang="fr-FR" b="1" dirty="0" err="1" smtClean="0">
                <a:solidFill>
                  <a:srgbClr val="3333FF"/>
                </a:solidFill>
                <a:latin typeface="Comic Sans MS" pitchFamily="66" charset="0"/>
              </a:rPr>
              <a:t>obtained</a:t>
            </a:r>
            <a:r>
              <a:rPr lang="fr-FR" b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fr-FR" b="1" dirty="0" err="1" smtClean="0">
                <a:solidFill>
                  <a:srgbClr val="3333FF"/>
                </a:solidFill>
                <a:latin typeface="Comic Sans MS" pitchFamily="66" charset="0"/>
              </a:rPr>
              <a:t>from</a:t>
            </a:r>
            <a:r>
              <a:rPr lang="fr-FR" b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fr-FR" b="1" dirty="0" err="1" smtClean="0">
                <a:solidFill>
                  <a:srgbClr val="3333FF"/>
                </a:solidFill>
                <a:latin typeface="Comic Sans MS" pitchFamily="66" charset="0"/>
              </a:rPr>
              <a:t>specific</a:t>
            </a:r>
            <a:r>
              <a:rPr lang="fr-FR" b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fr-FR" b="1" dirty="0" err="1" smtClean="0">
                <a:solidFill>
                  <a:srgbClr val="3333FF"/>
                </a:solidFill>
                <a:latin typeface="Comic Sans MS" pitchFamily="66" charset="0"/>
              </a:rPr>
              <a:t>analysis</a:t>
            </a:r>
            <a:r>
              <a:rPr lang="fr-FR" b="1" dirty="0" smtClean="0">
                <a:solidFill>
                  <a:srgbClr val="3333FF"/>
                </a:solidFill>
                <a:latin typeface="Comic Sans MS" pitchFamily="66" charset="0"/>
              </a:rPr>
              <a:t>, not </a:t>
            </a:r>
            <a:r>
              <a:rPr lang="fr-FR" b="1" dirty="0" err="1" smtClean="0">
                <a:solidFill>
                  <a:srgbClr val="3333FF"/>
                </a:solidFill>
                <a:latin typeface="Comic Sans MS" pitchFamily="66" charset="0"/>
              </a:rPr>
              <a:t>from</a:t>
            </a:r>
            <a:r>
              <a:rPr lang="fr-FR" b="1" dirty="0" smtClean="0">
                <a:solidFill>
                  <a:srgbClr val="3333FF"/>
                </a:solidFill>
                <a:latin typeface="Comic Sans MS" pitchFamily="66" charset="0"/>
              </a:rPr>
              <a:t> the pipeline </a:t>
            </a:r>
            <a:r>
              <a:rPr lang="fr-FR" b="1" dirty="0" err="1" smtClean="0">
                <a:solidFill>
                  <a:srgbClr val="3333FF"/>
                </a:solidFill>
                <a:latin typeface="Comic Sans MS" pitchFamily="66" charset="0"/>
              </a:rPr>
              <a:t>used</a:t>
            </a:r>
            <a:r>
              <a:rPr lang="fr-FR" b="1" dirty="0" smtClean="0">
                <a:solidFill>
                  <a:srgbClr val="3333FF"/>
                </a:solidFill>
                <a:latin typeface="Comic Sans MS" pitchFamily="66" charset="0"/>
              </a:rPr>
              <a:t> for the </a:t>
            </a:r>
            <a:r>
              <a:rPr lang="fr-FR" b="1" dirty="0" err="1" smtClean="0">
                <a:solidFill>
                  <a:srgbClr val="3333FF"/>
                </a:solidFill>
                <a:latin typeface="Comic Sans MS" pitchFamily="66" charset="0"/>
              </a:rPr>
              <a:t>delivered</a:t>
            </a:r>
            <a:r>
              <a:rPr lang="fr-FR" b="1" dirty="0" smtClean="0">
                <a:solidFill>
                  <a:srgbClr val="3333FF"/>
                </a:solidFill>
                <a:latin typeface="Comic Sans MS" pitchFamily="66" charset="0"/>
              </a:rPr>
              <a:t> L5 files: </a:t>
            </a:r>
            <a:r>
              <a:rPr lang="fr-FR" b="1" dirty="0" err="1" smtClean="0">
                <a:solidFill>
                  <a:srgbClr val="3333FF"/>
                </a:solidFill>
                <a:latin typeface="Comic Sans MS" pitchFamily="66" charset="0"/>
              </a:rPr>
              <a:t>Delivery</a:t>
            </a:r>
            <a:r>
              <a:rPr lang="fr-FR" b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fr-FR" b="1" dirty="0" err="1" smtClean="0">
                <a:solidFill>
                  <a:srgbClr val="3333FF"/>
                </a:solidFill>
                <a:latin typeface="Comic Sans MS" pitchFamily="66" charset="0"/>
              </a:rPr>
              <a:t>considered</a:t>
            </a:r>
            <a:r>
              <a:rPr lang="fr-FR" b="1" dirty="0" smtClean="0">
                <a:solidFill>
                  <a:srgbClr val="3333FF"/>
                </a:solidFill>
                <a:latin typeface="Comic Sans MS" pitchFamily="66" charset="0"/>
              </a:rPr>
              <a:t> for future release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Science- 29</a:t>
            </a:r>
            <a:r>
              <a:rPr lang="fr-FR" dirty="0" smtClean="0">
                <a:latin typeface="Comic Sans MS" pitchFamily="66" charset="0"/>
              </a:rPr>
              <a:t>: MIP-LAP </a:t>
            </a:r>
            <a:r>
              <a:rPr lang="fr-FR" dirty="0" err="1" smtClean="0">
                <a:latin typeface="Comic Sans MS" pitchFamily="66" charset="0"/>
              </a:rPr>
              <a:t>CrossCalibrated</a:t>
            </a:r>
            <a:r>
              <a:rPr lang="fr-FR" dirty="0" smtClean="0">
                <a:latin typeface="Comic Sans MS" pitchFamily="66" charset="0"/>
              </a:rPr>
              <a:t> files content </a:t>
            </a:r>
            <a:r>
              <a:rPr lang="fr-FR" dirty="0" err="1" smtClean="0">
                <a:latin typeface="Comic Sans MS" pitchFamily="66" charset="0"/>
              </a:rPr>
              <a:t>unclear</a:t>
            </a:r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	</a:t>
            </a:r>
            <a:r>
              <a:rPr lang="fr-FR" dirty="0" err="1" smtClean="0">
                <a:latin typeface="Comic Sans MS" pitchFamily="66" charset="0"/>
              </a:rPr>
              <a:t>Both</a:t>
            </a:r>
            <a:r>
              <a:rPr lang="fr-FR" dirty="0" smtClean="0">
                <a:latin typeface="Comic Sans MS" pitchFamily="66" charset="0"/>
              </a:rPr>
              <a:t> document and file content </a:t>
            </a:r>
            <a:r>
              <a:rPr lang="fr-FR" dirty="0" err="1" smtClean="0">
                <a:latin typeface="Comic Sans MS" pitchFamily="66" charset="0"/>
              </a:rPr>
              <a:t>too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preliminary</a:t>
            </a:r>
            <a:r>
              <a:rPr lang="fr-FR" dirty="0" smtClean="0">
                <a:latin typeface="Comic Sans MS" pitchFamily="66" charset="0"/>
              </a:rPr>
              <a:t> to </a:t>
            </a:r>
            <a:r>
              <a:rPr lang="fr-FR" dirty="0" err="1" smtClean="0">
                <a:latin typeface="Comic Sans MS" pitchFamily="66" charset="0"/>
              </a:rPr>
              <a:t>be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reviewed</a:t>
            </a:r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	Document  ‘’Cross Calibration Report’’  </a:t>
            </a:r>
            <a:r>
              <a:rPr lang="fr-FR" dirty="0" err="1" smtClean="0">
                <a:latin typeface="Comic Sans MS" pitchFamily="66" charset="0"/>
              </a:rPr>
              <a:t>almost</a:t>
            </a:r>
            <a:r>
              <a:rPr lang="fr-FR" dirty="0" smtClean="0">
                <a:latin typeface="Comic Sans MS" pitchFamily="66" charset="0"/>
              </a:rPr>
              <a:t> an </a:t>
            </a:r>
            <a:r>
              <a:rPr lang="fr-FR" dirty="0" err="1" smtClean="0">
                <a:latin typeface="Comic Sans MS" pitchFamily="66" charset="0"/>
              </a:rPr>
              <a:t>empty</a:t>
            </a:r>
            <a:r>
              <a:rPr lang="fr-FR" dirty="0" smtClean="0">
                <a:latin typeface="Comic Sans MS" pitchFamily="66" charset="0"/>
              </a:rPr>
              <a:t> file</a:t>
            </a:r>
          </a:p>
          <a:p>
            <a:r>
              <a:rPr lang="fr-FR" dirty="0" smtClean="0">
                <a:latin typeface="Comic Sans MS" pitchFamily="66" charset="0"/>
              </a:rPr>
              <a:t>	No description of the file content, respective </a:t>
            </a:r>
            <a:r>
              <a:rPr lang="fr-FR" dirty="0" err="1" smtClean="0">
                <a:latin typeface="Comic Sans MS" pitchFamily="66" charset="0"/>
              </a:rPr>
              <a:t>role</a:t>
            </a:r>
            <a:r>
              <a:rPr lang="fr-FR" dirty="0" smtClean="0">
                <a:latin typeface="Comic Sans MS" pitchFamily="66" charset="0"/>
              </a:rPr>
              <a:t> of MIP and LAP</a:t>
            </a:r>
          </a:p>
          <a:p>
            <a:r>
              <a:rPr lang="fr-FR" dirty="0" smtClean="0">
                <a:latin typeface="Comic Sans MS" pitchFamily="66" charset="0"/>
              </a:rPr>
              <a:t>	</a:t>
            </a:r>
            <a:r>
              <a:rPr lang="fr-FR" dirty="0" err="1" smtClean="0">
                <a:latin typeface="Comic Sans MS" pitchFamily="66" charset="0"/>
              </a:rPr>
              <a:t>From</a:t>
            </a:r>
            <a:r>
              <a:rPr lang="fr-FR" dirty="0" smtClean="0">
                <a:latin typeface="Comic Sans MS" pitchFamily="66" charset="0"/>
              </a:rPr>
              <a:t> file size </a:t>
            </a:r>
            <a:r>
              <a:rPr lang="fr-FR" dirty="0" err="1" smtClean="0">
                <a:latin typeface="Comic Sans MS" pitchFamily="66" charset="0"/>
              </a:rPr>
              <a:t>seems</a:t>
            </a:r>
            <a:r>
              <a:rPr lang="fr-FR" dirty="0" smtClean="0">
                <a:latin typeface="Comic Sans MS" pitchFamily="66" charset="0"/>
              </a:rPr>
              <a:t> to </a:t>
            </a:r>
            <a:r>
              <a:rPr lang="fr-FR" dirty="0" err="1" smtClean="0">
                <a:latin typeface="Comic Sans MS" pitchFamily="66" charset="0"/>
              </a:rPr>
              <a:t>mainly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be</a:t>
            </a:r>
            <a:r>
              <a:rPr lang="fr-FR" dirty="0" smtClean="0">
                <a:latin typeface="Comic Sans MS" pitchFamily="66" charset="0"/>
              </a:rPr>
              <a:t> a LAP data file </a:t>
            </a:r>
            <a:r>
              <a:rPr lang="fr-FR" dirty="0" err="1" smtClean="0">
                <a:latin typeface="Comic Sans MS" pitchFamily="66" charset="0"/>
              </a:rPr>
              <a:t>recalibrated</a:t>
            </a:r>
            <a:r>
              <a:rPr lang="fr-FR" dirty="0" smtClean="0">
                <a:latin typeface="Comic Sans MS" pitchFamily="66" charset="0"/>
              </a:rPr>
              <a:t> by MIP</a:t>
            </a:r>
          </a:p>
          <a:p>
            <a:r>
              <a:rPr lang="fr-FR" b="1" dirty="0" err="1" smtClean="0">
                <a:solidFill>
                  <a:srgbClr val="3333FF"/>
                </a:solidFill>
                <a:latin typeface="Comic Sans MS" pitchFamily="66" charset="0"/>
              </a:rPr>
              <a:t>Rep:Document</a:t>
            </a:r>
            <a:r>
              <a:rPr lang="fr-FR" b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fr-FR" b="1" dirty="0" err="1" smtClean="0">
                <a:solidFill>
                  <a:srgbClr val="3333FF"/>
                </a:solidFill>
                <a:latin typeface="Comic Sans MS" pitchFamily="66" charset="0"/>
              </a:rPr>
              <a:t>will</a:t>
            </a:r>
            <a:r>
              <a:rPr lang="fr-FR" b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fr-FR" b="1" dirty="0" err="1" smtClean="0">
                <a:solidFill>
                  <a:srgbClr val="3333FF"/>
                </a:solidFill>
                <a:latin typeface="Comic Sans MS" pitchFamily="66" charset="0"/>
              </a:rPr>
              <a:t>be</a:t>
            </a:r>
            <a:r>
              <a:rPr lang="fr-FR" b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fr-FR" b="1" dirty="0" err="1" smtClean="0">
                <a:solidFill>
                  <a:srgbClr val="3333FF"/>
                </a:solidFill>
                <a:latin typeface="Comic Sans MS" pitchFamily="66" charset="0"/>
              </a:rPr>
              <a:t>completed</a:t>
            </a:r>
            <a:endParaRPr lang="fr-FR" b="1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Science-28</a:t>
            </a:r>
            <a:r>
              <a:rPr lang="fr-FR" dirty="0" smtClean="0">
                <a:latin typeface="Comic Sans MS" pitchFamily="66" charset="0"/>
              </a:rPr>
              <a:t> : MIP-LAP data files </a:t>
            </a:r>
            <a:r>
              <a:rPr lang="fr-FR" dirty="0" err="1" smtClean="0">
                <a:latin typeface="Comic Sans MS" pitchFamily="66" charset="0"/>
              </a:rPr>
              <a:t>could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be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too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big</a:t>
            </a:r>
            <a:r>
              <a:rPr lang="fr-FR" dirty="0" smtClean="0">
                <a:latin typeface="Comic Sans MS" pitchFamily="66" charset="0"/>
              </a:rPr>
              <a:t> for </a:t>
            </a:r>
            <a:r>
              <a:rPr lang="fr-FR" dirty="0" err="1" smtClean="0">
                <a:latin typeface="Comic Sans MS" pitchFamily="66" charset="0"/>
              </a:rPr>
              <a:t>easy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 err="1" smtClean="0">
                <a:latin typeface="Comic Sans MS" pitchFamily="66" charset="0"/>
              </a:rPr>
              <a:t>process</a:t>
            </a:r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	      </a:t>
            </a:r>
            <a:r>
              <a:rPr lang="fr-FR" dirty="0" err="1" smtClean="0">
                <a:latin typeface="Comic Sans MS" pitchFamily="66" charset="0"/>
              </a:rPr>
              <a:t>Typical</a:t>
            </a:r>
            <a:r>
              <a:rPr lang="fr-FR" dirty="0" smtClean="0">
                <a:latin typeface="Comic Sans MS" pitchFamily="66" charset="0"/>
              </a:rPr>
              <a:t> file size: + 300MB/</a:t>
            </a:r>
            <a:r>
              <a:rPr lang="fr-FR" dirty="0" err="1" smtClean="0">
                <a:latin typeface="Comic Sans MS" pitchFamily="66" charset="0"/>
              </a:rPr>
              <a:t>day</a:t>
            </a:r>
            <a:r>
              <a:rPr lang="fr-FR" dirty="0" smtClean="0">
                <a:latin typeface="Comic Sans MS" pitchFamily="66" charset="0"/>
              </a:rPr>
              <a:t> </a:t>
            </a:r>
          </a:p>
          <a:p>
            <a:r>
              <a:rPr lang="fr-FR" dirty="0" smtClean="0">
                <a:latin typeface="Comic Sans MS" pitchFamily="66" charset="0"/>
              </a:rPr>
              <a:t>	      Can </a:t>
            </a:r>
            <a:r>
              <a:rPr lang="fr-FR" dirty="0" err="1" smtClean="0">
                <a:latin typeface="Comic Sans MS" pitchFamily="66" charset="0"/>
              </a:rPr>
              <a:t>generate</a:t>
            </a:r>
            <a:r>
              <a:rPr lang="fr-FR" dirty="0" smtClean="0">
                <a:latin typeface="Comic Sans MS" pitchFamily="66" charset="0"/>
              </a:rPr>
              <a:t> the   ‘’not </a:t>
            </a:r>
            <a:r>
              <a:rPr lang="fr-FR" dirty="0" err="1" smtClean="0">
                <a:latin typeface="Comic Sans MS" pitchFamily="66" charset="0"/>
              </a:rPr>
              <a:t>enough</a:t>
            </a:r>
            <a:r>
              <a:rPr lang="fr-FR" dirty="0" smtClean="0">
                <a:latin typeface="Comic Sans MS" pitchFamily="66" charset="0"/>
              </a:rPr>
              <a:t> Memory’’  in IDL</a:t>
            </a:r>
          </a:p>
          <a:p>
            <a:r>
              <a:rPr lang="fr-FR" b="1" dirty="0" err="1" smtClean="0">
                <a:solidFill>
                  <a:srgbClr val="3333FF"/>
                </a:solidFill>
                <a:latin typeface="Comic Sans MS" pitchFamily="66" charset="0"/>
              </a:rPr>
              <a:t>Rep</a:t>
            </a:r>
            <a:r>
              <a:rPr lang="fr-FR" b="1" dirty="0" smtClean="0">
                <a:solidFill>
                  <a:srgbClr val="3333FF"/>
                </a:solidFill>
                <a:latin typeface="Comic Sans MS" pitchFamily="66" charset="0"/>
              </a:rPr>
              <a:t>:  Files </a:t>
            </a:r>
            <a:r>
              <a:rPr lang="fr-FR" b="1" dirty="0" err="1" smtClean="0">
                <a:solidFill>
                  <a:srgbClr val="3333FF"/>
                </a:solidFill>
                <a:latin typeface="Comic Sans MS" pitchFamily="66" charset="0"/>
              </a:rPr>
              <a:t>will</a:t>
            </a:r>
            <a:r>
              <a:rPr lang="fr-FR" b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fr-FR" b="1" dirty="0" err="1" smtClean="0">
                <a:solidFill>
                  <a:srgbClr val="3333FF"/>
                </a:solidFill>
                <a:latin typeface="Comic Sans MS" pitchFamily="66" charset="0"/>
              </a:rPr>
              <a:t>be</a:t>
            </a:r>
            <a:r>
              <a:rPr lang="fr-FR" b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fr-FR" b="1" dirty="0" err="1" smtClean="0">
                <a:solidFill>
                  <a:srgbClr val="3333FF"/>
                </a:solidFill>
                <a:latin typeface="Comic Sans MS" pitchFamily="66" charset="0"/>
              </a:rPr>
              <a:t>regenerated</a:t>
            </a:r>
            <a:r>
              <a:rPr lang="fr-FR" b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fr-FR" b="1" dirty="0" err="1" smtClean="0">
                <a:solidFill>
                  <a:srgbClr val="3333FF"/>
                </a:solidFill>
                <a:latin typeface="Comic Sans MS" pitchFamily="66" charset="0"/>
              </a:rPr>
              <a:t>with</a:t>
            </a:r>
            <a:r>
              <a:rPr lang="fr-FR" b="1" dirty="0" smtClean="0">
                <a:solidFill>
                  <a:srgbClr val="3333FF"/>
                </a:solidFill>
                <a:latin typeface="Comic Sans MS" pitchFamily="66" charset="0"/>
              </a:rPr>
              <a:t> a </a:t>
            </a:r>
            <a:r>
              <a:rPr lang="fr-FR" b="1" dirty="0" err="1" smtClean="0">
                <a:solidFill>
                  <a:srgbClr val="3333FF"/>
                </a:solidFill>
                <a:latin typeface="Comic Sans MS" pitchFamily="66" charset="0"/>
              </a:rPr>
              <a:t>different</a:t>
            </a:r>
            <a:r>
              <a:rPr lang="fr-FR" b="1" dirty="0" smtClean="0">
                <a:solidFill>
                  <a:srgbClr val="3333FF"/>
                </a:solidFill>
                <a:latin typeface="Comic Sans MS" pitchFamily="66" charset="0"/>
              </a:rPr>
              <a:t> time </a:t>
            </a:r>
            <a:r>
              <a:rPr lang="fr-FR" b="1" dirty="0" err="1" smtClean="0">
                <a:solidFill>
                  <a:srgbClr val="3333FF"/>
                </a:solidFill>
                <a:latin typeface="Comic Sans MS" pitchFamily="66" charset="0"/>
              </a:rPr>
              <a:t>span</a:t>
            </a:r>
            <a:endParaRPr lang="fr-FR" b="1" dirty="0" smtClean="0">
              <a:latin typeface="Comic Sans MS" pitchFamily="66" charset="0"/>
            </a:endParaRPr>
          </a:p>
          <a:p>
            <a:r>
              <a:rPr lang="fr-FR" dirty="0" smtClean="0"/>
              <a:t>		</a:t>
            </a:r>
          </a:p>
          <a:p>
            <a:endParaRPr lang="fr-FR" dirty="0" smtClean="0"/>
          </a:p>
          <a:p>
            <a:r>
              <a:rPr lang="fr-FR" dirty="0" smtClean="0"/>
              <a:t>	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6064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err="1" smtClean="0">
                <a:solidFill>
                  <a:srgbClr val="FFFF00"/>
                </a:solidFill>
                <a:latin typeface="Comic Sans MS" pitchFamily="66" charset="0"/>
              </a:rPr>
              <a:t>Summary</a:t>
            </a:r>
            <a:endParaRPr lang="fr-FR" sz="44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1412776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 smtClean="0">
              <a:latin typeface="Comic Sans MS" pitchFamily="66" charset="0"/>
            </a:endParaRPr>
          </a:p>
          <a:p>
            <a:endParaRPr lang="fr-FR" sz="2800" dirty="0" smtClean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1484784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2400" dirty="0" smtClean="0">
                <a:latin typeface="Comic Sans MS" pitchFamily="66" charset="0"/>
              </a:rPr>
              <a:t>Production/</a:t>
            </a:r>
            <a:r>
              <a:rPr lang="fr-FR" sz="2400" dirty="0" err="1" smtClean="0">
                <a:latin typeface="Comic Sans MS" pitchFamily="66" charset="0"/>
              </a:rPr>
              <a:t>delivery</a:t>
            </a:r>
            <a:r>
              <a:rPr lang="fr-FR" sz="2400" dirty="0" smtClean="0">
                <a:latin typeface="Comic Sans MS" pitchFamily="66" charset="0"/>
              </a:rPr>
              <a:t> of L5-</a:t>
            </a:r>
            <a:r>
              <a:rPr lang="fr-FR" sz="2400" dirty="0" err="1" smtClean="0">
                <a:latin typeface="Comic Sans MS" pitchFamily="66" charset="0"/>
              </a:rPr>
              <a:t>Density</a:t>
            </a:r>
            <a:r>
              <a:rPr lang="fr-FR" sz="2400" dirty="0" smtClean="0">
                <a:latin typeface="Comic Sans MS" pitchFamily="66" charset="0"/>
              </a:rPr>
              <a:t> files </a:t>
            </a:r>
            <a:r>
              <a:rPr lang="fr-FR" sz="2400" dirty="0" err="1" smtClean="0">
                <a:latin typeface="Comic Sans MS" pitchFamily="66" charset="0"/>
              </a:rPr>
              <a:t>represents</a:t>
            </a:r>
            <a:r>
              <a:rPr lang="fr-FR" sz="2400" dirty="0" smtClean="0">
                <a:latin typeface="Comic Sans MS" pitchFamily="66" charset="0"/>
              </a:rPr>
              <a:t> a </a:t>
            </a:r>
            <a:r>
              <a:rPr lang="fr-FR" sz="2400" dirty="0" err="1" smtClean="0">
                <a:latin typeface="Comic Sans MS" pitchFamily="66" charset="0"/>
              </a:rPr>
              <a:t>significant</a:t>
            </a:r>
            <a:r>
              <a:rPr lang="fr-FR" sz="2400" dirty="0" smtClean="0">
                <a:latin typeface="Comic Sans MS" pitchFamily="66" charset="0"/>
              </a:rPr>
              <a:t> effort </a:t>
            </a:r>
            <a:r>
              <a:rPr lang="fr-FR" sz="2400" dirty="0" err="1" smtClean="0">
                <a:latin typeface="Comic Sans MS" pitchFamily="66" charset="0"/>
              </a:rPr>
              <a:t>well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underway</a:t>
            </a:r>
            <a:endParaRPr lang="fr-FR" sz="2400" dirty="0" smtClean="0">
              <a:latin typeface="Comic Sans MS" pitchFamily="66" charset="0"/>
            </a:endParaRPr>
          </a:p>
          <a:p>
            <a:pPr>
              <a:lnSpc>
                <a:spcPts val="2400"/>
              </a:lnSpc>
            </a:pPr>
            <a:endParaRPr lang="fr-FR" sz="2400" dirty="0" smtClean="0">
              <a:latin typeface="Comic Sans MS" pitchFamily="66" charset="0"/>
            </a:endParaRPr>
          </a:p>
          <a:p>
            <a:pPr>
              <a:lnSpc>
                <a:spcPts val="2400"/>
              </a:lnSpc>
            </a:pPr>
            <a:r>
              <a:rPr lang="fr-FR" sz="2400" dirty="0" smtClean="0">
                <a:latin typeface="Comic Sans MS" pitchFamily="66" charset="0"/>
              </a:rPr>
              <a:t>Files </a:t>
            </a:r>
            <a:r>
              <a:rPr lang="fr-FR" sz="2400" dirty="0" err="1" smtClean="0">
                <a:latin typeface="Comic Sans MS" pitchFamily="66" charset="0"/>
              </a:rPr>
              <a:t>already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delivered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can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be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used</a:t>
            </a:r>
            <a:r>
              <a:rPr lang="fr-FR" sz="2400" dirty="0" smtClean="0">
                <a:latin typeface="Comic Sans MS" pitchFamily="66" charset="0"/>
              </a:rPr>
              <a:t> by </a:t>
            </a:r>
            <a:r>
              <a:rPr lang="fr-FR" sz="2400" dirty="0" err="1" smtClean="0">
                <a:latin typeface="Comic Sans MS" pitchFamily="66" charset="0"/>
              </a:rPr>
              <a:t>users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outside</a:t>
            </a:r>
            <a:r>
              <a:rPr lang="fr-FR" sz="2400" dirty="0" smtClean="0">
                <a:latin typeface="Comic Sans MS" pitchFamily="66" charset="0"/>
              </a:rPr>
              <a:t> the Rosetta </a:t>
            </a:r>
            <a:r>
              <a:rPr lang="fr-FR" sz="2400" dirty="0" err="1" smtClean="0">
                <a:latin typeface="Comic Sans MS" pitchFamily="66" charset="0"/>
              </a:rPr>
              <a:t>community</a:t>
            </a:r>
            <a:endParaRPr lang="fr-FR" sz="2400" dirty="0" smtClean="0">
              <a:latin typeface="Comic Sans MS" pitchFamily="66" charset="0"/>
            </a:endParaRPr>
          </a:p>
          <a:p>
            <a:pPr>
              <a:lnSpc>
                <a:spcPts val="2400"/>
              </a:lnSpc>
            </a:pPr>
            <a:endParaRPr lang="fr-FR" sz="2400" dirty="0" smtClean="0">
              <a:latin typeface="Comic Sans MS" pitchFamily="66" charset="0"/>
            </a:endParaRPr>
          </a:p>
          <a:p>
            <a:pPr>
              <a:lnSpc>
                <a:spcPts val="2400"/>
              </a:lnSpc>
            </a:pPr>
            <a:r>
              <a:rPr lang="fr-FR" sz="2400" dirty="0" smtClean="0">
                <a:latin typeface="Comic Sans MS" pitchFamily="66" charset="0"/>
              </a:rPr>
              <a:t>Cross </a:t>
            </a:r>
            <a:r>
              <a:rPr lang="fr-FR" sz="2400" dirty="0" err="1" smtClean="0">
                <a:latin typeface="Comic Sans MS" pitchFamily="66" charset="0"/>
              </a:rPr>
              <a:t>Calibrated</a:t>
            </a:r>
            <a:r>
              <a:rPr lang="fr-FR" sz="2400" dirty="0" smtClean="0">
                <a:latin typeface="Comic Sans MS" pitchFamily="66" charset="0"/>
              </a:rPr>
              <a:t> MIP/LAP </a:t>
            </a:r>
            <a:r>
              <a:rPr lang="fr-FR" sz="2400" dirty="0" err="1" smtClean="0">
                <a:latin typeface="Comic Sans MS" pitchFamily="66" charset="0"/>
              </a:rPr>
              <a:t>density</a:t>
            </a:r>
            <a:r>
              <a:rPr lang="fr-FR" sz="2400" dirty="0" smtClean="0">
                <a:latin typeface="Comic Sans MS" pitchFamily="66" charset="0"/>
              </a:rPr>
              <a:t> file </a:t>
            </a:r>
            <a:r>
              <a:rPr lang="fr-FR" sz="2400" dirty="0" err="1" smtClean="0">
                <a:latin typeface="Comic Sans MS" pitchFamily="66" charset="0"/>
              </a:rPr>
              <a:t>is</a:t>
            </a:r>
            <a:r>
              <a:rPr lang="fr-FR" sz="2400" dirty="0" smtClean="0">
                <a:latin typeface="Comic Sans MS" pitchFamily="66" charset="0"/>
              </a:rPr>
              <a:t> a </a:t>
            </a:r>
            <a:r>
              <a:rPr lang="fr-FR" sz="2400" dirty="0" err="1" smtClean="0">
                <a:latin typeface="Comic Sans MS" pitchFamily="66" charset="0"/>
              </a:rPr>
              <a:t>welcome</a:t>
            </a:r>
            <a:r>
              <a:rPr lang="fr-FR" sz="2400" dirty="0" smtClean="0">
                <a:latin typeface="Comic Sans MS" pitchFamily="66" charset="0"/>
              </a:rPr>
              <a:t> addition to RCP data set, </a:t>
            </a:r>
            <a:r>
              <a:rPr lang="fr-FR" sz="2400" dirty="0" err="1" smtClean="0">
                <a:latin typeface="Comic Sans MS" pitchFamily="66" charset="0"/>
              </a:rPr>
              <a:t>still</a:t>
            </a:r>
            <a:r>
              <a:rPr lang="fr-FR" sz="2400" dirty="0" smtClean="0">
                <a:latin typeface="Comic Sans MS" pitchFamily="66" charset="0"/>
              </a:rPr>
              <a:t> in an </a:t>
            </a:r>
            <a:r>
              <a:rPr lang="fr-FR" sz="2400" dirty="0" err="1" smtClean="0">
                <a:latin typeface="Comic Sans MS" pitchFamily="66" charset="0"/>
              </a:rPr>
              <a:t>early</a:t>
            </a:r>
            <a:r>
              <a:rPr lang="fr-FR" sz="2400" dirty="0" smtClean="0">
                <a:latin typeface="Comic Sans MS" pitchFamily="66" charset="0"/>
              </a:rPr>
              <a:t> stage of production/documentation.</a:t>
            </a:r>
          </a:p>
          <a:p>
            <a:pPr>
              <a:lnSpc>
                <a:spcPts val="2400"/>
              </a:lnSpc>
            </a:pPr>
            <a:r>
              <a:rPr lang="fr-FR" sz="2400" b="1" dirty="0" err="1" smtClean="0">
                <a:solidFill>
                  <a:srgbClr val="3333FF"/>
                </a:solidFill>
                <a:latin typeface="Comic Sans MS" pitchFamily="66" charset="0"/>
              </a:rPr>
              <a:t>UG:to</a:t>
            </a:r>
            <a:r>
              <a:rPr lang="fr-FR" sz="2400" b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3333FF"/>
                </a:solidFill>
                <a:latin typeface="Comic Sans MS" pitchFamily="66" charset="0"/>
              </a:rPr>
              <a:t>be</a:t>
            </a:r>
            <a:r>
              <a:rPr lang="fr-FR" sz="2400" b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3333FF"/>
                </a:solidFill>
                <a:latin typeface="Comic Sans MS" pitchFamily="66" charset="0"/>
              </a:rPr>
              <a:t>completed</a:t>
            </a:r>
            <a:r>
              <a:rPr lang="fr-FR" sz="2400" b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3333FF"/>
                </a:solidFill>
                <a:latin typeface="Comic Sans MS" pitchFamily="66" charset="0"/>
              </a:rPr>
              <a:t>summer</a:t>
            </a:r>
            <a:r>
              <a:rPr lang="fr-FR" sz="2400" b="1" dirty="0" smtClean="0">
                <a:solidFill>
                  <a:srgbClr val="3333FF"/>
                </a:solidFill>
                <a:latin typeface="Comic Sans MS" pitchFamily="66" charset="0"/>
              </a:rPr>
              <a:t> 2019</a:t>
            </a:r>
          </a:p>
          <a:p>
            <a:pPr>
              <a:lnSpc>
                <a:spcPts val="2400"/>
              </a:lnSpc>
            </a:pPr>
            <a:endParaRPr lang="fr-FR" sz="2400" dirty="0" smtClean="0">
              <a:latin typeface="Comic Sans MS" pitchFamily="66" charset="0"/>
            </a:endParaRPr>
          </a:p>
          <a:p>
            <a:pPr>
              <a:lnSpc>
                <a:spcPts val="2400"/>
              </a:lnSpc>
            </a:pPr>
            <a:r>
              <a:rPr lang="fr-FR" sz="2400" dirty="0" smtClean="0">
                <a:latin typeface="Comic Sans MS" pitchFamily="66" charset="0"/>
              </a:rPr>
              <a:t>Production of </a:t>
            </a:r>
            <a:r>
              <a:rPr lang="fr-FR" sz="2400" dirty="0" err="1" smtClean="0">
                <a:latin typeface="Comic Sans MS" pitchFamily="66" charset="0"/>
              </a:rPr>
              <a:t>electron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temperature</a:t>
            </a:r>
            <a:r>
              <a:rPr lang="fr-FR" sz="2400" dirty="0" smtClean="0">
                <a:latin typeface="Comic Sans MS" pitchFamily="66" charset="0"/>
              </a:rPr>
              <a:t> file </a:t>
            </a:r>
            <a:r>
              <a:rPr lang="fr-FR" sz="2400" dirty="0" err="1" smtClean="0">
                <a:latin typeface="Comic Sans MS" pitchFamily="66" charset="0"/>
              </a:rPr>
              <a:t>still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expected</a:t>
            </a:r>
            <a:r>
              <a:rPr lang="fr-FR" sz="2400" dirty="0" smtClean="0">
                <a:latin typeface="Comic Sans MS" pitchFamily="66" charset="0"/>
              </a:rPr>
              <a:t> in the EAICD </a:t>
            </a:r>
            <a:r>
              <a:rPr lang="fr-FR" sz="2400" dirty="0" err="1" smtClean="0">
                <a:latin typeface="Comic Sans MS" pitchFamily="66" charset="0"/>
              </a:rPr>
              <a:t>seems</a:t>
            </a:r>
            <a:r>
              <a:rPr lang="fr-FR" sz="2400" dirty="0" smtClean="0">
                <a:latin typeface="Comic Sans MS" pitchFamily="66" charset="0"/>
              </a:rPr>
              <a:t> more </a:t>
            </a:r>
            <a:r>
              <a:rPr lang="fr-FR" sz="2400" dirty="0" err="1" smtClean="0">
                <a:latin typeface="Comic Sans MS" pitchFamily="66" charset="0"/>
              </a:rPr>
              <a:t>difficult</a:t>
            </a:r>
            <a:r>
              <a:rPr lang="fr-FR" sz="2400" dirty="0" smtClean="0">
                <a:latin typeface="Comic Sans MS" pitchFamily="66" charset="0"/>
              </a:rPr>
              <a:t> to </a:t>
            </a:r>
            <a:r>
              <a:rPr lang="fr-FR" sz="2400" dirty="0" err="1" smtClean="0">
                <a:latin typeface="Comic Sans MS" pitchFamily="66" charset="0"/>
              </a:rPr>
              <a:t>deliver</a:t>
            </a:r>
            <a:r>
              <a:rPr lang="fr-FR" sz="2400" dirty="0" smtClean="0">
                <a:latin typeface="Comic Sans MS" pitchFamily="66" charset="0"/>
              </a:rPr>
              <a:t> on a </a:t>
            </a:r>
            <a:r>
              <a:rPr lang="fr-FR" sz="2400" dirty="0" err="1" smtClean="0">
                <a:latin typeface="Comic Sans MS" pitchFamily="66" charset="0"/>
              </a:rPr>
              <a:t>systematic</a:t>
            </a:r>
            <a:r>
              <a:rPr lang="fr-FR" sz="2400" dirty="0" smtClean="0">
                <a:latin typeface="Comic Sans MS" pitchFamily="66" charset="0"/>
              </a:rPr>
              <a:t> basis.  </a:t>
            </a:r>
          </a:p>
          <a:p>
            <a:pPr>
              <a:lnSpc>
                <a:spcPts val="2400"/>
              </a:lnSpc>
            </a:pPr>
            <a:r>
              <a:rPr lang="fr-FR" sz="2400" b="1" dirty="0" smtClean="0">
                <a:solidFill>
                  <a:srgbClr val="3333FF"/>
                </a:solidFill>
                <a:latin typeface="Comic Sans MS" pitchFamily="66" charset="0"/>
              </a:rPr>
              <a:t>UG V1.5: It </a:t>
            </a:r>
            <a:r>
              <a:rPr lang="fr-FR" sz="2400" b="1" dirty="0" err="1" smtClean="0">
                <a:solidFill>
                  <a:srgbClr val="3333FF"/>
                </a:solidFill>
                <a:latin typeface="Comic Sans MS" pitchFamily="66" charset="0"/>
              </a:rPr>
              <a:t>is</a:t>
            </a:r>
            <a:r>
              <a:rPr lang="fr-FR" sz="2400" b="1" dirty="0" smtClean="0">
                <a:solidFill>
                  <a:srgbClr val="3333FF"/>
                </a:solidFill>
                <a:latin typeface="Comic Sans MS" pitchFamily="66" charset="0"/>
              </a:rPr>
              <a:t> no more </a:t>
            </a:r>
            <a:r>
              <a:rPr lang="fr-FR" sz="2400" b="1" dirty="0" err="1" smtClean="0">
                <a:solidFill>
                  <a:srgbClr val="3333FF"/>
                </a:solidFill>
                <a:latin typeface="Comic Sans MS" pitchFamily="66" charset="0"/>
              </a:rPr>
              <a:t>foreseen</a:t>
            </a:r>
            <a:r>
              <a:rPr lang="fr-FR" sz="2400" b="1" dirty="0" smtClean="0">
                <a:solidFill>
                  <a:srgbClr val="3333FF"/>
                </a:solidFill>
                <a:latin typeface="Comic Sans MS" pitchFamily="66" charset="0"/>
              </a:rPr>
              <a:t> to </a:t>
            </a:r>
            <a:r>
              <a:rPr lang="fr-FR" sz="2400" b="1" dirty="0" err="1" smtClean="0">
                <a:solidFill>
                  <a:srgbClr val="3333FF"/>
                </a:solidFill>
                <a:latin typeface="Comic Sans MS" pitchFamily="66" charset="0"/>
              </a:rPr>
              <a:t>provide</a:t>
            </a:r>
            <a:r>
              <a:rPr lang="fr-FR" sz="2400" b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3333FF"/>
                </a:solidFill>
                <a:latin typeface="Comic Sans MS" pitchFamily="66" charset="0"/>
              </a:rPr>
              <a:t>this</a:t>
            </a:r>
            <a:r>
              <a:rPr lang="fr-FR" sz="2400" b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fr-FR" sz="2400" b="1" dirty="0" err="1" smtClean="0">
                <a:solidFill>
                  <a:srgbClr val="3333FF"/>
                </a:solidFill>
                <a:latin typeface="Comic Sans MS" pitchFamily="66" charset="0"/>
              </a:rPr>
              <a:t>parameter</a:t>
            </a:r>
            <a:r>
              <a:rPr lang="fr-FR" sz="2400" b="1" dirty="0" smtClean="0">
                <a:solidFill>
                  <a:srgbClr val="3333FF"/>
                </a:solidFill>
                <a:latin typeface="Comic Sans MS" pitchFamily="66" charset="0"/>
              </a:rPr>
              <a:t> in the MIP archive </a:t>
            </a:r>
            <a:endParaRPr lang="fr-FR" sz="2400" b="1" dirty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PP_Presentation_template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LPP_Presentation_template_2016</Template>
  <TotalTime>1764</TotalTime>
  <Words>331</Words>
  <Application>Microsoft Office PowerPoint</Application>
  <PresentationFormat>Affichage à l'écran (4:3)</PresentationFormat>
  <Paragraphs>93</Paragraphs>
  <Slides>11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LPP_Presentation_template_2016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canu</dc:creator>
  <cp:lastModifiedBy>canu</cp:lastModifiedBy>
  <cp:revision>203</cp:revision>
  <dcterms:created xsi:type="dcterms:W3CDTF">2017-09-27T09:49:07Z</dcterms:created>
  <dcterms:modified xsi:type="dcterms:W3CDTF">2018-10-08T18:49:30Z</dcterms:modified>
</cp:coreProperties>
</file>