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80" r:id="rId2"/>
    <p:sldId id="319" r:id="rId3"/>
    <p:sldId id="321" r:id="rId4"/>
    <p:sldId id="322" r:id="rId5"/>
    <p:sldId id="325" r:id="rId6"/>
    <p:sldId id="324" r:id="rId7"/>
    <p:sldId id="326" r:id="rId8"/>
    <p:sldId id="345" r:id="rId9"/>
    <p:sldId id="317" r:id="rId10"/>
    <p:sldId id="311" r:id="rId11"/>
    <p:sldId id="312" r:id="rId12"/>
    <p:sldId id="348" r:id="rId13"/>
    <p:sldId id="347" r:id="rId14"/>
    <p:sldId id="346" r:id="rId15"/>
    <p:sldId id="313" r:id="rId16"/>
    <p:sldId id="327" r:id="rId17"/>
    <p:sldId id="328" r:id="rId18"/>
    <p:sldId id="329" r:id="rId19"/>
    <p:sldId id="344" r:id="rId20"/>
    <p:sldId id="331" r:id="rId21"/>
    <p:sldId id="342" r:id="rId22"/>
    <p:sldId id="343" r:id="rId23"/>
    <p:sldId id="337" r:id="rId24"/>
    <p:sldId id="341" r:id="rId25"/>
    <p:sldId id="349" r:id="rId26"/>
    <p:sldId id="350" r:id="rId27"/>
    <p:sldId id="35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0FA02-E65F-476F-938F-8DE93FBE9847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7CEFA-4B44-4742-A85C-ABDB6754A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1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7CEFA-4B44-4742-A85C-ABDB6754A67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8458200" cy="1828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P-Alice </a:t>
            </a:r>
            <a:br>
              <a:rPr lang="en-US" sz="3000" dirty="0" smtClean="0"/>
            </a:br>
            <a:r>
              <a:rPr lang="en-US" sz="3000" dirty="0" smtClean="0"/>
              <a:t>PDS Data Review</a:t>
            </a:r>
            <a:br>
              <a:rPr lang="en-US" sz="3000" dirty="0" smtClean="0"/>
            </a:br>
            <a:r>
              <a:rPr lang="en-US" sz="3000" dirty="0" smtClean="0"/>
              <a:t>Kuiper Belt Extended Mission 1 Phase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Cesare Grava</a:t>
            </a:r>
          </a:p>
          <a:p>
            <a:r>
              <a:rPr lang="en-US" sz="1800" dirty="0" smtClean="0"/>
              <a:t>Southwest Research Institute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62400"/>
            <a:ext cx="2228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Index\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81304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Slimindx.tab</a:t>
            </a:r>
            <a:r>
              <a:rPr lang="en-US" dirty="0" smtClean="0"/>
              <a:t>: useful to know the target of each file! </a:t>
            </a:r>
            <a:r>
              <a:rPr lang="en-US" dirty="0" smtClean="0"/>
              <a:t>There </a:t>
            </a:r>
            <a:r>
              <a:rPr lang="en-US" dirty="0" smtClean="0"/>
              <a:t>are </a:t>
            </a:r>
            <a:r>
              <a:rPr lang="en-US" dirty="0" smtClean="0"/>
              <a:t>only two types of targets: “SPICA” and “</a:t>
            </a:r>
            <a:r>
              <a:rPr lang="en-US" dirty="0" smtClean="0"/>
              <a:t>CALIBRATION”. Does </a:t>
            </a:r>
            <a:r>
              <a:rPr lang="en-US" dirty="0" smtClean="0"/>
              <a:t>the latter include “Rho Leo”? It is impossible to distinguish an “HV test” from “Rho Leo”.  Moreover, “Spica” is never mentioned in dataset.cat.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The </a:t>
            </a:r>
            <a:r>
              <a:rPr lang="en-US" dirty="0" err="1" smtClean="0">
                <a:solidFill>
                  <a:srgbClr val="7030A0"/>
                </a:solidFill>
              </a:rPr>
              <a:t>slimindx.tab</a:t>
            </a:r>
            <a:r>
              <a:rPr lang="en-US" dirty="0">
                <a:solidFill>
                  <a:srgbClr val="7030A0"/>
                </a:solidFill>
              </a:rPr>
              <a:t> of </a:t>
            </a:r>
            <a:r>
              <a:rPr lang="en-US" dirty="0" smtClean="0">
                <a:solidFill>
                  <a:srgbClr val="7030A0"/>
                </a:solidFill>
              </a:rPr>
              <a:t>nh-x-alice-3-kemcruise1-v1.0/index has the order of the spectra not in sequential order: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508369"/>
            <a:ext cx="5883150" cy="13945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324600"/>
            <a:ext cx="818388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Catalog\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089" y="0"/>
            <a:ext cx="8183880" cy="297484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Alice.cat: describes the instrument and its 2 operating modes and explains the PHDs</a:t>
            </a:r>
            <a:r>
              <a:rPr lang="en-US" dirty="0" smtClean="0"/>
              <a:t>; does not mention MU69 as next target of NH mission; instead it refers to “Kuiper Belt objects”.</a:t>
            </a:r>
            <a:endParaRPr lang="en-US" dirty="0"/>
          </a:p>
          <a:p>
            <a:r>
              <a:rPr lang="en-US" dirty="0" smtClean="0"/>
              <a:t>Catinfo.txt : explains the files contained here</a:t>
            </a:r>
          </a:p>
          <a:p>
            <a:r>
              <a:rPr lang="en-US" dirty="0" smtClean="0"/>
              <a:t>Ref.cat: references</a:t>
            </a:r>
          </a:p>
          <a:p>
            <a:r>
              <a:rPr lang="en-US" dirty="0" smtClean="0"/>
              <a:t>Nh.cat</a:t>
            </a:r>
            <a:r>
              <a:rPr lang="en-US" dirty="0" smtClean="0">
                <a:solidFill>
                  <a:prstClr val="black"/>
                </a:solidFill>
              </a:rPr>
              <a:t>: explains the New Horizons mission goals and phases. </a:t>
            </a:r>
            <a:r>
              <a:rPr lang="en-US" dirty="0">
                <a:solidFill>
                  <a:srgbClr val="7030A0"/>
                </a:solidFill>
              </a:rPr>
              <a:t>There is a reference to a missing note: “4 These mission phase dates and/or designations are still under consideration and will most likely change in future versions of this mission catalog</a:t>
            </a:r>
            <a:r>
              <a:rPr lang="en-US" dirty="0" smtClean="0">
                <a:solidFill>
                  <a:srgbClr val="7030A0"/>
                </a:solidFill>
              </a:rPr>
              <a:t>.”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631" y="2780960"/>
            <a:ext cx="5029636" cy="3924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6103856"/>
            <a:ext cx="5257800" cy="533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3733799"/>
            <a:ext cx="3035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in raw and in calibrated folders.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It should be deleted because note 4 refers to KEM phase.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Cfr</a:t>
            </a:r>
            <a:r>
              <a:rPr lang="en-US" dirty="0" smtClean="0"/>
              <a:t>. With nh_kem.dat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7224" y="-258762"/>
            <a:ext cx="3931920" cy="792162"/>
          </a:xfrm>
        </p:spPr>
        <p:txBody>
          <a:bodyPr/>
          <a:lstStyle/>
          <a:p>
            <a:r>
              <a:rPr lang="en-US" dirty="0" smtClean="0"/>
              <a:t>NH.dat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652169" y="-258762"/>
            <a:ext cx="3931920" cy="792162"/>
          </a:xfrm>
        </p:spPr>
        <p:txBody>
          <a:bodyPr/>
          <a:lstStyle/>
          <a:p>
            <a:r>
              <a:rPr lang="en-US" dirty="0" smtClean="0"/>
              <a:t>NH_KEM.dat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4787131" cy="373541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09600"/>
            <a:ext cx="4020450" cy="4692681"/>
          </a:xfrm>
        </p:spPr>
      </p:pic>
    </p:spTree>
    <p:extLst>
      <p:ext uri="{BB962C8B-B14F-4D97-AF65-F5344CB8AC3E}">
        <p14:creationId xmlns:p14="http://schemas.microsoft.com/office/powerpoint/2010/main" val="770132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324600"/>
            <a:ext cx="818388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Catalog\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46648"/>
          </a:xfrm>
        </p:spPr>
        <p:txBody>
          <a:bodyPr>
            <a:normAutofit/>
          </a:bodyPr>
          <a:lstStyle/>
          <a:p>
            <a:r>
              <a:rPr lang="en-US" dirty="0" smtClean="0"/>
              <a:t>Nh_kem.dat (this is new): explains </a:t>
            </a:r>
            <a:r>
              <a:rPr lang="en-US" dirty="0"/>
              <a:t>the New </a:t>
            </a:r>
            <a:r>
              <a:rPr lang="en-US" dirty="0" smtClean="0"/>
              <a:t>Horizons Extended </a:t>
            </a:r>
            <a:r>
              <a:rPr lang="en-US" dirty="0"/>
              <a:t>mission goals and phases. </a:t>
            </a:r>
            <a:endParaRPr lang="en-US" dirty="0" smtClean="0"/>
          </a:p>
          <a:p>
            <a:r>
              <a:rPr lang="en-US" dirty="0" smtClean="0"/>
              <a:t>Nhsc.cat:</a:t>
            </a:r>
            <a:r>
              <a:rPr lang="en-US" dirty="0" smtClean="0">
                <a:solidFill>
                  <a:prstClr val="black"/>
                </a:solidFill>
              </a:rPr>
              <a:t> explains the s/c (I read just Alice section). Good that they have added the wavelength of Alice.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1584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324600"/>
            <a:ext cx="818388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Catalog\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Dataset.cat: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Line 83 of dataset.cat: “A list of these sequences has been provided in file DOCUMENT/SEQ_ALICE_PLUTO.TAB.” but there’s no such file</a:t>
            </a:r>
            <a:r>
              <a:rPr lang="en-US" dirty="0" smtClean="0">
                <a:solidFill>
                  <a:srgbClr val="7030A0"/>
                </a:solidFill>
              </a:rPr>
              <a:t>… This is probably a leftover from the Pluto encounter phase.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dirty="0"/>
              <a:t>Line 472: “The quantum efficiencies of the photocathode- coated surfaces are about an order of magnitude </a:t>
            </a:r>
            <a:r>
              <a:rPr lang="en-US" dirty="0">
                <a:solidFill>
                  <a:srgbClr val="7030A0"/>
                </a:solidFill>
              </a:rPr>
              <a:t>more sensitive to sensitive to </a:t>
            </a:r>
            <a:r>
              <a:rPr lang="en-US" dirty="0"/>
              <a:t>H </a:t>
            </a:r>
            <a:r>
              <a:rPr lang="en-US" dirty="0" err="1"/>
              <a:t>Lya</a:t>
            </a:r>
            <a:r>
              <a:rPr lang="en-US" dirty="0"/>
              <a:t> wavelengths than the bare, uncoated MCP glass”.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dirty="0" smtClean="0"/>
              <a:t>Lines 55: “It </a:t>
            </a:r>
            <a:r>
              <a:rPr lang="en-US" dirty="0"/>
              <a:t>includes functional testing during the wakeup </a:t>
            </a:r>
            <a:r>
              <a:rPr lang="en-US" dirty="0" smtClean="0"/>
              <a:t>check from </a:t>
            </a:r>
            <a:r>
              <a:rPr lang="en-US" dirty="0"/>
              <a:t>hibernation, high voltage (HV) dark tests, Lyman-</a:t>
            </a:r>
            <a:r>
              <a:rPr lang="en-US" b="1" dirty="0"/>
              <a:t>A</a:t>
            </a:r>
            <a:r>
              <a:rPr lang="en-US" dirty="0"/>
              <a:t>lpha </a:t>
            </a:r>
            <a:r>
              <a:rPr lang="en-US" dirty="0" smtClean="0"/>
              <a:t>upstream and </a:t>
            </a:r>
            <a:r>
              <a:rPr lang="en-US" dirty="0"/>
              <a:t>downstream </a:t>
            </a:r>
            <a:r>
              <a:rPr lang="en-US" dirty="0" smtClean="0"/>
              <a:t>measurements, </a:t>
            </a:r>
            <a:r>
              <a:rPr lang="en-US" dirty="0" err="1" smtClean="0"/>
              <a:t>Inter</a:t>
            </a:r>
            <a:r>
              <a:rPr lang="en-US" b="1" dirty="0" err="1" smtClean="0"/>
              <a:t>P</a:t>
            </a:r>
            <a:r>
              <a:rPr lang="en-US" dirty="0" err="1" smtClean="0"/>
              <a:t>lanetary</a:t>
            </a:r>
            <a:r>
              <a:rPr lang="en-US" dirty="0" smtClean="0"/>
              <a:t> </a:t>
            </a:r>
            <a:r>
              <a:rPr lang="en-US" dirty="0"/>
              <a:t>Medium (IPM) upstream </a:t>
            </a:r>
            <a:r>
              <a:rPr lang="en-US" dirty="0" smtClean="0"/>
              <a:t>and downstream measurements”. But then </a:t>
            </a:r>
            <a:r>
              <a:rPr lang="en-US" dirty="0"/>
              <a:t>in line 548: “It </a:t>
            </a:r>
            <a:r>
              <a:rPr lang="en-US" dirty="0" smtClean="0"/>
              <a:t>includes Lyman-alpha </a:t>
            </a:r>
            <a:r>
              <a:rPr lang="en-US" dirty="0"/>
              <a:t>Sky and Interplanetary Medium </a:t>
            </a:r>
            <a:r>
              <a:rPr lang="en-US" dirty="0" smtClean="0"/>
              <a:t>observations”. </a:t>
            </a:r>
            <a:r>
              <a:rPr lang="en-US" dirty="0" smtClean="0">
                <a:solidFill>
                  <a:srgbClr val="7030A0"/>
                </a:solidFill>
              </a:rPr>
              <a:t>Lyman-Alpha and </a:t>
            </a:r>
            <a:r>
              <a:rPr lang="en-US" dirty="0" err="1" smtClean="0">
                <a:solidFill>
                  <a:srgbClr val="7030A0"/>
                </a:solidFill>
              </a:rPr>
              <a:t>InterPlanetary</a:t>
            </a:r>
            <a:r>
              <a:rPr lang="en-US" dirty="0" smtClean="0">
                <a:solidFill>
                  <a:srgbClr val="7030A0"/>
                </a:solidFill>
              </a:rPr>
              <a:t> are spelled differently. But, most of all, the Lyman-Alpha emission, too, comes from the Interplanetary medium. Maybe the team meant “</a:t>
            </a:r>
            <a:r>
              <a:rPr lang="en-US" dirty="0" smtClean="0">
                <a:solidFill>
                  <a:srgbClr val="7030A0"/>
                </a:solidFill>
              </a:rPr>
              <a:t>Helium </a:t>
            </a:r>
            <a:r>
              <a:rPr lang="en-US" dirty="0" smtClean="0">
                <a:solidFill>
                  <a:srgbClr val="7030A0"/>
                </a:solidFill>
              </a:rPr>
              <a:t>from </a:t>
            </a:r>
            <a:r>
              <a:rPr lang="en-US" dirty="0" smtClean="0">
                <a:solidFill>
                  <a:srgbClr val="7030A0"/>
                </a:solidFill>
              </a:rPr>
              <a:t>Interplanetary </a:t>
            </a:r>
            <a:r>
              <a:rPr lang="en-US" dirty="0" smtClean="0">
                <a:solidFill>
                  <a:srgbClr val="7030A0"/>
                </a:solidFill>
              </a:rPr>
              <a:t>Medium”?</a:t>
            </a:r>
          </a:p>
          <a:p>
            <a:pPr lvl="1"/>
            <a:r>
              <a:rPr lang="en-US" dirty="0" smtClean="0"/>
              <a:t>Lines 52: “The </a:t>
            </a:r>
            <a:r>
              <a:rPr lang="en-US" dirty="0"/>
              <a:t>first Kuiper Belt cruise 1 dataset delivery for the P-Alice instrument covers the data that had been downlinked to the ground by </a:t>
            </a:r>
            <a:r>
              <a:rPr lang="en-US" dirty="0" smtClean="0"/>
              <a:t>12/31/2017”. But then in line 543</a:t>
            </a:r>
            <a:r>
              <a:rPr lang="en-US" dirty="0"/>
              <a:t>: </a:t>
            </a:r>
            <a:r>
              <a:rPr lang="en-US" dirty="0" smtClean="0"/>
              <a:t>“This </a:t>
            </a:r>
            <a:r>
              <a:rPr lang="en-US" dirty="0"/>
              <a:t>data set includes data downlinked between 10/26/2016 </a:t>
            </a:r>
            <a:r>
              <a:rPr lang="en-US" dirty="0" smtClean="0"/>
              <a:t>and 12/31/2017.” Maybe the starting date could be added to the sentence in line 52.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3400" y="5959418"/>
            <a:ext cx="3035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in raw and in calibrated folders.</a:t>
            </a:r>
          </a:p>
        </p:txBody>
      </p:sp>
    </p:spTree>
    <p:extLst>
      <p:ext uri="{BB962C8B-B14F-4D97-AF65-F5344CB8AC3E}">
        <p14:creationId xmlns:p14="http://schemas.microsoft.com/office/powerpoint/2010/main" val="3151649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Calib</a:t>
            </a:r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files OK.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183880" cy="1051560"/>
          </a:xfrm>
        </p:spPr>
        <p:txBody>
          <a:bodyPr/>
          <a:lstStyle/>
          <a:p>
            <a:r>
              <a:rPr lang="en-US" dirty="0" err="1" smtClean="0"/>
              <a:t>Calib</a:t>
            </a:r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area airglow (pa_aeff_007.tab):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20118"/>
            <a:ext cx="5867400" cy="3836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257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Good: slightly more sensitive than what reported in fig. 21 (top) of Stern et al. 2008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183880" cy="1051560"/>
          </a:xfrm>
        </p:spPr>
        <p:txBody>
          <a:bodyPr/>
          <a:lstStyle/>
          <a:p>
            <a:r>
              <a:rPr lang="en-US" dirty="0" err="1" smtClean="0"/>
              <a:t>Calib</a:t>
            </a:r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Effective area SOCC (pa_aeff_00</a:t>
            </a:r>
            <a:r>
              <a:rPr lang="en-US" sz="2400" dirty="0" smtClean="0">
                <a:solidFill>
                  <a:srgbClr val="7030A0"/>
                </a:solidFill>
              </a:rPr>
              <a:t>2</a:t>
            </a:r>
            <a:r>
              <a:rPr lang="en-US" sz="2400" dirty="0" smtClean="0"/>
              <a:t>_socc.tab):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15205"/>
            <a:ext cx="6463990" cy="3484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71547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OK.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10200"/>
            <a:ext cx="8915400" cy="103632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Calib</a:t>
            </a:r>
            <a:r>
              <a:rPr lang="en-US" sz="2800" dirty="0" smtClean="0"/>
              <a:t>\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763000" cy="487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nh-x-alice-3-kemcruise1-v1.0\</a:t>
            </a:r>
            <a:r>
              <a:rPr lang="en-US" sz="2400" dirty="0" err="1" smtClean="0">
                <a:solidFill>
                  <a:srgbClr val="7030A0"/>
                </a:solidFill>
              </a:rPr>
              <a:t>calib</a:t>
            </a:r>
            <a:r>
              <a:rPr lang="en-US" sz="2400" dirty="0" smtClean="0">
                <a:solidFill>
                  <a:srgbClr val="7030A0"/>
                </a:solidFill>
              </a:rPr>
              <a:t>\pa_dark_002.fit</a:t>
            </a:r>
            <a:endParaRPr lang="en-US" sz="2800" dirty="0" smtClean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47750"/>
            <a:ext cx="6858000" cy="4286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4218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Dark: ~3 hrs integration time; mean ~0.004 counts/sec. OK.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057400"/>
            <a:ext cx="5974079" cy="3733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21680"/>
            <a:ext cx="8915400" cy="10363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Data\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-3048"/>
            <a:ext cx="9220200" cy="4879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7030A0"/>
                </a:solidFill>
              </a:rPr>
              <a:t>nh-x-alice-3-kemcruise1-v1.0\data\20170924_036851\ali_0368519933_0x4b1_sci.fit</a:t>
            </a:r>
          </a:p>
          <a:p>
            <a:r>
              <a:rPr lang="en-US" sz="1400" dirty="0" smtClean="0"/>
              <a:t>SAPNAME: K1AL_RHOLEO_719-X-SLIT-SCANS_CL_2017266: 719-X-SLIT-SCANS</a:t>
            </a:r>
          </a:p>
          <a:p>
            <a:r>
              <a:rPr lang="en-US" sz="1400" dirty="0" smtClean="0"/>
              <a:t>SAPDESC</a:t>
            </a:r>
            <a:r>
              <a:rPr lang="en-US" sz="1400" dirty="0"/>
              <a:t>: </a:t>
            </a:r>
          </a:p>
          <a:p>
            <a:r>
              <a:rPr lang="en-US" sz="1400" dirty="0"/>
              <a:t>VISITNAM: K1AL_RHOLEO_719-X-SLIT-SCANS_CL_2017266</a:t>
            </a:r>
          </a:p>
          <a:p>
            <a:r>
              <a:rPr lang="en-US" sz="1400" dirty="0"/>
              <a:t>VISITDSC: ---     </a:t>
            </a:r>
          </a:p>
          <a:p>
            <a:r>
              <a:rPr lang="en-US" sz="1400" dirty="0"/>
              <a:t>TARGET: CALIBRATION</a:t>
            </a:r>
          </a:p>
          <a:p>
            <a:r>
              <a:rPr lang="en-US" sz="1400" dirty="0"/>
              <a:t>APERTURE: AIRGLOW </a:t>
            </a:r>
          </a:p>
          <a:p>
            <a:r>
              <a:rPr lang="en-US" sz="1400" dirty="0"/>
              <a:t>DATE: 2018-06-30T16:47:32</a:t>
            </a:r>
          </a:p>
          <a:p>
            <a:r>
              <a:rPr lang="en-US" sz="1400" dirty="0"/>
              <a:t>EXPTIME:        6.3040631</a:t>
            </a:r>
            <a:endParaRPr lang="en-US" sz="15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5867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Possible to reconstruct the RDR from ENG file: </a:t>
            </a:r>
            <a:r>
              <a:rPr lang="en-US" dirty="0" smtClean="0">
                <a:solidFill>
                  <a:srgbClr val="7030A0"/>
                </a:solidFill>
              </a:rPr>
              <a:t>good.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P-Alice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82096"/>
            <a:ext cx="8183880" cy="41879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520-1870 Angstroms </a:t>
            </a:r>
            <a:r>
              <a:rPr lang="en-US" dirty="0" smtClean="0">
                <a:solidFill>
                  <a:prstClr val="black"/>
                </a:solidFill>
              </a:rPr>
              <a:t>(though only 780 columns are active, starting from 130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Spectral dispersion: 1.832 Å/pixel</a:t>
            </a:r>
            <a:endParaRPr lang="en-US" dirty="0" smtClean="0"/>
          </a:p>
          <a:p>
            <a:r>
              <a:rPr lang="en-US" dirty="0" smtClean="0"/>
              <a:t>Lollipop-shaped slit: 0.1x4.0° for the </a:t>
            </a:r>
            <a:r>
              <a:rPr lang="en-US" dirty="0" err="1" smtClean="0"/>
              <a:t>AirGlow</a:t>
            </a:r>
            <a:r>
              <a:rPr lang="en-US" dirty="0" smtClean="0"/>
              <a:t> Channel (AGC) + 2.0x2.0° for the Solar Occultation Channel (SOCC)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Two modes of operation: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Pixel list mode: preserves time information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Histogram: 2D histogram of previous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You can create a histogram from pixel list but not vice versa</a:t>
            </a:r>
          </a:p>
          <a:p>
            <a:pPr lvl="1">
              <a:buClr>
                <a:srgbClr val="F07F09"/>
              </a:buClr>
            </a:pPr>
            <a:endParaRPr lang="en-US" b="1" dirty="0" smtClean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4593848"/>
            <a:ext cx="838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600" dirty="0" smtClean="0"/>
              <a:t>Very similar to the LRO/LAMP UV spectrograph I work with.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21680"/>
            <a:ext cx="8915400" cy="10363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Data\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29" y="881092"/>
            <a:ext cx="7566660" cy="5044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9552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Lollipop-shaped fuzz is SOCC aperture</a:t>
            </a:r>
          </a:p>
        </p:txBody>
      </p:sp>
      <p:sp>
        <p:nvSpPr>
          <p:cNvPr id="4" name="Left Brace 3"/>
          <p:cNvSpPr/>
          <p:nvPr/>
        </p:nvSpPr>
        <p:spPr>
          <a:xfrm rot="16200000">
            <a:off x="3275700" y="3504298"/>
            <a:ext cx="990600" cy="1754405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5181604" y="3505203"/>
            <a:ext cx="990600" cy="1752598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29565" y="4876802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KBr</a:t>
            </a:r>
            <a:r>
              <a:rPr lang="en-US" b="1" dirty="0" smtClean="0">
                <a:solidFill>
                  <a:srgbClr val="7030A0"/>
                </a:solidFill>
              </a:rPr>
              <a:t> photocathode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3" y="4876802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CsI</a:t>
            </a:r>
            <a:r>
              <a:rPr lang="en-US" b="1" dirty="0" smtClean="0">
                <a:solidFill>
                  <a:srgbClr val="7030A0"/>
                </a:solidFill>
              </a:rPr>
              <a:t> photocathode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-76200" y="-3048"/>
            <a:ext cx="9220200" cy="765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7030A0"/>
                </a:solidFill>
              </a:rPr>
              <a:t>nh-x-alice-3-kemcruise1-v1.0\data\20170924_036851\ali_0368519933_0x4b1_sci.fit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Laptop Lenovo </a:t>
            </a:r>
            <a:r>
              <a:rPr lang="en-US" dirty="0" err="1" smtClean="0"/>
              <a:t>Thinkpad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Virtual Machine Oracle Fedora 17x86_64</a:t>
            </a:r>
          </a:p>
          <a:p>
            <a:pPr lvl="1"/>
            <a:r>
              <a:rPr lang="en-US" dirty="0" smtClean="0"/>
              <a:t>Windows 7</a:t>
            </a:r>
          </a:p>
          <a:p>
            <a:endParaRPr lang="en-US" dirty="0" smtClean="0"/>
          </a:p>
          <a:p>
            <a:r>
              <a:rPr lang="en-US" dirty="0" smtClean="0"/>
              <a:t>IDL 8.4</a:t>
            </a:r>
          </a:p>
          <a:p>
            <a:r>
              <a:rPr lang="en-US" dirty="0" err="1" smtClean="0"/>
              <a:t>Readpds</a:t>
            </a:r>
            <a:r>
              <a:rPr lang="en-US" dirty="0" smtClean="0"/>
              <a:t> v4.8</a:t>
            </a:r>
          </a:p>
          <a:p>
            <a:r>
              <a:rPr lang="en-US" dirty="0" smtClean="0"/>
              <a:t>NASA’s Astronomical library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RID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RID Classification:</a:t>
            </a:r>
            <a:r>
              <a:rPr lang="en-US" dirty="0" smtClean="0">
                <a:solidFill>
                  <a:srgbClr val="7030A0"/>
                </a:solidFill>
              </a:rPr>
              <a:t> Major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Location:</a:t>
            </a:r>
            <a:r>
              <a:rPr lang="en-US" dirty="0" smtClean="0">
                <a:solidFill>
                  <a:srgbClr val="7030A0"/>
                </a:solidFill>
              </a:rPr>
              <a:t> Document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Dataset:</a:t>
            </a:r>
            <a:r>
              <a:rPr lang="en-US" dirty="0" smtClean="0">
                <a:solidFill>
                  <a:srgbClr val="7030A0"/>
                </a:solidFill>
              </a:rPr>
              <a:t> Calibrated data only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Title: </a:t>
            </a:r>
            <a:r>
              <a:rPr lang="en-US" dirty="0" smtClean="0">
                <a:solidFill>
                  <a:srgbClr val="7030A0"/>
                </a:solidFill>
              </a:rPr>
              <a:t>spectra not in sequential order</a:t>
            </a:r>
          </a:p>
          <a:p>
            <a:pPr marL="265176" lvl="1" indent="-265176">
              <a:buSzPct val="80000"/>
              <a:buFont typeface="Wingdings 2"/>
              <a:buChar char=""/>
            </a:pPr>
            <a:r>
              <a:rPr lang="en-US" sz="2800" b="1" dirty="0" smtClean="0">
                <a:solidFill>
                  <a:srgbClr val="7030A0"/>
                </a:solidFill>
              </a:rPr>
              <a:t>Description: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The </a:t>
            </a:r>
            <a:r>
              <a:rPr lang="en-US" sz="2800" dirty="0" err="1">
                <a:solidFill>
                  <a:srgbClr val="7030A0"/>
                </a:solidFill>
              </a:rPr>
              <a:t>slimindx.tab</a:t>
            </a:r>
            <a:r>
              <a:rPr lang="en-US" sz="2800" dirty="0">
                <a:solidFill>
                  <a:srgbClr val="7030A0"/>
                </a:solidFill>
              </a:rPr>
              <a:t> of </a:t>
            </a:r>
            <a:r>
              <a:rPr lang="en-US" sz="2800" dirty="0" smtClean="0">
                <a:solidFill>
                  <a:srgbClr val="7030A0"/>
                </a:solidFill>
              </a:rPr>
              <a:t>nh-x-alice-3-kemcruise1-v1.0/index/ </a:t>
            </a:r>
            <a:r>
              <a:rPr lang="en-US" sz="2800" dirty="0">
                <a:solidFill>
                  <a:srgbClr val="7030A0"/>
                </a:solidFill>
              </a:rPr>
              <a:t>has the order of the spectra not in sequential </a:t>
            </a:r>
            <a:r>
              <a:rPr lang="en-US" sz="2800" dirty="0" smtClean="0">
                <a:solidFill>
                  <a:srgbClr val="7030A0"/>
                </a:solidFill>
              </a:rPr>
              <a:t>order</a:t>
            </a:r>
          </a:p>
          <a:p>
            <a:pPr marL="265176" lvl="1" indent="-265176">
              <a:buSzPct val="80000"/>
              <a:buFont typeface="Wingdings 2"/>
              <a:buChar char=""/>
            </a:pPr>
            <a:r>
              <a:rPr lang="en-US" sz="2800" b="1" dirty="0" smtClean="0">
                <a:solidFill>
                  <a:srgbClr val="7030A0"/>
                </a:solidFill>
              </a:rPr>
              <a:t>Recommended Solution:</a:t>
            </a:r>
            <a:r>
              <a:rPr lang="en-US" sz="2800" dirty="0" smtClean="0">
                <a:solidFill>
                  <a:srgbClr val="7030A0"/>
                </a:solidFill>
              </a:rPr>
              <a:t> rearrange the order of the list of </a:t>
            </a:r>
            <a:r>
              <a:rPr lang="en-US" sz="2800" dirty="0" err="1" smtClean="0">
                <a:solidFill>
                  <a:srgbClr val="7030A0"/>
                </a:solidFill>
              </a:rPr>
              <a:t>slimindx.tab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RID 102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RID Classification:</a:t>
            </a:r>
            <a:r>
              <a:rPr lang="en-US" dirty="0" smtClean="0">
                <a:solidFill>
                  <a:srgbClr val="7030A0"/>
                </a:solidFill>
              </a:rPr>
              <a:t> Minor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Location:</a:t>
            </a:r>
            <a:r>
              <a:rPr lang="en-US" dirty="0" smtClean="0">
                <a:solidFill>
                  <a:srgbClr val="7030A0"/>
                </a:solidFill>
              </a:rPr>
              <a:t>  Catalog/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Dataset:</a:t>
            </a:r>
            <a:r>
              <a:rPr lang="en-US" dirty="0" smtClean="0">
                <a:solidFill>
                  <a:srgbClr val="7030A0"/>
                </a:solidFill>
              </a:rPr>
              <a:t> ALL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Title:</a:t>
            </a:r>
            <a:r>
              <a:rPr lang="en-US" dirty="0" smtClean="0">
                <a:solidFill>
                  <a:srgbClr val="7030A0"/>
                </a:solidFill>
              </a:rPr>
              <a:t> missing file</a:t>
            </a:r>
          </a:p>
          <a:p>
            <a:pPr marL="265176" lvl="1" indent="-265176">
              <a:buSzPct val="80000"/>
              <a:buFont typeface="Wingdings 2"/>
              <a:buChar char=""/>
            </a:pPr>
            <a:r>
              <a:rPr lang="en-US" b="1" dirty="0" smtClean="0">
                <a:solidFill>
                  <a:srgbClr val="7030A0"/>
                </a:solidFill>
              </a:rPr>
              <a:t>Description: </a:t>
            </a:r>
            <a:r>
              <a:rPr lang="en-US" dirty="0" smtClean="0">
                <a:solidFill>
                  <a:srgbClr val="7030A0"/>
                </a:solidFill>
              </a:rPr>
              <a:t>The file </a:t>
            </a:r>
            <a:r>
              <a:rPr lang="en-US" dirty="0">
                <a:solidFill>
                  <a:srgbClr val="7030A0"/>
                </a:solidFill>
              </a:rPr>
              <a:t>AAREADME_BU.TXT </a:t>
            </a:r>
            <a:r>
              <a:rPr lang="en-US" dirty="0" smtClean="0">
                <a:solidFill>
                  <a:srgbClr val="7030A0"/>
                </a:solidFill>
              </a:rPr>
              <a:t>mentioned in in docinfo.txt is not present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Recommended Solution:</a:t>
            </a:r>
            <a:r>
              <a:rPr lang="en-US" dirty="0" smtClean="0">
                <a:solidFill>
                  <a:srgbClr val="7030A0"/>
                </a:solidFill>
              </a:rPr>
              <a:t> add </a:t>
            </a:r>
            <a:r>
              <a:rPr lang="en-US" dirty="0">
                <a:solidFill>
                  <a:srgbClr val="7030A0"/>
                </a:solidFill>
              </a:rPr>
              <a:t>AAREADME_BU.TXT </a:t>
            </a:r>
            <a:r>
              <a:rPr lang="en-US" dirty="0" smtClean="0">
                <a:solidFill>
                  <a:srgbClr val="7030A0"/>
                </a:solidFill>
              </a:rPr>
              <a:t>to Document, or remove reference to it in docinfo.txt.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RID 103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RID Classification:</a:t>
            </a:r>
            <a:r>
              <a:rPr lang="en-US" dirty="0" smtClean="0">
                <a:solidFill>
                  <a:srgbClr val="7030A0"/>
                </a:solidFill>
              </a:rPr>
              <a:t> Minor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Location:</a:t>
            </a:r>
            <a:r>
              <a:rPr lang="en-US" dirty="0" smtClean="0">
                <a:solidFill>
                  <a:srgbClr val="7030A0"/>
                </a:solidFill>
              </a:rPr>
              <a:t>  Catalog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Dataset:</a:t>
            </a:r>
            <a:r>
              <a:rPr lang="en-US" dirty="0" smtClean="0">
                <a:solidFill>
                  <a:srgbClr val="7030A0"/>
                </a:solidFill>
              </a:rPr>
              <a:t> ALL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Title:</a:t>
            </a:r>
            <a:r>
              <a:rPr lang="en-US" dirty="0" smtClean="0">
                <a:solidFill>
                  <a:srgbClr val="7030A0"/>
                </a:solidFill>
              </a:rPr>
              <a:t> missing file</a:t>
            </a:r>
          </a:p>
          <a:p>
            <a:pPr marL="265176" lvl="1" indent="-265176">
              <a:buSzPct val="80000"/>
              <a:buFont typeface="Wingdings 2"/>
              <a:buChar char=""/>
            </a:pPr>
            <a:r>
              <a:rPr lang="en-US" b="1" dirty="0" smtClean="0">
                <a:solidFill>
                  <a:srgbClr val="7030A0"/>
                </a:solidFill>
              </a:rPr>
              <a:t>Description: </a:t>
            </a:r>
            <a:r>
              <a:rPr lang="en-US" dirty="0" smtClean="0">
                <a:solidFill>
                  <a:srgbClr val="7030A0"/>
                </a:solidFill>
              </a:rPr>
              <a:t>The </a:t>
            </a:r>
            <a:r>
              <a:rPr lang="en-US" dirty="0">
                <a:solidFill>
                  <a:srgbClr val="7030A0"/>
                </a:solidFill>
              </a:rPr>
              <a:t>file </a:t>
            </a:r>
            <a:r>
              <a:rPr lang="en-US" dirty="0" smtClean="0">
                <a:solidFill>
                  <a:srgbClr val="7030A0"/>
                </a:solidFill>
              </a:rPr>
              <a:t>DOCUMENT/SEQ_ALICE_PLUTO.TAB” mentioned in dataset.cat is not present;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Recommended Solution: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since SEQ_ALICE_PLUTO.TAB refers to Pluto encounter, remove mention to it In Catalog/dataset.cat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01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RID 104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RID Classification:</a:t>
            </a:r>
            <a:r>
              <a:rPr lang="en-US" dirty="0" smtClean="0">
                <a:solidFill>
                  <a:srgbClr val="7030A0"/>
                </a:solidFill>
              </a:rPr>
              <a:t> Minor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Location:</a:t>
            </a:r>
            <a:r>
              <a:rPr lang="en-US" dirty="0" smtClean="0">
                <a:solidFill>
                  <a:srgbClr val="7030A0"/>
                </a:solidFill>
              </a:rPr>
              <a:t>  Catalog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Dataset:</a:t>
            </a:r>
            <a:r>
              <a:rPr lang="en-US" dirty="0" smtClean="0">
                <a:solidFill>
                  <a:srgbClr val="7030A0"/>
                </a:solidFill>
              </a:rPr>
              <a:t> ALL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Title:</a:t>
            </a:r>
            <a:r>
              <a:rPr lang="en-US" dirty="0" smtClean="0">
                <a:solidFill>
                  <a:srgbClr val="7030A0"/>
                </a:solidFill>
              </a:rPr>
              <a:t> reference to non-existing note</a:t>
            </a:r>
          </a:p>
          <a:p>
            <a:pPr marL="265176" lvl="1" indent="-265176">
              <a:buSzPct val="80000"/>
              <a:buFont typeface="Wingdings 2"/>
              <a:buChar char=""/>
            </a:pPr>
            <a:r>
              <a:rPr lang="en-US" b="1" dirty="0" smtClean="0">
                <a:solidFill>
                  <a:srgbClr val="7030A0"/>
                </a:solidFill>
              </a:rPr>
              <a:t>Description: </a:t>
            </a:r>
            <a:r>
              <a:rPr lang="en-US" dirty="0" smtClean="0">
                <a:solidFill>
                  <a:srgbClr val="7030A0"/>
                </a:solidFill>
              </a:rPr>
              <a:t>In nh.cat, there is a footnote which isn’t never used;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Recommended Solution: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delete footnote # 4.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64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RID 105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RID Classification:</a:t>
            </a:r>
            <a:r>
              <a:rPr lang="en-US" dirty="0" smtClean="0">
                <a:solidFill>
                  <a:srgbClr val="7030A0"/>
                </a:solidFill>
              </a:rPr>
              <a:t> Typo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Location:</a:t>
            </a:r>
            <a:r>
              <a:rPr lang="en-US" dirty="0" smtClean="0">
                <a:solidFill>
                  <a:srgbClr val="7030A0"/>
                </a:solidFill>
              </a:rPr>
              <a:t>  Catalog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Dataset:</a:t>
            </a:r>
            <a:r>
              <a:rPr lang="en-US" dirty="0" smtClean="0">
                <a:solidFill>
                  <a:srgbClr val="7030A0"/>
                </a:solidFill>
              </a:rPr>
              <a:t> ALL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Title:</a:t>
            </a:r>
            <a:r>
              <a:rPr lang="en-US" dirty="0" smtClean="0">
                <a:solidFill>
                  <a:srgbClr val="7030A0"/>
                </a:solidFill>
              </a:rPr>
              <a:t> duplicate word</a:t>
            </a:r>
          </a:p>
          <a:p>
            <a:pPr marL="265176" lvl="1" indent="-265176">
              <a:buSzPct val="80000"/>
              <a:buFont typeface="Wingdings 2"/>
              <a:buChar char=""/>
            </a:pPr>
            <a:r>
              <a:rPr lang="en-US" b="1" dirty="0" smtClean="0">
                <a:solidFill>
                  <a:srgbClr val="7030A0"/>
                </a:solidFill>
              </a:rPr>
              <a:t>Description: </a:t>
            </a:r>
            <a:r>
              <a:rPr lang="en-US" dirty="0" smtClean="0">
                <a:solidFill>
                  <a:srgbClr val="7030A0"/>
                </a:solidFill>
              </a:rPr>
              <a:t>In dataset.cat, </a:t>
            </a:r>
            <a:r>
              <a:rPr lang="en-US" dirty="0">
                <a:solidFill>
                  <a:srgbClr val="7030A0"/>
                </a:solidFill>
              </a:rPr>
              <a:t>Line 472: “The quantum efficiencies of the photocathode- coated surfaces are about an order of magnitude more sensitive to sensitive to H </a:t>
            </a:r>
            <a:r>
              <a:rPr lang="en-US" dirty="0" err="1">
                <a:solidFill>
                  <a:srgbClr val="7030A0"/>
                </a:solidFill>
              </a:rPr>
              <a:t>Lya</a:t>
            </a:r>
            <a:r>
              <a:rPr lang="en-US" dirty="0">
                <a:solidFill>
                  <a:srgbClr val="7030A0"/>
                </a:solidFill>
              </a:rPr>
              <a:t> wavelengths than the bare, uncoated MCP glass</a:t>
            </a:r>
            <a:r>
              <a:rPr lang="en-US" dirty="0" smtClean="0">
                <a:solidFill>
                  <a:srgbClr val="7030A0"/>
                </a:solidFill>
              </a:rPr>
              <a:t>”;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Recommended Solution: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delete one “sensitive to”.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44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P-Alice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determine or constrain:</a:t>
            </a:r>
          </a:p>
          <a:p>
            <a:pPr lvl="1"/>
            <a:r>
              <a:rPr lang="en-US" dirty="0" smtClean="0"/>
              <a:t>The mixing ratios of N2, CO, CH4 and noble gases;</a:t>
            </a:r>
          </a:p>
          <a:p>
            <a:pPr lvl="1"/>
            <a:r>
              <a:rPr lang="en-US" dirty="0" smtClean="0"/>
              <a:t>The vertical density and temperature structure (e.g., gradient) of the upper atmosphere;</a:t>
            </a:r>
          </a:p>
          <a:p>
            <a:pPr lvl="1"/>
            <a:r>
              <a:rPr lang="en-US" dirty="0" smtClean="0"/>
              <a:t>The atmospheric haze optical depth;</a:t>
            </a:r>
          </a:p>
          <a:p>
            <a:pPr lvl="1"/>
            <a:r>
              <a:rPr lang="en-US" dirty="0" smtClean="0"/>
              <a:t>The atmospheric escape rate and escape regime;</a:t>
            </a:r>
          </a:p>
          <a:p>
            <a:pPr lvl="1"/>
            <a:r>
              <a:rPr lang="en-US" dirty="0" smtClean="0"/>
              <a:t>The brightness of airglow emissions from Pluto’s atmosphere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F07F09"/>
              </a:buClr>
            </a:pPr>
            <a:endParaRPr lang="en-US" b="1" dirty="0" smtClean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tern2008_Alice_fig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0435" y="0"/>
            <a:ext cx="5843565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8068" y="5410200"/>
            <a:ext cx="8183880" cy="1051560"/>
          </a:xfrm>
        </p:spPr>
        <p:txBody>
          <a:bodyPr/>
          <a:lstStyle/>
          <a:p>
            <a:r>
              <a:rPr lang="en-US" dirty="0" smtClean="0"/>
              <a:t>P-Alice’s scheme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F07F09"/>
              </a:buClr>
            </a:pPr>
            <a:endParaRPr lang="en-US" b="1" dirty="0" smtClean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tern2008_Alice_fig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609600"/>
            <a:ext cx="5843565" cy="500876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8068" y="5410200"/>
            <a:ext cx="8183880" cy="1051560"/>
          </a:xfrm>
        </p:spPr>
        <p:txBody>
          <a:bodyPr/>
          <a:lstStyle/>
          <a:p>
            <a:r>
              <a:rPr lang="en-US" dirty="0" smtClean="0"/>
              <a:t>P-Alice’s two slits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F07F09"/>
              </a:buClr>
            </a:pPr>
            <a:endParaRPr lang="en-US" b="1" dirty="0" smtClean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tern2008_Alice_fig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676400"/>
            <a:ext cx="5843565" cy="356026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4953000"/>
            <a:ext cx="871728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Alice’s location in New Horizons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400"/>
            <a:ext cx="8183880" cy="1051560"/>
          </a:xfrm>
        </p:spPr>
        <p:txBody>
          <a:bodyPr/>
          <a:lstStyle/>
          <a:p>
            <a:r>
              <a:rPr lang="en-US" dirty="0" smtClean="0"/>
              <a:t>Datasets Reviewed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7462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nh-x-alice-2-kemcruise1-v1.0</a:t>
            </a:r>
          </a:p>
          <a:p>
            <a:r>
              <a:rPr lang="en-US" dirty="0" smtClean="0"/>
              <a:t>nh-x-alice-3-kemcruise1-v1.0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first Kuiper Belt cruise 1 </a:t>
            </a:r>
            <a:r>
              <a:rPr lang="en-US" dirty="0" smtClean="0"/>
              <a:t>dataset delivery </a:t>
            </a:r>
            <a:r>
              <a:rPr lang="en-US" dirty="0"/>
              <a:t>for the </a:t>
            </a:r>
            <a:r>
              <a:rPr lang="en-US" dirty="0" smtClean="0"/>
              <a:t>P-Alice instrument </a:t>
            </a:r>
            <a:r>
              <a:rPr lang="en-US" dirty="0"/>
              <a:t>covers the data that had been downlinked to the </a:t>
            </a:r>
            <a:r>
              <a:rPr lang="en-US" dirty="0" smtClean="0"/>
              <a:t>ground by </a:t>
            </a:r>
            <a:r>
              <a:rPr lang="en-US" dirty="0"/>
              <a:t>12/31/2017. </a:t>
            </a:r>
          </a:p>
        </p:txBody>
      </p:sp>
      <p:pic>
        <p:nvPicPr>
          <p:cNvPr id="4" name="Picture 3" descr="naming_conven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352608"/>
            <a:ext cx="4038950" cy="2209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971800"/>
            <a:ext cx="252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Naming convention: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Aareadme.txt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 between versions 2 &amp; 3 of aareadme.txt show that the file is identical except for the appropriate changes (referencing calibrated vs raw data). OK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51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34000"/>
            <a:ext cx="8183880" cy="1051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Document\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022848"/>
          </a:xfrm>
        </p:spPr>
        <p:txBody>
          <a:bodyPr>
            <a:noAutofit/>
          </a:bodyPr>
          <a:lstStyle/>
          <a:p>
            <a:r>
              <a:rPr lang="en-US" sz="1400" dirty="0" smtClean="0"/>
              <a:t>Docinfo.txt, which explains what’s in here and recommends the following 3 files;</a:t>
            </a:r>
          </a:p>
          <a:p>
            <a:r>
              <a:rPr lang="en-US" sz="1400" dirty="0" smtClean="0"/>
              <a:t>nh_obs_geom.pdf, which has 3 figures from Payload_ssr.pdf</a:t>
            </a:r>
          </a:p>
          <a:p>
            <a:r>
              <a:rPr lang="en-US" sz="1400" dirty="0" smtClean="0"/>
              <a:t>Payload_ssr.pdf (it is basically the Weaver et al. 2008 SSR paper), which includes figures from nh_obs_geom.pdf and additional references;</a:t>
            </a:r>
          </a:p>
          <a:p>
            <a:r>
              <a:rPr lang="en-US" sz="1400" dirty="0" smtClean="0"/>
              <a:t>Soc_inst_icd.pdf: no links to external sites – good!</a:t>
            </a:r>
          </a:p>
          <a:p>
            <a:r>
              <a:rPr lang="en-US" sz="1400" dirty="0" smtClean="0"/>
              <a:t>The 2 SSR papers (Alice and NH payload)+ lunineetal1995.pdf: ok</a:t>
            </a:r>
          </a:p>
          <a:p>
            <a:r>
              <a:rPr lang="en-US" sz="1400" dirty="0" smtClean="0">
                <a:solidFill>
                  <a:srgbClr val="7030A0"/>
                </a:solidFill>
              </a:rPr>
              <a:t>No AAREADME_BU.TXT file, although it is mentioned in docinfo.txt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Nh_mission_trajectory.tab: file is ok.</a:t>
            </a:r>
          </a:p>
          <a:p>
            <a:r>
              <a:rPr lang="en-US" sz="1400" dirty="0"/>
              <a:t>Nh_met2utc.tab: converts MET to date (neat, but wouldn’t it be better if they included a routine</a:t>
            </a:r>
            <a:r>
              <a:rPr lang="en-US" sz="1400" dirty="0" smtClean="0"/>
              <a:t>? Times are provided every 500,000 seconds…)</a:t>
            </a:r>
            <a:endParaRPr lang="en-US" sz="1400" dirty="0"/>
          </a:p>
          <a:p>
            <a:r>
              <a:rPr lang="en-US" sz="1400" dirty="0"/>
              <a:t>nh_fov.png: ok</a:t>
            </a:r>
          </a:p>
          <a:p>
            <a:r>
              <a:rPr lang="en-US" sz="1400" dirty="0" smtClean="0"/>
              <a:t>nh_alice_v200_ti.txt: OK</a:t>
            </a:r>
            <a:endParaRPr lang="en-US" sz="1400" dirty="0"/>
          </a:p>
          <a:p>
            <a:r>
              <a:rPr lang="en-US" sz="1400" dirty="0" smtClean="0"/>
              <a:t>Quat_axyz_instr_to_j2k.asc: OK</a:t>
            </a:r>
          </a:p>
          <a:p>
            <a:r>
              <a:rPr lang="en-US" sz="1400" dirty="0" smtClean="0"/>
              <a:t>Codmac_level_definitions.pdf: OK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8822</TotalTime>
  <Words>1031</Words>
  <Application>Microsoft Office PowerPoint</Application>
  <PresentationFormat>On-screen Show (4:3)</PresentationFormat>
  <Paragraphs>141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Aspect</vt:lpstr>
      <vt:lpstr>P-Alice  PDS Data Review Kuiper Belt Extended Mission 1 Phase</vt:lpstr>
      <vt:lpstr>Characteristics of P-Alice</vt:lpstr>
      <vt:lpstr>Objectives of P-Alice</vt:lpstr>
      <vt:lpstr>P-Alice’s scheme</vt:lpstr>
      <vt:lpstr>P-Alice’s two slits</vt:lpstr>
      <vt:lpstr>Alice’s location in New Horizons</vt:lpstr>
      <vt:lpstr>Datasets Reviewed</vt:lpstr>
      <vt:lpstr>Aareadme.txt</vt:lpstr>
      <vt:lpstr>Document\</vt:lpstr>
      <vt:lpstr>Index\</vt:lpstr>
      <vt:lpstr>Catalog\</vt:lpstr>
      <vt:lpstr>Cfr. With nh_kem.dat</vt:lpstr>
      <vt:lpstr>Catalog\</vt:lpstr>
      <vt:lpstr>Catalog\</vt:lpstr>
      <vt:lpstr>Calib\</vt:lpstr>
      <vt:lpstr>Calib\</vt:lpstr>
      <vt:lpstr>Calib\</vt:lpstr>
      <vt:lpstr>Calib\</vt:lpstr>
      <vt:lpstr>Data\</vt:lpstr>
      <vt:lpstr>Data\</vt:lpstr>
      <vt:lpstr>Evaluation Tools</vt:lpstr>
      <vt:lpstr>RIDs</vt:lpstr>
      <vt:lpstr>RID 101</vt:lpstr>
      <vt:lpstr>RID 102</vt:lpstr>
      <vt:lpstr>RID 103</vt:lpstr>
      <vt:lpstr>RID 104</vt:lpstr>
      <vt:lpstr>RID 105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R-Alice</dc:title>
  <dc:creator>Retherford, Kurt</dc:creator>
  <cp:lastModifiedBy>Cesare Grava</cp:lastModifiedBy>
  <cp:revision>745</cp:revision>
  <dcterms:created xsi:type="dcterms:W3CDTF">2006-08-16T00:00:00Z</dcterms:created>
  <dcterms:modified xsi:type="dcterms:W3CDTF">2018-10-09T15:49:37Z</dcterms:modified>
</cp:coreProperties>
</file>