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62" r:id="rId3"/>
    <p:sldId id="260" r:id="rId4"/>
    <p:sldId id="261" r:id="rId5"/>
    <p:sldId id="257" r:id="rId6"/>
    <p:sldId id="259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esktop\GRC\FY18Revs\NH-SDS%20Rev\Data\Raw\6954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October 26,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92825896762904"/>
          <c:y val="0.14623296665633922"/>
          <c:w val="0.78696062992125981"/>
          <c:h val="0.6787002410916240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2FC-43A9-A13C-6510CB54D15A}"/>
              </c:ext>
            </c:extLst>
          </c:dPt>
          <c:dPt>
            <c:idx val="1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2FC-43A9-A13C-6510CB54D15A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22FC-43A9-A13C-6510CB54D15A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2FC-43A9-A13C-6510CB54D15A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22FC-43A9-A13C-6510CB54D15A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22FC-43A9-A13C-6510CB54D15A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22FC-43A9-A13C-6510CB54D15A}"/>
              </c:ext>
            </c:extLst>
          </c:dPt>
          <c:dPt>
            <c:idx val="7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2FC-43A9-A13C-6510CB54D15A}"/>
              </c:ext>
            </c:extLst>
          </c:dPt>
          <c:dPt>
            <c:idx val="8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22FC-43A9-A13C-6510CB54D15A}"/>
              </c:ext>
            </c:extLst>
          </c:dPt>
          <c:dPt>
            <c:idx val="9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22FC-43A9-A13C-6510CB54D15A}"/>
              </c:ext>
            </c:extLst>
          </c:dPt>
          <c:dPt>
            <c:idx val="10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22FC-43A9-A13C-6510CB54D15A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22FC-43A9-A13C-6510CB54D15A}"/>
              </c:ext>
            </c:extLst>
          </c:dPt>
          <c:dPt>
            <c:idx val="12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22FC-43A9-A13C-6510CB54D15A}"/>
              </c:ext>
            </c:extLst>
          </c:dPt>
          <c:dPt>
            <c:idx val="13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22FC-43A9-A13C-6510CB54D15A}"/>
              </c:ext>
            </c:extLst>
          </c:dPt>
          <c:dPt>
            <c:idx val="14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22FC-43A9-A13C-6510CB54D15A}"/>
              </c:ext>
            </c:extLst>
          </c:dPt>
          <c:dPt>
            <c:idx val="15"/>
            <c:marker>
              <c:symbol val="circle"/>
              <c:size val="5"/>
              <c:spPr>
                <a:solidFill>
                  <a:srgbClr val="FF0000"/>
                </a:solidFill>
                <a:ln w="9525">
                  <a:solidFill>
                    <a:srgbClr val="FF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22FC-43A9-A13C-6510CB54D15A}"/>
              </c:ext>
            </c:extLst>
          </c:dPt>
          <c:dPt>
            <c:idx val="20"/>
            <c:marker>
              <c:symbol val="circle"/>
              <c:size val="5"/>
              <c:spPr>
                <a:solidFill>
                  <a:schemeClr val="accent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22FC-43A9-A13C-6510CB54D15A}"/>
              </c:ext>
            </c:extLst>
          </c:dPt>
          <c:dPt>
            <c:idx val="21"/>
            <c:marker>
              <c:symbol val="circle"/>
              <c:size val="5"/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22FC-43A9-A13C-6510CB54D15A}"/>
              </c:ext>
            </c:extLst>
          </c:dPt>
          <c:xVal>
            <c:numRef>
              <c:f>'Oct262016'!$C$6:$C$33</c:f>
              <c:numCache>
                <c:formatCode>General</c:formatCode>
                <c:ptCount val="28"/>
                <c:pt idx="0">
                  <c:v>339801629</c:v>
                </c:pt>
                <c:pt idx="1">
                  <c:v>339801629</c:v>
                </c:pt>
                <c:pt idx="2">
                  <c:v>339801629</c:v>
                </c:pt>
                <c:pt idx="3">
                  <c:v>339801629</c:v>
                </c:pt>
                <c:pt idx="4">
                  <c:v>339801629</c:v>
                </c:pt>
                <c:pt idx="5">
                  <c:v>339801629</c:v>
                </c:pt>
                <c:pt idx="6">
                  <c:v>339801629</c:v>
                </c:pt>
                <c:pt idx="7">
                  <c:v>339801629</c:v>
                </c:pt>
                <c:pt idx="8">
                  <c:v>339801629</c:v>
                </c:pt>
                <c:pt idx="9">
                  <c:v>339801629</c:v>
                </c:pt>
                <c:pt idx="10">
                  <c:v>339801629</c:v>
                </c:pt>
                <c:pt idx="11">
                  <c:v>339801629</c:v>
                </c:pt>
                <c:pt idx="12">
                  <c:v>339801629</c:v>
                </c:pt>
                <c:pt idx="13">
                  <c:v>339801629</c:v>
                </c:pt>
                <c:pt idx="14">
                  <c:v>339805095</c:v>
                </c:pt>
                <c:pt idx="15">
                  <c:v>339818538</c:v>
                </c:pt>
                <c:pt idx="16">
                  <c:v>339823323</c:v>
                </c:pt>
                <c:pt idx="17">
                  <c:v>339828758</c:v>
                </c:pt>
                <c:pt idx="18">
                  <c:v>339834281</c:v>
                </c:pt>
                <c:pt idx="19">
                  <c:v>339834414</c:v>
                </c:pt>
                <c:pt idx="20">
                  <c:v>339835848</c:v>
                </c:pt>
                <c:pt idx="21">
                  <c:v>339848525</c:v>
                </c:pt>
                <c:pt idx="22">
                  <c:v>339850520</c:v>
                </c:pt>
                <c:pt idx="23">
                  <c:v>339857333</c:v>
                </c:pt>
                <c:pt idx="24">
                  <c:v>339866397</c:v>
                </c:pt>
                <c:pt idx="25">
                  <c:v>339884838</c:v>
                </c:pt>
                <c:pt idx="26">
                  <c:v>339892566</c:v>
                </c:pt>
                <c:pt idx="27">
                  <c:v>340134168</c:v>
                </c:pt>
              </c:numCache>
            </c:numRef>
          </c:xVal>
          <c:yVal>
            <c:numRef>
              <c:f>'Oct262016'!$D$6:$D$33</c:f>
              <c:numCache>
                <c:formatCode>General</c:formatCode>
                <c:ptCount val="2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</c:v>
                </c:pt>
                <c:pt idx="11">
                  <c:v>2</c:v>
                </c:pt>
                <c:pt idx="12">
                  <c:v>8</c:v>
                </c:pt>
                <c:pt idx="13">
                  <c:v>1</c:v>
                </c:pt>
                <c:pt idx="14">
                  <c:v>10</c:v>
                </c:pt>
                <c:pt idx="15">
                  <c:v>5</c:v>
                </c:pt>
                <c:pt idx="16">
                  <c:v>6</c:v>
                </c:pt>
                <c:pt idx="17">
                  <c:v>4</c:v>
                </c:pt>
                <c:pt idx="18">
                  <c:v>4</c:v>
                </c:pt>
                <c:pt idx="19">
                  <c:v>1</c:v>
                </c:pt>
                <c:pt idx="20">
                  <c:v>14</c:v>
                </c:pt>
                <c:pt idx="21">
                  <c:v>2</c:v>
                </c:pt>
                <c:pt idx="22">
                  <c:v>9</c:v>
                </c:pt>
                <c:pt idx="23">
                  <c:v>3</c:v>
                </c:pt>
                <c:pt idx="24">
                  <c:v>2</c:v>
                </c:pt>
                <c:pt idx="25">
                  <c:v>5</c:v>
                </c:pt>
                <c:pt idx="26">
                  <c:v>3</c:v>
                </c:pt>
                <c:pt idx="2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22FC-43A9-A13C-6510CB54D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765976"/>
        <c:axId val="312764992"/>
      </c:scatterChart>
      <c:valAx>
        <c:axId val="312765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Mission Elapsed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64992"/>
        <c:crosses val="autoZero"/>
        <c:crossBetween val="midCat"/>
      </c:valAx>
      <c:valAx>
        <c:axId val="31276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Calibrated Channel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65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November </a:t>
            </a:r>
            <a:r>
              <a:rPr lang="en-US" dirty="0"/>
              <a:t>15, 2016</a:t>
            </a:r>
          </a:p>
        </c:rich>
      </c:tx>
      <c:layout>
        <c:manualLayout>
          <c:xMode val="edge"/>
          <c:yMode val="edge"/>
          <c:x val="0.3488194444444444"/>
          <c:y val="4.41919191919191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'Nov152016'!$C$6:$C$57</c:f>
              <c:numCache>
                <c:formatCode>General</c:formatCode>
                <c:ptCount val="52"/>
                <c:pt idx="0">
                  <c:v>341462596</c:v>
                </c:pt>
                <c:pt idx="1">
                  <c:v>341465597</c:v>
                </c:pt>
                <c:pt idx="2">
                  <c:v>341466296</c:v>
                </c:pt>
                <c:pt idx="3">
                  <c:v>341466689</c:v>
                </c:pt>
                <c:pt idx="4">
                  <c:v>341466689</c:v>
                </c:pt>
                <c:pt idx="5">
                  <c:v>341466689</c:v>
                </c:pt>
                <c:pt idx="6">
                  <c:v>341466689</c:v>
                </c:pt>
                <c:pt idx="7">
                  <c:v>341466689</c:v>
                </c:pt>
                <c:pt idx="8">
                  <c:v>341466689</c:v>
                </c:pt>
                <c:pt idx="9">
                  <c:v>341466689</c:v>
                </c:pt>
                <c:pt idx="10">
                  <c:v>341466689</c:v>
                </c:pt>
                <c:pt idx="11">
                  <c:v>341466689</c:v>
                </c:pt>
                <c:pt idx="12">
                  <c:v>341466689</c:v>
                </c:pt>
                <c:pt idx="13">
                  <c:v>341466689</c:v>
                </c:pt>
                <c:pt idx="14">
                  <c:v>341466689</c:v>
                </c:pt>
                <c:pt idx="15">
                  <c:v>341466689</c:v>
                </c:pt>
                <c:pt idx="16">
                  <c:v>341466689</c:v>
                </c:pt>
                <c:pt idx="17">
                  <c:v>341466689</c:v>
                </c:pt>
                <c:pt idx="18">
                  <c:v>341493476</c:v>
                </c:pt>
                <c:pt idx="19">
                  <c:v>341497335</c:v>
                </c:pt>
                <c:pt idx="20">
                  <c:v>341497455</c:v>
                </c:pt>
                <c:pt idx="21">
                  <c:v>341502056</c:v>
                </c:pt>
                <c:pt idx="22">
                  <c:v>341505002</c:v>
                </c:pt>
                <c:pt idx="23">
                  <c:v>341512038</c:v>
                </c:pt>
                <c:pt idx="24">
                  <c:v>341514389</c:v>
                </c:pt>
                <c:pt idx="25">
                  <c:v>341514389</c:v>
                </c:pt>
                <c:pt idx="26">
                  <c:v>341514389</c:v>
                </c:pt>
                <c:pt idx="27">
                  <c:v>341514389</c:v>
                </c:pt>
                <c:pt idx="28">
                  <c:v>341514389</c:v>
                </c:pt>
                <c:pt idx="29">
                  <c:v>341514389</c:v>
                </c:pt>
                <c:pt idx="30">
                  <c:v>341514389</c:v>
                </c:pt>
                <c:pt idx="31">
                  <c:v>341514389</c:v>
                </c:pt>
                <c:pt idx="32">
                  <c:v>341514389</c:v>
                </c:pt>
                <c:pt idx="33">
                  <c:v>341514389</c:v>
                </c:pt>
                <c:pt idx="34">
                  <c:v>341514389</c:v>
                </c:pt>
                <c:pt idx="35">
                  <c:v>341514389</c:v>
                </c:pt>
                <c:pt idx="36">
                  <c:v>341514389</c:v>
                </c:pt>
                <c:pt idx="37">
                  <c:v>341514389</c:v>
                </c:pt>
                <c:pt idx="38">
                  <c:v>341514389</c:v>
                </c:pt>
                <c:pt idx="39">
                  <c:v>341514389</c:v>
                </c:pt>
                <c:pt idx="40">
                  <c:v>341514389</c:v>
                </c:pt>
                <c:pt idx="41">
                  <c:v>341514389</c:v>
                </c:pt>
                <c:pt idx="42">
                  <c:v>341514389</c:v>
                </c:pt>
                <c:pt idx="43">
                  <c:v>341514389</c:v>
                </c:pt>
                <c:pt idx="44">
                  <c:v>341514389</c:v>
                </c:pt>
                <c:pt idx="45">
                  <c:v>341514389</c:v>
                </c:pt>
                <c:pt idx="46">
                  <c:v>341514389</c:v>
                </c:pt>
                <c:pt idx="47">
                  <c:v>341514389</c:v>
                </c:pt>
                <c:pt idx="48">
                  <c:v>341514389</c:v>
                </c:pt>
                <c:pt idx="49">
                  <c:v>341514389</c:v>
                </c:pt>
                <c:pt idx="50">
                  <c:v>341514389</c:v>
                </c:pt>
                <c:pt idx="51">
                  <c:v>341514389</c:v>
                </c:pt>
              </c:numCache>
            </c:numRef>
          </c:xVal>
          <c:yVal>
            <c:numRef>
              <c:f>'Nov152016'!$D$6:$D$57</c:f>
              <c:numCache>
                <c:formatCode>General</c:formatCode>
                <c:ptCount val="52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12</c:v>
                </c:pt>
                <c:pt idx="14">
                  <c:v>14</c:v>
                </c:pt>
                <c:pt idx="15">
                  <c:v>1</c:v>
                </c:pt>
                <c:pt idx="16">
                  <c:v>2</c:v>
                </c:pt>
                <c:pt idx="17">
                  <c:v>6</c:v>
                </c:pt>
                <c:pt idx="18">
                  <c:v>12</c:v>
                </c:pt>
                <c:pt idx="19">
                  <c:v>8</c:v>
                </c:pt>
                <c:pt idx="20">
                  <c:v>13</c:v>
                </c:pt>
                <c:pt idx="21">
                  <c:v>14</c:v>
                </c:pt>
                <c:pt idx="22">
                  <c:v>2</c:v>
                </c:pt>
                <c:pt idx="23">
                  <c:v>2</c:v>
                </c:pt>
                <c:pt idx="24">
                  <c:v>13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6</c:v>
                </c:pt>
                <c:pt idx="29">
                  <c:v>7</c:v>
                </c:pt>
                <c:pt idx="30">
                  <c:v>8</c:v>
                </c:pt>
                <c:pt idx="31">
                  <c:v>9</c:v>
                </c:pt>
                <c:pt idx="32">
                  <c:v>10</c:v>
                </c:pt>
                <c:pt idx="33">
                  <c:v>12</c:v>
                </c:pt>
                <c:pt idx="34">
                  <c:v>13</c:v>
                </c:pt>
                <c:pt idx="35">
                  <c:v>14</c:v>
                </c:pt>
                <c:pt idx="36">
                  <c:v>1</c:v>
                </c:pt>
                <c:pt idx="37">
                  <c:v>2</c:v>
                </c:pt>
                <c:pt idx="38">
                  <c:v>3</c:v>
                </c:pt>
                <c:pt idx="39">
                  <c:v>4</c:v>
                </c:pt>
                <c:pt idx="40">
                  <c:v>5</c:v>
                </c:pt>
                <c:pt idx="41">
                  <c:v>6</c:v>
                </c:pt>
                <c:pt idx="42">
                  <c:v>7</c:v>
                </c:pt>
                <c:pt idx="43">
                  <c:v>8</c:v>
                </c:pt>
                <c:pt idx="44">
                  <c:v>9</c:v>
                </c:pt>
                <c:pt idx="45">
                  <c:v>10</c:v>
                </c:pt>
                <c:pt idx="46">
                  <c:v>12</c:v>
                </c:pt>
                <c:pt idx="47">
                  <c:v>13</c:v>
                </c:pt>
                <c:pt idx="48">
                  <c:v>14</c:v>
                </c:pt>
                <c:pt idx="49">
                  <c:v>1</c:v>
                </c:pt>
                <c:pt idx="50">
                  <c:v>2</c:v>
                </c:pt>
                <c:pt idx="51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9E-4F3B-A394-04E4B4DAC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8775624"/>
        <c:axId val="308777264"/>
      </c:scatterChart>
      <c:valAx>
        <c:axId val="30877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Mission Elapsed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777264"/>
        <c:crosses val="autoZero"/>
        <c:crossBetween val="midCat"/>
      </c:valAx>
      <c:valAx>
        <c:axId val="30877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Channel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1666666666666664E-2"/>
              <c:y val="0.398537540761950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775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July 7,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'Jul72017'!$C$6:$C$37</c:f>
              <c:numCache>
                <c:formatCode>General</c:formatCode>
                <c:ptCount val="32"/>
                <c:pt idx="0">
                  <c:v>361732079</c:v>
                </c:pt>
                <c:pt idx="1">
                  <c:v>361735444</c:v>
                </c:pt>
                <c:pt idx="2">
                  <c:v>361735918</c:v>
                </c:pt>
                <c:pt idx="3">
                  <c:v>361736036</c:v>
                </c:pt>
                <c:pt idx="4">
                  <c:v>361741273</c:v>
                </c:pt>
                <c:pt idx="5">
                  <c:v>361744377</c:v>
                </c:pt>
                <c:pt idx="6">
                  <c:v>361749295</c:v>
                </c:pt>
                <c:pt idx="7">
                  <c:v>361750261</c:v>
                </c:pt>
                <c:pt idx="8">
                  <c:v>361755552</c:v>
                </c:pt>
                <c:pt idx="9">
                  <c:v>361767110</c:v>
                </c:pt>
                <c:pt idx="10">
                  <c:v>361767914</c:v>
                </c:pt>
                <c:pt idx="11">
                  <c:v>361773416</c:v>
                </c:pt>
                <c:pt idx="12">
                  <c:v>361777991</c:v>
                </c:pt>
                <c:pt idx="13">
                  <c:v>361780731</c:v>
                </c:pt>
                <c:pt idx="14">
                  <c:v>361787967</c:v>
                </c:pt>
                <c:pt idx="15">
                  <c:v>361791393</c:v>
                </c:pt>
                <c:pt idx="16">
                  <c:v>361802590</c:v>
                </c:pt>
                <c:pt idx="17">
                  <c:v>361807749</c:v>
                </c:pt>
                <c:pt idx="18">
                  <c:v>361807749</c:v>
                </c:pt>
                <c:pt idx="19">
                  <c:v>361807749</c:v>
                </c:pt>
                <c:pt idx="20">
                  <c:v>361807749</c:v>
                </c:pt>
                <c:pt idx="21">
                  <c:v>361807749</c:v>
                </c:pt>
                <c:pt idx="22">
                  <c:v>361807749</c:v>
                </c:pt>
                <c:pt idx="23">
                  <c:v>361807749</c:v>
                </c:pt>
                <c:pt idx="24">
                  <c:v>361807749</c:v>
                </c:pt>
                <c:pt idx="25">
                  <c:v>361807749</c:v>
                </c:pt>
                <c:pt idx="26">
                  <c:v>361807749</c:v>
                </c:pt>
                <c:pt idx="27">
                  <c:v>361807749</c:v>
                </c:pt>
                <c:pt idx="28">
                  <c:v>361807749</c:v>
                </c:pt>
                <c:pt idx="29">
                  <c:v>361807749</c:v>
                </c:pt>
                <c:pt idx="30">
                  <c:v>361811974</c:v>
                </c:pt>
                <c:pt idx="31">
                  <c:v>361812941</c:v>
                </c:pt>
              </c:numCache>
            </c:numRef>
          </c:xVal>
          <c:yVal>
            <c:numRef>
              <c:f>'Jul72017'!$D$6:$D$37</c:f>
              <c:numCache>
                <c:formatCode>General</c:formatCode>
                <c:ptCount val="32"/>
                <c:pt idx="0">
                  <c:v>2</c:v>
                </c:pt>
                <c:pt idx="1">
                  <c:v>14</c:v>
                </c:pt>
                <c:pt idx="2">
                  <c:v>5</c:v>
                </c:pt>
                <c:pt idx="3">
                  <c:v>2</c:v>
                </c:pt>
                <c:pt idx="4">
                  <c:v>12</c:v>
                </c:pt>
                <c:pt idx="5">
                  <c:v>3</c:v>
                </c:pt>
                <c:pt idx="6">
                  <c:v>12</c:v>
                </c:pt>
                <c:pt idx="7">
                  <c:v>2</c:v>
                </c:pt>
                <c:pt idx="8">
                  <c:v>5</c:v>
                </c:pt>
                <c:pt idx="9">
                  <c:v>14</c:v>
                </c:pt>
                <c:pt idx="10">
                  <c:v>12</c:v>
                </c:pt>
                <c:pt idx="11">
                  <c:v>7</c:v>
                </c:pt>
                <c:pt idx="12">
                  <c:v>7</c:v>
                </c:pt>
                <c:pt idx="13">
                  <c:v>14</c:v>
                </c:pt>
                <c:pt idx="14">
                  <c:v>8</c:v>
                </c:pt>
                <c:pt idx="15">
                  <c:v>6</c:v>
                </c:pt>
                <c:pt idx="16">
                  <c:v>4</c:v>
                </c:pt>
                <c:pt idx="17">
                  <c:v>5</c:v>
                </c:pt>
                <c:pt idx="18">
                  <c:v>6</c:v>
                </c:pt>
                <c:pt idx="19">
                  <c:v>4</c:v>
                </c:pt>
                <c:pt idx="20">
                  <c:v>8</c:v>
                </c:pt>
                <c:pt idx="21">
                  <c:v>9</c:v>
                </c:pt>
                <c:pt idx="22">
                  <c:v>10</c:v>
                </c:pt>
                <c:pt idx="23">
                  <c:v>7</c:v>
                </c:pt>
                <c:pt idx="24">
                  <c:v>1</c:v>
                </c:pt>
                <c:pt idx="25">
                  <c:v>13</c:v>
                </c:pt>
                <c:pt idx="26">
                  <c:v>3</c:v>
                </c:pt>
                <c:pt idx="27">
                  <c:v>12</c:v>
                </c:pt>
                <c:pt idx="28">
                  <c:v>14</c:v>
                </c:pt>
                <c:pt idx="29">
                  <c:v>2</c:v>
                </c:pt>
                <c:pt idx="30">
                  <c:v>3</c:v>
                </c:pt>
                <c:pt idx="3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A2-49F9-912D-6601E4E6A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252600"/>
        <c:axId val="419252928"/>
      </c:scatterChart>
      <c:valAx>
        <c:axId val="419252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Mission Elapsed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52928"/>
        <c:crosses val="autoZero"/>
        <c:crossBetween val="midCat"/>
      </c:valAx>
      <c:valAx>
        <c:axId val="41925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Channel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52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October 26,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'Oct262016'!$C$6:$C$33</c:f>
              <c:numCache>
                <c:formatCode>General</c:formatCode>
                <c:ptCount val="28"/>
                <c:pt idx="0">
                  <c:v>339801629</c:v>
                </c:pt>
                <c:pt idx="1">
                  <c:v>339801629</c:v>
                </c:pt>
                <c:pt idx="2">
                  <c:v>339801629</c:v>
                </c:pt>
                <c:pt idx="3">
                  <c:v>339801629</c:v>
                </c:pt>
                <c:pt idx="4">
                  <c:v>339801629</c:v>
                </c:pt>
                <c:pt idx="5">
                  <c:v>339801629</c:v>
                </c:pt>
                <c:pt idx="6">
                  <c:v>339801629</c:v>
                </c:pt>
                <c:pt idx="7">
                  <c:v>339801629</c:v>
                </c:pt>
                <c:pt idx="8">
                  <c:v>339801629</c:v>
                </c:pt>
                <c:pt idx="9">
                  <c:v>339801629</c:v>
                </c:pt>
                <c:pt idx="10">
                  <c:v>339801629</c:v>
                </c:pt>
                <c:pt idx="11">
                  <c:v>339801629</c:v>
                </c:pt>
                <c:pt idx="12">
                  <c:v>339801629</c:v>
                </c:pt>
                <c:pt idx="13">
                  <c:v>339801629</c:v>
                </c:pt>
                <c:pt idx="14">
                  <c:v>339805095</c:v>
                </c:pt>
                <c:pt idx="15">
                  <c:v>339818538</c:v>
                </c:pt>
                <c:pt idx="16">
                  <c:v>339823323</c:v>
                </c:pt>
                <c:pt idx="17">
                  <c:v>339828758</c:v>
                </c:pt>
                <c:pt idx="18">
                  <c:v>339834281</c:v>
                </c:pt>
                <c:pt idx="19">
                  <c:v>339834414</c:v>
                </c:pt>
                <c:pt idx="20">
                  <c:v>339835848</c:v>
                </c:pt>
                <c:pt idx="21">
                  <c:v>339848525</c:v>
                </c:pt>
                <c:pt idx="22">
                  <c:v>339850520</c:v>
                </c:pt>
                <c:pt idx="23">
                  <c:v>339857333</c:v>
                </c:pt>
                <c:pt idx="24">
                  <c:v>339866397</c:v>
                </c:pt>
                <c:pt idx="25">
                  <c:v>339884838</c:v>
                </c:pt>
                <c:pt idx="26">
                  <c:v>339892566</c:v>
                </c:pt>
                <c:pt idx="27">
                  <c:v>340134168</c:v>
                </c:pt>
              </c:numCache>
            </c:numRef>
          </c:xVal>
          <c:yVal>
            <c:numRef>
              <c:f>'Oct262016'!$D$6:$D$33</c:f>
              <c:numCache>
                <c:formatCode>General</c:formatCode>
                <c:ptCount val="2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14</c:v>
                </c:pt>
                <c:pt idx="10">
                  <c:v>1</c:v>
                </c:pt>
                <c:pt idx="11">
                  <c:v>2</c:v>
                </c:pt>
                <c:pt idx="12">
                  <c:v>8</c:v>
                </c:pt>
                <c:pt idx="13">
                  <c:v>1</c:v>
                </c:pt>
                <c:pt idx="14">
                  <c:v>10</c:v>
                </c:pt>
                <c:pt idx="15">
                  <c:v>5</c:v>
                </c:pt>
                <c:pt idx="16">
                  <c:v>6</c:v>
                </c:pt>
                <c:pt idx="17">
                  <c:v>4</c:v>
                </c:pt>
                <c:pt idx="18">
                  <c:v>4</c:v>
                </c:pt>
                <c:pt idx="19">
                  <c:v>1</c:v>
                </c:pt>
                <c:pt idx="20">
                  <c:v>14</c:v>
                </c:pt>
                <c:pt idx="21">
                  <c:v>2</c:v>
                </c:pt>
                <c:pt idx="22">
                  <c:v>9</c:v>
                </c:pt>
                <c:pt idx="23">
                  <c:v>3</c:v>
                </c:pt>
                <c:pt idx="24">
                  <c:v>2</c:v>
                </c:pt>
                <c:pt idx="25">
                  <c:v>5</c:v>
                </c:pt>
                <c:pt idx="26">
                  <c:v>3</c:v>
                </c:pt>
                <c:pt idx="2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5F-4607-AD0A-1E843572A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765976"/>
        <c:axId val="312764992"/>
      </c:scatterChart>
      <c:valAx>
        <c:axId val="312765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Mission Elapsed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64992"/>
        <c:crosses val="autoZero"/>
        <c:crossBetween val="midCat"/>
      </c:valAx>
      <c:valAx>
        <c:axId val="31276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Channel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765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December 17,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'Dec172017'!$C$6:$C$50</c:f>
              <c:numCache>
                <c:formatCode>General</c:formatCode>
                <c:ptCount val="45"/>
                <c:pt idx="0">
                  <c:v>375731849</c:v>
                </c:pt>
                <c:pt idx="1">
                  <c:v>375731849</c:v>
                </c:pt>
                <c:pt idx="2">
                  <c:v>375731849</c:v>
                </c:pt>
                <c:pt idx="3">
                  <c:v>375731849</c:v>
                </c:pt>
                <c:pt idx="4">
                  <c:v>375731849</c:v>
                </c:pt>
                <c:pt idx="5">
                  <c:v>375731849</c:v>
                </c:pt>
                <c:pt idx="6">
                  <c:v>375731849</c:v>
                </c:pt>
                <c:pt idx="7">
                  <c:v>375731849</c:v>
                </c:pt>
                <c:pt idx="8">
                  <c:v>375731849</c:v>
                </c:pt>
                <c:pt idx="9">
                  <c:v>375731849</c:v>
                </c:pt>
                <c:pt idx="10">
                  <c:v>375731849</c:v>
                </c:pt>
                <c:pt idx="11">
                  <c:v>375731849</c:v>
                </c:pt>
                <c:pt idx="12">
                  <c:v>375731849</c:v>
                </c:pt>
                <c:pt idx="13">
                  <c:v>375739845</c:v>
                </c:pt>
                <c:pt idx="14">
                  <c:v>375809050</c:v>
                </c:pt>
                <c:pt idx="15">
                  <c:v>375821849</c:v>
                </c:pt>
                <c:pt idx="16">
                  <c:v>375827127</c:v>
                </c:pt>
                <c:pt idx="17">
                  <c:v>375843689</c:v>
                </c:pt>
                <c:pt idx="18">
                  <c:v>375843689</c:v>
                </c:pt>
                <c:pt idx="19">
                  <c:v>375843689</c:v>
                </c:pt>
                <c:pt idx="20">
                  <c:v>375843689</c:v>
                </c:pt>
                <c:pt idx="21">
                  <c:v>375843689</c:v>
                </c:pt>
                <c:pt idx="22">
                  <c:v>375843689</c:v>
                </c:pt>
                <c:pt idx="23">
                  <c:v>375843689</c:v>
                </c:pt>
                <c:pt idx="24">
                  <c:v>375843689</c:v>
                </c:pt>
                <c:pt idx="25">
                  <c:v>375843689</c:v>
                </c:pt>
                <c:pt idx="26">
                  <c:v>375843689</c:v>
                </c:pt>
                <c:pt idx="27">
                  <c:v>375843689</c:v>
                </c:pt>
                <c:pt idx="28">
                  <c:v>375843689</c:v>
                </c:pt>
                <c:pt idx="29">
                  <c:v>375843689</c:v>
                </c:pt>
                <c:pt idx="30">
                  <c:v>375843689</c:v>
                </c:pt>
                <c:pt idx="31">
                  <c:v>375843689</c:v>
                </c:pt>
                <c:pt idx="32">
                  <c:v>375843689</c:v>
                </c:pt>
                <c:pt idx="33">
                  <c:v>375843689</c:v>
                </c:pt>
                <c:pt idx="34">
                  <c:v>375843689</c:v>
                </c:pt>
                <c:pt idx="35">
                  <c:v>375843689</c:v>
                </c:pt>
                <c:pt idx="36">
                  <c:v>375843689</c:v>
                </c:pt>
                <c:pt idx="37">
                  <c:v>375843689</c:v>
                </c:pt>
                <c:pt idx="38">
                  <c:v>375843689</c:v>
                </c:pt>
                <c:pt idx="39">
                  <c:v>375843689</c:v>
                </c:pt>
                <c:pt idx="40">
                  <c:v>375843689</c:v>
                </c:pt>
                <c:pt idx="41">
                  <c:v>375843689</c:v>
                </c:pt>
                <c:pt idx="42">
                  <c:v>375843689</c:v>
                </c:pt>
                <c:pt idx="43">
                  <c:v>375843689</c:v>
                </c:pt>
                <c:pt idx="44">
                  <c:v>375843689</c:v>
                </c:pt>
              </c:numCache>
            </c:numRef>
          </c:xVal>
          <c:yVal>
            <c:numRef>
              <c:f>'Dec172017'!$D$6:$D$50</c:f>
              <c:numCache>
                <c:formatCode>General</c:formatCode>
                <c:ptCount val="45"/>
                <c:pt idx="0">
                  <c:v>9</c:v>
                </c:pt>
                <c:pt idx="1">
                  <c:v>12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  <c:pt idx="7">
                  <c:v>10</c:v>
                </c:pt>
                <c:pt idx="8">
                  <c:v>3</c:v>
                </c:pt>
                <c:pt idx="9">
                  <c:v>8</c:v>
                </c:pt>
                <c:pt idx="10">
                  <c:v>5</c:v>
                </c:pt>
                <c:pt idx="11">
                  <c:v>14</c:v>
                </c:pt>
                <c:pt idx="12">
                  <c:v>7</c:v>
                </c:pt>
                <c:pt idx="13">
                  <c:v>6</c:v>
                </c:pt>
                <c:pt idx="14">
                  <c:v>6</c:v>
                </c:pt>
                <c:pt idx="15">
                  <c:v>2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5</c:v>
                </c:pt>
                <c:pt idx="23">
                  <c:v>6</c:v>
                </c:pt>
                <c:pt idx="24">
                  <c:v>8</c:v>
                </c:pt>
                <c:pt idx="25">
                  <c:v>8</c:v>
                </c:pt>
                <c:pt idx="26">
                  <c:v>10</c:v>
                </c:pt>
                <c:pt idx="27">
                  <c:v>10</c:v>
                </c:pt>
                <c:pt idx="28">
                  <c:v>12</c:v>
                </c:pt>
                <c:pt idx="29">
                  <c:v>12</c:v>
                </c:pt>
                <c:pt idx="30">
                  <c:v>13</c:v>
                </c:pt>
                <c:pt idx="31">
                  <c:v>14</c:v>
                </c:pt>
                <c:pt idx="32">
                  <c:v>4</c:v>
                </c:pt>
                <c:pt idx="33">
                  <c:v>2</c:v>
                </c:pt>
                <c:pt idx="34">
                  <c:v>2</c:v>
                </c:pt>
                <c:pt idx="35">
                  <c:v>14</c:v>
                </c:pt>
                <c:pt idx="36">
                  <c:v>9</c:v>
                </c:pt>
                <c:pt idx="37">
                  <c:v>4</c:v>
                </c:pt>
                <c:pt idx="38">
                  <c:v>5</c:v>
                </c:pt>
                <c:pt idx="39">
                  <c:v>1</c:v>
                </c:pt>
                <c:pt idx="40">
                  <c:v>7</c:v>
                </c:pt>
                <c:pt idx="41">
                  <c:v>1</c:v>
                </c:pt>
                <c:pt idx="42">
                  <c:v>4</c:v>
                </c:pt>
                <c:pt idx="43">
                  <c:v>3</c:v>
                </c:pt>
                <c:pt idx="4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19-4367-9582-88A902BA8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810928"/>
        <c:axId val="310811912"/>
      </c:scatterChart>
      <c:valAx>
        <c:axId val="310810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Mission Elapsed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811912"/>
        <c:crosses val="autoZero"/>
        <c:crossBetween val="midCat"/>
      </c:valAx>
      <c:valAx>
        <c:axId val="31081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Channel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810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Non-Coincident Hits &gt; 2 sigma</a:t>
            </a:r>
          </a:p>
        </c:rich>
      </c:tx>
      <c:layout>
        <c:manualLayout>
          <c:xMode val="edge"/>
          <c:yMode val="edge"/>
          <c:x val="0.18948764216972877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Sheet1!$B$18:$O$18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E-4528-92A8-DF9947C66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850280"/>
        <c:axId val="444847000"/>
      </c:barChart>
      <c:catAx>
        <c:axId val="444850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Chanel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47000"/>
        <c:crosses val="autoZero"/>
        <c:auto val="1"/>
        <c:lblAlgn val="ctr"/>
        <c:lblOffset val="100"/>
        <c:noMultiLvlLbl val="0"/>
      </c:catAx>
      <c:valAx>
        <c:axId val="444847000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Hits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502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Hits &gt; 2 sigma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41-4F4A-90E6-E7E717CA95CF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41-4F4A-90E6-E7E717CA95CF}"/>
              </c:ext>
            </c:extLst>
          </c:dPt>
          <c:val>
            <c:numRef>
              <c:f>Sheet1!$B$16:$O$16</c:f>
              <c:numCache>
                <c:formatCode>General</c:formatCode>
                <c:ptCount val="14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6</c:v>
                </c:pt>
                <c:pt idx="8">
                  <c:v>3</c:v>
                </c:pt>
                <c:pt idx="9">
                  <c:v>5</c:v>
                </c:pt>
                <c:pt idx="10">
                  <c:v>0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1-4F4A-90E6-E7E717CA9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850280"/>
        <c:axId val="444847000"/>
      </c:barChart>
      <c:catAx>
        <c:axId val="444850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Chanel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47000"/>
        <c:crosses val="autoZero"/>
        <c:auto val="1"/>
        <c:lblAlgn val="ctr"/>
        <c:lblOffset val="100"/>
        <c:noMultiLvlLbl val="0"/>
      </c:catAx>
      <c:valAx>
        <c:axId val="44484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Hits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850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284F66-2E8A-4826-8171-84E77DFE7CB3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F6EB1C-3C55-4067-A88B-0BEABD5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8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0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1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C487-1558-4AFD-8386-9778F14DFCE2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9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43" y="206831"/>
            <a:ext cx="3603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PDS Data Review</a:t>
            </a:r>
          </a:p>
          <a:p>
            <a:r>
              <a:rPr lang="en-US" b="1" dirty="0">
                <a:solidFill>
                  <a:schemeClr val="bg1"/>
                </a:solidFill>
              </a:rPr>
              <a:t>New Horizons Pluto Encounter</a:t>
            </a:r>
          </a:p>
          <a:p>
            <a:r>
              <a:rPr lang="en-US" b="1" dirty="0">
                <a:solidFill>
                  <a:schemeClr val="bg1"/>
                </a:solidFill>
              </a:rPr>
              <a:t>Student Dust Counter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October 10, 2018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Jim Gaier</a:t>
            </a:r>
          </a:p>
          <a:p>
            <a:r>
              <a:rPr lang="en-US" dirty="0">
                <a:solidFill>
                  <a:schemeClr val="bg1"/>
                </a:solidFill>
              </a:rPr>
              <a:t>NASA Glenn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9892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65382"/>
          </a:xfrm>
        </p:spPr>
        <p:txBody>
          <a:bodyPr/>
          <a:lstStyle/>
          <a:p>
            <a:r>
              <a:rPr lang="en-US" b="1" dirty="0" smtClean="0"/>
              <a:t>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9273"/>
            <a:ext cx="7886700" cy="4837690"/>
          </a:xfrm>
        </p:spPr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new problems </a:t>
            </a:r>
            <a:r>
              <a:rPr lang="en-US" dirty="0" smtClean="0"/>
              <a:t>were identified </a:t>
            </a:r>
            <a:r>
              <a:rPr lang="en-US" dirty="0" smtClean="0"/>
              <a:t>outside of missing sequence file but </a:t>
            </a:r>
            <a:r>
              <a:rPr lang="en-US" dirty="0" smtClean="0"/>
              <a:t>some questions arose:</a:t>
            </a:r>
          </a:p>
          <a:p>
            <a:pPr lvl="1"/>
            <a:r>
              <a:rPr lang="en-US" dirty="0" smtClean="0"/>
              <a:t>Catalog/SDC</a:t>
            </a:r>
          </a:p>
          <a:p>
            <a:pPr lvl="2"/>
            <a:r>
              <a:rPr lang="en-US" dirty="0" smtClean="0"/>
              <a:t>Operational Considerations</a:t>
            </a:r>
          </a:p>
          <a:p>
            <a:pPr lvl="3"/>
            <a:r>
              <a:rPr lang="en-US" dirty="0" smtClean="0"/>
              <a:t>2) Stimulus calibrations generate false positives</a:t>
            </a:r>
          </a:p>
          <a:p>
            <a:pPr lvl="4"/>
            <a:r>
              <a:rPr lang="en-US" dirty="0" smtClean="0"/>
              <a:t>Last documented July 2016 so not in this data set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Have there been any calibrations since July 2016?</a:t>
            </a:r>
            <a:endParaRPr lang="en-US" dirty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4) No particle events over 2.8E-10 g (3 </a:t>
            </a:r>
            <a:r>
              <a:rPr lang="en-US" dirty="0" smtClean="0">
                <a:sym typeface="Symbol" panose="05050102010706020507" pitchFamily="18" charset="2"/>
              </a:rPr>
              <a:t>m) </a:t>
            </a:r>
            <a:r>
              <a:rPr lang="en-US" dirty="0" smtClean="0"/>
              <a:t>as of late 2016</a:t>
            </a:r>
          </a:p>
          <a:p>
            <a:pPr lvl="4"/>
            <a:r>
              <a:rPr lang="en-US" dirty="0" smtClean="0"/>
              <a:t>Reason under active discussion by science team and eventually addressed in a future delivery of SDC data sets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Any larger particles found in this data set?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Status of these discussions?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Plan to address?</a:t>
            </a:r>
          </a:p>
        </p:txBody>
      </p:sp>
    </p:spTree>
    <p:extLst>
      <p:ext uri="{BB962C8B-B14F-4D97-AF65-F5344CB8AC3E}">
        <p14:creationId xmlns:p14="http://schemas.microsoft.com/office/powerpoint/2010/main" val="274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Raw Data </a:t>
            </a:r>
            <a:r>
              <a:rPr lang="en-US" b="1" dirty="0" smtClean="0">
                <a:sym typeface="Symbol" panose="05050102010706020507" pitchFamily="18" charset="2"/>
              </a:rPr>
              <a:t> Calibrated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431"/>
            <a:ext cx="7886700" cy="442751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Used </a:t>
            </a:r>
            <a:r>
              <a:rPr lang="en-US" i="1" dirty="0" err="1"/>
              <a:t>NASAView</a:t>
            </a:r>
            <a:r>
              <a:rPr lang="en-US" dirty="0"/>
              <a:t> to look at </a:t>
            </a:r>
            <a:r>
              <a:rPr lang="en-US" dirty="0" smtClean="0"/>
              <a:t>first </a:t>
            </a:r>
            <a:r>
              <a:rPr lang="en-US" dirty="0"/>
              <a:t>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Calibrated data was consistent with raw data</a:t>
            </a:r>
          </a:p>
          <a:p>
            <a:pPr lvl="2"/>
            <a:r>
              <a:rPr lang="en-US" dirty="0" smtClean="0"/>
              <a:t>2</a:t>
            </a:r>
            <a:r>
              <a:rPr lang="en-US" dirty="0" smtClean="0">
                <a:sym typeface="Symbol" panose="05050102010706020507" pitchFamily="18" charset="2"/>
              </a:rPr>
              <a:t> mass </a:t>
            </a:r>
            <a:r>
              <a:rPr lang="en-US" dirty="0">
                <a:sym typeface="Symbol" panose="05050102010706020507" pitchFamily="18" charset="2"/>
              </a:rPr>
              <a:t> 4% DN “above” threshold </a:t>
            </a:r>
            <a:r>
              <a:rPr lang="en-US" dirty="0" smtClean="0">
                <a:sym typeface="Symbol" panose="05050102010706020507" pitchFamily="18" charset="2"/>
              </a:rPr>
              <a:t>value</a:t>
            </a:r>
            <a:endParaRPr lang="en-US" dirty="0"/>
          </a:p>
          <a:p>
            <a:pPr lvl="2"/>
            <a:r>
              <a:rPr lang="en-US" dirty="0" smtClean="0"/>
              <a:t>4</a:t>
            </a:r>
            <a:r>
              <a:rPr lang="vi-VN" dirty="0">
                <a:sym typeface="Symbol" panose="05050102010706020507" pitchFamily="18" charset="2"/>
              </a:rPr>
              <a:t></a:t>
            </a:r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mass  8% </a:t>
            </a:r>
            <a:r>
              <a:rPr lang="en-US" dirty="0">
                <a:sym typeface="Symbol" panose="05050102010706020507" pitchFamily="18" charset="2"/>
              </a:rPr>
              <a:t>DN “above” threshold </a:t>
            </a:r>
            <a:r>
              <a:rPr lang="en-US" dirty="0" smtClean="0">
                <a:sym typeface="Symbol" panose="05050102010706020507" pitchFamily="18" charset="2"/>
              </a:rPr>
              <a:t>value</a:t>
            </a:r>
          </a:p>
          <a:p>
            <a:pPr lvl="2"/>
            <a:r>
              <a:rPr lang="en-US" dirty="0"/>
              <a:t>Data sparse (28 hits over 92.4 </a:t>
            </a:r>
            <a:r>
              <a:rPr lang="en-US" dirty="0" err="1"/>
              <a:t>hr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10 occurred within same MET </a:t>
            </a:r>
            <a:r>
              <a:rPr lang="en-US" dirty="0" smtClean="0"/>
              <a:t>sec</a:t>
            </a:r>
          </a:p>
          <a:p>
            <a:pPr lvl="4"/>
            <a:r>
              <a:rPr lang="en-US" dirty="0" smtClean="0">
                <a:sym typeface="Symbol" panose="05050102010706020507" pitchFamily="18" charset="2"/>
              </a:rPr>
              <a:t>All 10 greater than </a:t>
            </a:r>
            <a:r>
              <a:rPr lang="en-US" dirty="0"/>
              <a:t>2</a:t>
            </a:r>
            <a:r>
              <a:rPr lang="en-US" dirty="0">
                <a:sym typeface="Symbol" panose="05050102010706020507" pitchFamily="18" charset="2"/>
              </a:rPr>
              <a:t> mass </a:t>
            </a:r>
            <a:endParaRPr lang="en-US" dirty="0" smtClean="0"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Of rest of data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 above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vi-VN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 mass </a:t>
            </a:r>
            <a:endParaRPr lang="en-US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3"/>
            <a:r>
              <a:rPr lang="en-US" u="heavy" dirty="0">
                <a:uFill>
                  <a:solidFill>
                    <a:srgbClr val="FFC000"/>
                  </a:solidFill>
                </a:uFill>
                <a:sym typeface="Symbol" panose="05050102010706020507" pitchFamily="18" charset="2"/>
              </a:rPr>
              <a:t>2 above </a:t>
            </a:r>
            <a:r>
              <a:rPr lang="en-US" u="heavy" dirty="0">
                <a:uFill>
                  <a:solidFill>
                    <a:srgbClr val="FFC000"/>
                  </a:solidFill>
                </a:uFill>
              </a:rPr>
              <a:t>2</a:t>
            </a:r>
            <a:r>
              <a:rPr lang="en-US" u="heavy" dirty="0">
                <a:uFill>
                  <a:solidFill>
                    <a:srgbClr val="FFC000"/>
                  </a:solidFill>
                </a:uFill>
                <a:sym typeface="Symbol" panose="05050102010706020507" pitchFamily="18" charset="2"/>
              </a:rPr>
              <a:t> mass </a:t>
            </a:r>
          </a:p>
          <a:p>
            <a:pPr lvl="3"/>
            <a:r>
              <a:rPr lang="en-US" dirty="0" smtClean="0">
                <a:solidFill>
                  <a:schemeClr val="accent5"/>
                </a:solidFill>
                <a:sym typeface="Symbol" panose="05050102010706020507" pitchFamily="18" charset="2"/>
              </a:rPr>
              <a:t>11 below </a:t>
            </a:r>
            <a:r>
              <a:rPr lang="en-US" dirty="0">
                <a:solidFill>
                  <a:schemeClr val="accent5"/>
                </a:solidFill>
              </a:rPr>
              <a:t>2</a:t>
            </a:r>
            <a:r>
              <a:rPr lang="en-US" dirty="0">
                <a:solidFill>
                  <a:schemeClr val="accent5"/>
                </a:solidFill>
                <a:sym typeface="Symbol" panose="05050102010706020507" pitchFamily="18" charset="2"/>
              </a:rPr>
              <a:t> mass </a:t>
            </a:r>
          </a:p>
          <a:p>
            <a:pPr lvl="3"/>
            <a:endParaRPr lang="en-US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918401"/>
              </p:ext>
            </p:extLst>
          </p:nvPr>
        </p:nvGraphicFramePr>
        <p:xfrm>
          <a:off x="4045527" y="3398981"/>
          <a:ext cx="4899891" cy="338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5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443"/>
            <a:ext cx="7886700" cy="1325563"/>
          </a:xfrm>
        </p:spPr>
        <p:txBody>
          <a:bodyPr/>
          <a:lstStyle/>
          <a:p>
            <a:r>
              <a:rPr lang="en-US" b="1" dirty="0" smtClean="0"/>
              <a:t>Calibrated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764"/>
            <a:ext cx="7886700" cy="5170199"/>
          </a:xfrm>
        </p:spPr>
        <p:txBody>
          <a:bodyPr/>
          <a:lstStyle/>
          <a:p>
            <a:r>
              <a:rPr lang="en-US" dirty="0" smtClean="0"/>
              <a:t>Many hits come in clusters of many channels at same time – quality flag of “OK”</a:t>
            </a:r>
          </a:p>
          <a:p>
            <a:pPr lvl="1"/>
            <a:r>
              <a:rPr lang="en-US" dirty="0" smtClean="0"/>
              <a:t>“OK” implies no thruster firing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658933"/>
              </p:ext>
            </p:extLst>
          </p:nvPr>
        </p:nvGraphicFramePr>
        <p:xfrm>
          <a:off x="381288" y="4399807"/>
          <a:ext cx="3657600" cy="201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629026"/>
              </p:ext>
            </p:extLst>
          </p:nvPr>
        </p:nvGraphicFramePr>
        <p:xfrm>
          <a:off x="4724400" y="2500629"/>
          <a:ext cx="3657600" cy="201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25205"/>
              </p:ext>
            </p:extLst>
          </p:nvPr>
        </p:nvGraphicFramePr>
        <p:xfrm>
          <a:off x="514638" y="2388127"/>
          <a:ext cx="3657600" cy="201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811512"/>
              </p:ext>
            </p:extLst>
          </p:nvPr>
        </p:nvGraphicFramePr>
        <p:xfrm>
          <a:off x="4724400" y="4512309"/>
          <a:ext cx="3657600" cy="201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263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0714"/>
            <a:ext cx="7886700" cy="4963886"/>
          </a:xfrm>
        </p:spPr>
        <p:txBody>
          <a:bodyPr>
            <a:normAutofit/>
          </a:bodyPr>
          <a:lstStyle/>
          <a:p>
            <a:r>
              <a:rPr lang="en-US" dirty="0" smtClean="0"/>
              <a:t>SOC to Instrument Pipeline ICD</a:t>
            </a:r>
          </a:p>
          <a:p>
            <a:pPr lvl="1"/>
            <a:r>
              <a:rPr lang="en-US" dirty="0" smtClean="0"/>
              <a:t>“The maximum number of recorded hits in one second on a given channel for SDC is in general 3. The way the timing works it is possible to get up to 5 hits/second. However, </a:t>
            </a:r>
            <a:r>
              <a:rPr lang="en-US" dirty="0" smtClean="0">
                <a:solidFill>
                  <a:srgbClr val="FF0000"/>
                </a:solidFill>
              </a:rPr>
              <a:t>if more than one hit is recorded in one second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instrument wide</a:t>
            </a:r>
            <a:r>
              <a:rPr lang="en-US" dirty="0" smtClean="0"/>
              <a:t>) this is considered a coincident event and will be flagged. The science processing </a:t>
            </a:r>
            <a:r>
              <a:rPr lang="en-US" dirty="0" smtClean="0">
                <a:solidFill>
                  <a:srgbClr val="FF0000"/>
                </a:solidFill>
              </a:rPr>
              <a:t>interprets such an event as s/c noise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removes it</a:t>
            </a:r>
            <a:r>
              <a:rPr lang="en-US" dirty="0" smtClean="0"/>
              <a:t>.”</a:t>
            </a:r>
          </a:p>
          <a:p>
            <a:r>
              <a:rPr lang="en-US" b="1" i="1" u="sng" dirty="0" smtClean="0"/>
              <a:t>The Raw Data contain many of these coincident events that are not being removed.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Calibrated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895"/>
            <a:ext cx="7886700" cy="295406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Used </a:t>
            </a:r>
            <a:r>
              <a:rPr lang="en-US" i="1" dirty="0" err="1" smtClean="0"/>
              <a:t>NASAView</a:t>
            </a:r>
            <a:r>
              <a:rPr lang="en-US" dirty="0" smtClean="0"/>
              <a:t> to look at 4 data sets</a:t>
            </a:r>
          </a:p>
          <a:p>
            <a:pPr lvl="2"/>
            <a:r>
              <a:rPr lang="en-US" dirty="0" smtClean="0"/>
              <a:t>Beginning, end, 2 in between</a:t>
            </a:r>
          </a:p>
          <a:p>
            <a:pPr lvl="1"/>
            <a:r>
              <a:rPr lang="en-US" dirty="0" smtClean="0"/>
              <a:t>Distribution of data among channels relatively even</a:t>
            </a:r>
          </a:p>
          <a:p>
            <a:pPr lvl="2"/>
            <a:r>
              <a:rPr lang="en-US" dirty="0" smtClean="0"/>
              <a:t>Data sparse (150 hits in 150 </a:t>
            </a:r>
            <a:r>
              <a:rPr lang="en-US" dirty="0" err="1" smtClean="0"/>
              <a:t>hr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 smtClean="0"/>
          </a:p>
          <a:p>
            <a:pPr lvl="2"/>
            <a:r>
              <a:rPr lang="en-US" dirty="0" smtClean="0"/>
              <a:t>No channel bias seen in limited data</a:t>
            </a:r>
          </a:p>
          <a:p>
            <a:pPr lvl="2"/>
            <a:r>
              <a:rPr lang="en-US" dirty="0" smtClean="0"/>
              <a:t>8 non-coincident data &gt; 2</a:t>
            </a:r>
            <a:r>
              <a:rPr lang="vi-VN" dirty="0" smtClean="0">
                <a:sym typeface="Symbol" panose="05050102010706020507" pitchFamily="18" charset="2"/>
              </a:rPr>
              <a:t></a:t>
            </a:r>
            <a:r>
              <a:rPr lang="en-US" dirty="0" smtClean="0">
                <a:sym typeface="Symbol" panose="05050102010706020507" pitchFamily="18" charset="2"/>
              </a:rPr>
              <a:t>  </a:t>
            </a:r>
          </a:p>
          <a:p>
            <a:pPr lvl="3"/>
            <a:r>
              <a:rPr lang="en-US" dirty="0" smtClean="0">
                <a:sym typeface="Symbol" panose="05050102010706020507" pitchFamily="18" charset="2"/>
              </a:rPr>
              <a:t>Only 8 solid hits in 150 </a:t>
            </a:r>
            <a:r>
              <a:rPr lang="en-US" dirty="0" err="1" smtClean="0">
                <a:sym typeface="Symbol" panose="05050102010706020507" pitchFamily="18" charset="2"/>
              </a:rPr>
              <a:t>hr</a:t>
            </a:r>
            <a:endParaRPr lang="en-US" dirty="0" smtClean="0">
              <a:sym typeface="Symbol" panose="05050102010706020507" pitchFamily="18" charset="2"/>
            </a:endParaRPr>
          </a:p>
          <a:p>
            <a:pPr lvl="3"/>
            <a:r>
              <a:rPr lang="en-US" dirty="0" smtClean="0">
                <a:sym typeface="Symbol" panose="05050102010706020507" pitchFamily="18" charset="2"/>
              </a:rPr>
              <a:t>4 hits &gt; 4</a:t>
            </a:r>
            <a:endParaRPr lang="en-US" dirty="0" smtClean="0"/>
          </a:p>
          <a:p>
            <a:pPr marL="914400" lvl="2" indent="0">
              <a:buNone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386484"/>
              </p:ext>
            </p:extLst>
          </p:nvPr>
        </p:nvGraphicFramePr>
        <p:xfrm>
          <a:off x="4857750" y="4068864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755993"/>
              </p:ext>
            </p:extLst>
          </p:nvPr>
        </p:nvGraphicFramePr>
        <p:xfrm>
          <a:off x="628650" y="4068864"/>
          <a:ext cx="3657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9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875</TotalTime>
  <Words>446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PowerPoint Presentation</vt:lpstr>
      <vt:lpstr>Documentation</vt:lpstr>
      <vt:lpstr>Raw Data  Calibrated data</vt:lpstr>
      <vt:lpstr>Calibrated Data</vt:lpstr>
      <vt:lpstr>Problem</vt:lpstr>
      <vt:lpstr>Calibrated Data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Gaier, James R. (GRC-LME0)</dc:creator>
  <cp:lastModifiedBy>Gaier, James R. (GRC-LME0)</cp:lastModifiedBy>
  <cp:revision>69</cp:revision>
  <cp:lastPrinted>2018-09-13T12:45:42Z</cp:lastPrinted>
  <dcterms:created xsi:type="dcterms:W3CDTF">2016-05-17T19:10:22Z</dcterms:created>
  <dcterms:modified xsi:type="dcterms:W3CDTF">2018-10-11T15:06:51Z</dcterms:modified>
</cp:coreProperties>
</file>