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88" r:id="rId3"/>
    <p:sldId id="289" r:id="rId4"/>
    <p:sldId id="276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</p:sldIdLst>
  <p:sldSz cx="14630400" cy="8229600"/>
  <p:notesSz cx="6858000" cy="9144000"/>
  <p:defaultTextStyle>
    <a:defPPr>
      <a:defRPr lang="en-US"/>
    </a:defPPr>
    <a:lvl1pPr marL="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BA"/>
    <a:srgbClr val="055CBB"/>
    <a:srgbClr val="1946BB"/>
    <a:srgbClr val="79B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3" autoAdjust="0"/>
    <p:restoredTop sz="94601" autoAdjust="0"/>
  </p:normalViewPr>
  <p:slideViewPr>
    <p:cSldViewPr snapToGrid="0" showGuides="1">
      <p:cViewPr>
        <p:scale>
          <a:sx n="68" d="100"/>
          <a:sy n="68" d="100"/>
        </p:scale>
        <p:origin x="-389" y="-149"/>
      </p:cViewPr>
      <p:guideLst>
        <p:guide orient="horz" pos="4938"/>
        <p:guide orient="horz" pos="170"/>
        <p:guide orient="horz" pos="2473"/>
        <p:guide orient="horz" pos="5098"/>
        <p:guide orient="horz" pos="1008"/>
        <p:guide orient="horz"/>
        <p:guide pos="4608"/>
        <p:guide pos="909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292E-8E4F-4BF3-8652-746C41F3F2C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482B-E8C4-4515-957A-05DBD119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722D-20BB-409F-8B0B-E44C5CB5535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036B-E434-4D9D-AE07-17067B54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26944" y="1861104"/>
            <a:ext cx="11976512" cy="2286000"/>
          </a:xfrm>
        </p:spPr>
        <p:txBody>
          <a:bodyPr>
            <a:normAutofit/>
          </a:bodyPr>
          <a:lstStyle>
            <a:lvl1pPr algn="ctr">
              <a:lnSpc>
                <a:spcPts val="7143"/>
              </a:lnSpc>
              <a:defRPr sz="6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97280" y="5298609"/>
            <a:ext cx="12435840" cy="1063834"/>
          </a:xfrm>
        </p:spPr>
        <p:txBody>
          <a:bodyPr>
            <a:normAutofit/>
          </a:bodyPr>
          <a:lstStyle>
            <a:lvl1pPr marL="0" indent="0" algn="ctr">
              <a:buNone/>
              <a:defRPr sz="3400" baseline="0">
                <a:solidFill>
                  <a:schemeClr val="bg1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or Date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77" y="4284487"/>
            <a:ext cx="7134646" cy="358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53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787162"/>
            <a:ext cx="13174979" cy="1758680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3636215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3636215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5576840"/>
            <a:ext cx="13174979" cy="1758680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1787096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1787096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3657600"/>
            <a:ext cx="12435840" cy="640080"/>
          </a:xfrm>
        </p:spPr>
        <p:txBody>
          <a:bodyPr>
            <a:normAutofit/>
          </a:bodyPr>
          <a:lstStyle>
            <a:lvl1pPr marL="0" indent="0" algn="ctr">
              <a:buNone/>
              <a:defRPr sz="2900" baseline="0">
                <a:solidFill>
                  <a:schemeClr val="bg1">
                    <a:lumMod val="8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98881" y="7618331"/>
            <a:ext cx="665157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462803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26944" y="1861104"/>
            <a:ext cx="11976512" cy="2286000"/>
          </a:xfrm>
        </p:spPr>
        <p:txBody>
          <a:bodyPr>
            <a:normAutofit/>
          </a:bodyPr>
          <a:lstStyle>
            <a:lvl1pPr algn="ctr">
              <a:lnSpc>
                <a:spcPts val="7143"/>
              </a:lnSpc>
              <a:defRPr sz="6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4830801"/>
            <a:ext cx="12435840" cy="1063834"/>
          </a:xfrm>
        </p:spPr>
        <p:txBody>
          <a:bodyPr>
            <a:normAutofit/>
          </a:bodyPr>
          <a:lstStyle>
            <a:lvl1pPr marL="0" indent="0" algn="ctr">
              <a:buNone/>
              <a:defRPr sz="3400" baseline="0">
                <a:solidFill>
                  <a:schemeClr val="bg1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178767"/>
            <a:ext cx="13174979" cy="6168035"/>
          </a:xfrm>
        </p:spPr>
        <p:txBody>
          <a:bodyPr>
            <a:normAutofit/>
          </a:bodyPr>
          <a:lstStyle>
            <a:lvl1pPr marL="326539" indent="-326539">
              <a:defRPr sz="3400" baseline="0"/>
            </a:lvl1pPr>
            <a:lvl2pPr>
              <a:lnSpc>
                <a:spcPts val="3714"/>
              </a:lnSpc>
              <a:defRPr sz="3100" baseline="0"/>
            </a:lvl2pPr>
            <a:lvl3pPr>
              <a:lnSpc>
                <a:spcPts val="3143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83" y="-21727"/>
            <a:ext cx="13898880" cy="9995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3901" y="1178767"/>
            <a:ext cx="6461760" cy="6168035"/>
          </a:xfrm>
        </p:spPr>
        <p:txBody>
          <a:bodyPr/>
          <a:lstStyle>
            <a:lvl1pPr>
              <a:lnSpc>
                <a:spcPts val="4286"/>
              </a:lnSpc>
              <a:defRPr sz="340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2-Column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44741" y="1178767"/>
            <a:ext cx="6461760" cy="6168035"/>
          </a:xfrm>
        </p:spPr>
        <p:txBody>
          <a:bodyPr/>
          <a:lstStyle>
            <a:lvl1pPr>
              <a:lnSpc>
                <a:spcPts val="4286"/>
              </a:lnSpc>
              <a:defRPr sz="3400" baseline="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2-Column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178766"/>
            <a:ext cx="13174979" cy="2364535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3636215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3636215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4978607"/>
            <a:ext cx="13174979" cy="2364535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1188352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1188352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998720" y="7412736"/>
            <a:ext cx="4632960" cy="214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30615" tIns="65308" rIns="130615" bIns="65308" rtlCol="0" anchor="ctr" anchorCtr="0">
            <a:noAutofit/>
          </a:bodyPr>
          <a:lstStyle/>
          <a:p>
            <a:pPr marL="0" marR="0" indent="0" algn="ctr" defTabSz="13061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787160"/>
            <a:ext cx="13174979" cy="5480962"/>
          </a:xfrm>
        </p:spPr>
        <p:txBody>
          <a:bodyPr>
            <a:normAutofit/>
          </a:bodyPr>
          <a:lstStyle>
            <a:lvl1pPr marL="326539" indent="-326539">
              <a:defRPr sz="3400" baseline="0"/>
            </a:lvl1pPr>
            <a:lvl2pPr>
              <a:lnSpc>
                <a:spcPts val="3714"/>
              </a:lnSpc>
              <a:defRPr sz="3100" baseline="0"/>
            </a:lvl2pPr>
            <a:lvl3pPr>
              <a:lnSpc>
                <a:spcPts val="3143"/>
              </a:lnSpc>
              <a:defRPr sz="29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3901" y="1790445"/>
            <a:ext cx="6461760" cy="5626134"/>
          </a:xfrm>
        </p:spPr>
        <p:txBody>
          <a:bodyPr/>
          <a:lstStyle>
            <a:lvl1pPr>
              <a:lnSpc>
                <a:spcPts val="4286"/>
              </a:lnSpc>
              <a:defRPr sz="340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2-Column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44741" y="1790445"/>
            <a:ext cx="6461760" cy="5626134"/>
          </a:xfrm>
        </p:spPr>
        <p:txBody>
          <a:bodyPr/>
          <a:lstStyle>
            <a:lvl1pPr>
              <a:lnSpc>
                <a:spcPts val="4286"/>
              </a:lnSpc>
              <a:defRPr sz="3400" baseline="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2-Column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83" y="97772"/>
            <a:ext cx="1389888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1" y="1920240"/>
            <a:ext cx="13174979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0277" y="7607469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bg1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667"/>
            <a:ext cx="14628030" cy="822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9" r:id="rId5"/>
    <p:sldLayoutId id="2147483660" r:id="rId6"/>
    <p:sldLayoutId id="2147483661" r:id="rId7"/>
    <p:sldLayoutId id="2147483656" r:id="rId8"/>
    <p:sldLayoutId id="2147483657" r:id="rId9"/>
    <p:sldLayoutId id="2147483662" r:id="rId10"/>
    <p:sldLayoutId id="2147483663" r:id="rId11"/>
    <p:sldLayoutId id="2147483654" r:id="rId12"/>
    <p:sldLayoutId id="2147483655" r:id="rId13"/>
    <p:sldLayoutId id="2147483664" r:id="rId14"/>
  </p:sldLayoutIdLst>
  <p:hf hdr="0"/>
  <p:txStyles>
    <p:titleStyle>
      <a:lvl1pPr algn="l" defTabSz="1306155" rtl="0" eaLnBrk="1" latinLnBrk="0" hangingPunct="1">
        <a:lnSpc>
          <a:spcPts val="5714"/>
        </a:lnSpc>
        <a:spcBef>
          <a:spcPct val="0"/>
        </a:spcBef>
        <a:buNone/>
        <a:defRPr sz="5100" b="1" i="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anose="020B0502020104020203" pitchFamily="34" charset="0"/>
          <a:ea typeface="+mj-ea"/>
          <a:cs typeface="+mj-cs"/>
        </a:defRPr>
      </a:lvl1pPr>
    </p:titleStyle>
    <p:bodyStyle>
      <a:lvl1pPr marL="326539" indent="-326539" algn="l" defTabSz="130615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400" b="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anose="020B0502020104020203" pitchFamily="34" charset="0"/>
          <a:ea typeface="+mn-ea"/>
          <a:cs typeface="+mn-cs"/>
        </a:defRPr>
      </a:lvl1pPr>
      <a:lvl2pPr marL="1061251" indent="-408174" algn="l" defTabSz="1306155" rtl="0" eaLnBrk="1" latinLnBrk="0" hangingPunct="1">
        <a:lnSpc>
          <a:spcPts val="3714"/>
        </a:lnSpc>
        <a:spcBef>
          <a:spcPct val="20000"/>
        </a:spcBef>
        <a:buFont typeface="Arial" panose="020B0604020202020204" pitchFamily="34" charset="0"/>
        <a:buChar char="–"/>
        <a:defRPr sz="31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anose="020B0502020104020203" pitchFamily="34" charset="0"/>
          <a:ea typeface="+mn-ea"/>
          <a:cs typeface="+mn-cs"/>
        </a:defRPr>
      </a:lvl2pPr>
      <a:lvl3pPr marL="1546524" indent="-240369" algn="l" defTabSz="1306155" rtl="0" eaLnBrk="1" latinLnBrk="0" hangingPunct="1">
        <a:lnSpc>
          <a:spcPts val="3143"/>
        </a:lnSpc>
        <a:spcBef>
          <a:spcPct val="20000"/>
        </a:spcBef>
        <a:buFont typeface="Arial" panose="020B0604020202020204" pitchFamily="34" charset="0"/>
        <a:buChar char="•"/>
        <a:defRPr sz="2900" kern="12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anose="020B0502020104020203" pitchFamily="34" charset="0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SOHO SWAN </a:t>
            </a:r>
            <a:br>
              <a:rPr lang="en-US" sz="7200" dirty="0"/>
            </a:br>
            <a:r>
              <a:rPr lang="en-US" sz="7200" dirty="0"/>
              <a:t>PDS Data Review</a:t>
            </a:r>
            <a:br>
              <a:rPr lang="en-US" sz="7200" dirty="0"/>
            </a:br>
            <a:r>
              <a:rPr lang="en-US" sz="7200" dirty="0" smtClean="0"/>
              <a:t>Water </a:t>
            </a:r>
            <a:r>
              <a:rPr lang="en-US" sz="7200" dirty="0"/>
              <a:t>P</a:t>
            </a:r>
            <a:r>
              <a:rPr lang="en-US" sz="7200" dirty="0" smtClean="0"/>
              <a:t>roduction </a:t>
            </a:r>
            <a:r>
              <a:rPr lang="en-US" sz="7200" dirty="0"/>
              <a:t>R</a:t>
            </a:r>
            <a:r>
              <a:rPr lang="en-US" sz="7200" dirty="0" smtClean="0"/>
              <a:t>ates</a:t>
            </a:r>
            <a:br>
              <a:rPr lang="en-US" sz="7200" dirty="0" smtClean="0"/>
            </a:br>
            <a:r>
              <a:rPr lang="en-US" sz="7200" dirty="0"/>
              <a:t>Collection v2.0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8431" y="5477572"/>
            <a:ext cx="12435840" cy="10638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Cesare Grava</a:t>
            </a:r>
          </a:p>
          <a:p>
            <a:r>
              <a:rPr lang="en-US" dirty="0" smtClean="0"/>
              <a:t>Southwest Research Institute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9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8898"/>
            <a:ext cx="7021505" cy="43884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1146277"/>
            <a:ext cx="7471314" cy="56034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282" y="7203688"/>
            <a:ext cx="57890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Compare with Wang+ [2017]: ~5d29 s</a:t>
            </a:r>
            <a:r>
              <a:rPr lang="en-US" b="1" baseline="30000" dirty="0" smtClean="0">
                <a:solidFill>
                  <a:schemeClr val="bg1"/>
                </a:solidFill>
              </a:rPr>
              <a:t>-1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68898"/>
            <a:ext cx="7021503" cy="43884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1146277"/>
            <a:ext cx="7471313" cy="56034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68898"/>
            <a:ext cx="7021503" cy="43884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1146277"/>
            <a:ext cx="7471313" cy="56034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7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68898"/>
            <a:ext cx="7021501" cy="43884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5" y="1146277"/>
            <a:ext cx="7471311" cy="56034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10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68898"/>
            <a:ext cx="7021501" cy="43884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5" y="1146277"/>
            <a:ext cx="7471311" cy="56034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11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68898"/>
            <a:ext cx="7021500" cy="43884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5" y="1146277"/>
            <a:ext cx="7471310" cy="56034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282" y="7203688"/>
            <a:ext cx="65084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Compare with </a:t>
            </a:r>
            <a:r>
              <a:rPr lang="en-US" b="1" dirty="0" err="1" smtClean="0">
                <a:solidFill>
                  <a:schemeClr val="bg1"/>
                </a:solidFill>
              </a:rPr>
              <a:t>Faggi</a:t>
            </a:r>
            <a:r>
              <a:rPr lang="en-US" b="1" dirty="0" smtClean="0">
                <a:solidFill>
                  <a:schemeClr val="bg1"/>
                </a:solidFill>
              </a:rPr>
              <a:t>+ [2016] Tab 3: ~3d29 s</a:t>
            </a:r>
            <a:r>
              <a:rPr lang="en-US" b="1" baseline="30000" dirty="0" smtClean="0">
                <a:solidFill>
                  <a:schemeClr val="bg1"/>
                </a:solidFill>
              </a:rPr>
              <a:t>-1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3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12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368898"/>
            <a:ext cx="7021500" cy="43884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5" y="1146277"/>
            <a:ext cx="7471310" cy="56034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5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production rates are consistent with values published in literature (whenever present)</a:t>
            </a:r>
          </a:p>
          <a:p>
            <a:r>
              <a:rPr lang="en-US" dirty="0" smtClean="0"/>
              <a:t>Some of the data go as close as 0.3 AU in heliocentric distance, often impossible to observe due to solar-avoidance zones. Good! The advantage of using a solar observatory…</a:t>
            </a:r>
          </a:p>
          <a:p>
            <a:r>
              <a:rPr lang="en-US" dirty="0" smtClean="0"/>
              <a:t>It might be useful to add a column with brightness measured in </a:t>
            </a:r>
            <a:r>
              <a:rPr lang="en-US" dirty="0" err="1" smtClean="0"/>
              <a:t>Rayleighs</a:t>
            </a:r>
            <a:r>
              <a:rPr lang="en-US" dirty="0" smtClean="0"/>
              <a:t> units.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 includes water production rates of 12 comets observed from 1996 to 2017 by SWAN instrument onboard SOHO</a:t>
            </a:r>
          </a:p>
          <a:p>
            <a:r>
              <a:rPr lang="en-US" dirty="0" smtClean="0"/>
              <a:t>Water production rates (Q) are obtained from column densities (N): </a:t>
            </a:r>
          </a:p>
          <a:p>
            <a:pPr lvl="1"/>
            <a:r>
              <a:rPr lang="en-US" dirty="0" smtClean="0"/>
              <a:t>Q </a:t>
            </a:r>
            <a:r>
              <a:rPr lang="en-US" dirty="0" smtClean="0"/>
              <a:t>~  </a:t>
            </a:r>
            <a:r>
              <a:rPr lang="en-US" dirty="0" smtClean="0"/>
              <a:t>4vNR [</a:t>
            </a:r>
            <a:r>
              <a:rPr lang="en-US" dirty="0" err="1" smtClean="0"/>
              <a:t>Combi</a:t>
            </a:r>
            <a:r>
              <a:rPr lang="en-US" dirty="0" smtClean="0"/>
              <a:t> et al., 2004], where R is distance from nucleus and v is outflow velocity (from model)</a:t>
            </a:r>
          </a:p>
          <a:p>
            <a:r>
              <a:rPr lang="en-US" dirty="0"/>
              <a:t>Column densities (N) are obtained from brightness (I) at Lyman-alpha and from solar flux (g) at Lyman-alpha: N = </a:t>
            </a:r>
            <a:r>
              <a:rPr lang="en-US" dirty="0" smtClean="0"/>
              <a:t>I/g</a:t>
            </a:r>
          </a:p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72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Column densities (N) are obtained from brightness (I) at Lyman-alpha and from </a:t>
            </a:r>
            <a:r>
              <a:rPr lang="en-US" dirty="0"/>
              <a:t>solar flux </a:t>
            </a:r>
            <a:r>
              <a:rPr lang="en-US" dirty="0" smtClean="0"/>
              <a:t>(g) at Lyman-alpha: N = I/g</a:t>
            </a:r>
          </a:p>
          <a:p>
            <a:r>
              <a:rPr lang="en-US" dirty="0" smtClean="0"/>
              <a:t>Brightness (I) comes from SOHO. Lyman-alpha (121.6 nm) comes from photo-dissociation and excitation of water molecules: H</a:t>
            </a:r>
            <a:r>
              <a:rPr lang="en-US" baseline="-25000" dirty="0" smtClean="0"/>
              <a:t>2</a:t>
            </a:r>
            <a:r>
              <a:rPr lang="en-US" dirty="0" smtClean="0"/>
              <a:t>O +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H + OH and then OH +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 smtClean="0">
                <a:sym typeface="Wingdings" panose="05000000000000000000" pitchFamily="2" charset="2"/>
              </a:rPr>
              <a:t>  H + O. Both H atoms produce Lyman-alpha.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Solar flux (g) comes from LISIRD database at LASP (Univ. of Colorado). Instrument not specified, but presumably it’s SOHO’s SUMER.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Exhaustive explanation in the overview.txt file. They have taken into account all relevant factors, including the motion of SOHO (not exactly at </a:t>
            </a:r>
            <a:r>
              <a:rPr lang="en-US" dirty="0" smtClean="0">
                <a:sym typeface="Wingdings" panose="05000000000000000000" pitchFamily="2" charset="2"/>
              </a:rPr>
              <a:t>L1 </a:t>
            </a:r>
            <a:r>
              <a:rPr lang="en-US" dirty="0" err="1" smtClean="0">
                <a:sym typeface="Wingdings" panose="05000000000000000000" pitchFamily="2" charset="2"/>
              </a:rPr>
              <a:t>Lagrangian</a:t>
            </a:r>
            <a:r>
              <a:rPr lang="en-US" dirty="0" smtClean="0">
                <a:sym typeface="Wingdings" panose="05000000000000000000" pitchFamily="2" charset="2"/>
              </a:rPr>
              <a:t> point), </a:t>
            </a:r>
            <a:r>
              <a:rPr lang="en-US" dirty="0" smtClean="0">
                <a:sym typeface="Wingdings" panose="05000000000000000000" pitchFamily="2" charset="2"/>
              </a:rPr>
              <a:t>and the difference in solar flux between the Earth (where it is measured) and the location of the comet.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With the caveat that it was not possible to reproduce the derived production rate, values are reasonable – see next slides with comparison with published values (when existing)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74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Parameters: 7 columns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3901" y="1178768"/>
            <a:ext cx="13174979" cy="398424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 </a:t>
            </a:r>
            <a:r>
              <a:rPr lang="en-US" dirty="0"/>
              <a:t>in UTC when the comet nucleus was sampled.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That </a:t>
            </a:r>
            <a:r>
              <a:rPr lang="en-US" dirty="0"/>
              <a:t>same time given in fractional days from the comet's perihelion day </a:t>
            </a:r>
            <a:r>
              <a:rPr lang="en-US" dirty="0" smtClean="0"/>
              <a:t>and time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heliocentric distance of the comet at </a:t>
            </a:r>
            <a:r>
              <a:rPr lang="en-US" dirty="0" smtClean="0"/>
              <a:t>the time </a:t>
            </a:r>
            <a:r>
              <a:rPr lang="en-US" dirty="0"/>
              <a:t>of the observation </a:t>
            </a:r>
            <a:r>
              <a:rPr lang="en-US" dirty="0" smtClean="0"/>
              <a:t>in AU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spacecraft-to-comet </a:t>
            </a:r>
            <a:r>
              <a:rPr lang="en-US" dirty="0"/>
              <a:t>distance in </a:t>
            </a:r>
            <a:r>
              <a:rPr lang="en-US" dirty="0" smtClean="0"/>
              <a:t>AU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photon emission rate, or g-factor, in photons per atom per second at </a:t>
            </a:r>
            <a:r>
              <a:rPr lang="en-US" dirty="0" smtClean="0"/>
              <a:t>a distance </a:t>
            </a:r>
            <a:r>
              <a:rPr lang="en-US" dirty="0"/>
              <a:t>of </a:t>
            </a:r>
            <a:r>
              <a:rPr lang="en-US" dirty="0" smtClean="0"/>
              <a:t>1 AU.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water production </a:t>
            </a:r>
            <a:r>
              <a:rPr lang="en-US" dirty="0"/>
              <a:t>rate in 1.0e27 molecules per </a:t>
            </a:r>
            <a:r>
              <a:rPr lang="en-US" dirty="0" smtClean="0"/>
              <a:t>second.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1-sigma uncertainty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320239"/>
            <a:ext cx="1463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Not provided: </a:t>
            </a:r>
          </a:p>
          <a:p>
            <a:pPr marL="1110277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Assumed outflow velocity (v)</a:t>
            </a:r>
          </a:p>
          <a:p>
            <a:pPr marL="1110277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Column densities (N)</a:t>
            </a:r>
          </a:p>
          <a:p>
            <a:pPr marL="1110277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Brightness (I)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3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8598"/>
            <a:ext cx="7021508" cy="43890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3" y="1146277"/>
            <a:ext cx="7471317" cy="56034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282" y="7203688"/>
            <a:ext cx="62210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Compare with </a:t>
            </a:r>
            <a:r>
              <a:rPr lang="en-US" b="1" dirty="0" err="1" smtClean="0">
                <a:solidFill>
                  <a:schemeClr val="bg1"/>
                </a:solidFill>
              </a:rPr>
              <a:t>Makinen</a:t>
            </a:r>
            <a:r>
              <a:rPr lang="en-US" b="1" dirty="0" smtClean="0">
                <a:solidFill>
                  <a:schemeClr val="bg1"/>
                </a:solidFill>
              </a:rPr>
              <a:t>+ </a:t>
            </a:r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smtClean="0">
                <a:solidFill>
                  <a:schemeClr val="bg1"/>
                </a:solidFill>
              </a:rPr>
              <a:t>2001]: ~2d28 </a:t>
            </a:r>
            <a:r>
              <a:rPr lang="en-US" b="1" dirty="0" smtClean="0">
                <a:solidFill>
                  <a:schemeClr val="bg1"/>
                </a:solidFill>
              </a:rPr>
              <a:t>s</a:t>
            </a:r>
            <a:r>
              <a:rPr lang="en-US" b="1" baseline="30000" dirty="0" smtClean="0">
                <a:solidFill>
                  <a:schemeClr val="bg1"/>
                </a:solidFill>
              </a:rPr>
              <a:t>-1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8898"/>
            <a:ext cx="7021508" cy="43884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3" y="1146277"/>
            <a:ext cx="7471317" cy="56034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8898"/>
            <a:ext cx="7021506" cy="438844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1146277"/>
            <a:ext cx="7471315" cy="56034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282" y="7203688"/>
            <a:ext cx="5350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Compare with </a:t>
            </a:r>
            <a:r>
              <a:rPr lang="en-US" b="1" dirty="0" smtClean="0">
                <a:solidFill>
                  <a:schemeClr val="bg1"/>
                </a:solidFill>
              </a:rPr>
              <a:t>Lis+ </a:t>
            </a:r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en-US" b="1" dirty="0" smtClean="0">
                <a:solidFill>
                  <a:schemeClr val="bg1"/>
                </a:solidFill>
              </a:rPr>
              <a:t>2013]: ~9d26 </a:t>
            </a:r>
            <a:r>
              <a:rPr lang="en-US" b="1" dirty="0" smtClean="0">
                <a:solidFill>
                  <a:schemeClr val="bg1"/>
                </a:solidFill>
              </a:rPr>
              <a:t>s</a:t>
            </a:r>
            <a:r>
              <a:rPr lang="en-US" b="1" baseline="30000" dirty="0" smtClean="0">
                <a:solidFill>
                  <a:schemeClr val="bg1"/>
                </a:solidFill>
              </a:rPr>
              <a:t>-1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3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8898"/>
            <a:ext cx="7021506" cy="438844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1146277"/>
            <a:ext cx="7471315" cy="56034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4282" y="7203688"/>
            <a:ext cx="6454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Compare with Roth+ [2017] Tab 2: ~4d28 s</a:t>
            </a:r>
            <a:r>
              <a:rPr lang="en-US" b="1" baseline="30000" dirty="0" smtClean="0">
                <a:solidFill>
                  <a:schemeClr val="bg1"/>
                </a:solidFill>
              </a:rPr>
              <a:t>-1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1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the data: 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8898"/>
            <a:ext cx="7021505" cy="438844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4" y="1146277"/>
            <a:ext cx="7471314" cy="56034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282" y="7203688"/>
            <a:ext cx="71437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Compare with Paganini+ [2014] Tab 1: ~2d28 s</a:t>
            </a:r>
            <a:r>
              <a:rPr lang="en-US" b="1" baseline="30000" dirty="0" smtClean="0">
                <a:solidFill>
                  <a:schemeClr val="bg1"/>
                </a:solidFill>
              </a:rPr>
              <a:t>-1</a:t>
            </a:r>
            <a:r>
              <a:rPr lang="en-US" b="1" dirty="0" smtClean="0">
                <a:solidFill>
                  <a:schemeClr val="bg1"/>
                </a:solidFill>
              </a:rPr>
              <a:t>.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8811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588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Title &amp; Bullets</vt:lpstr>
      <vt:lpstr>SOHO SWAN  PDS Data Review Water Production Rates Collection v2.0</vt:lpstr>
      <vt:lpstr>Overview</vt:lpstr>
      <vt:lpstr>Overview</vt:lpstr>
      <vt:lpstr>Parameters: 7 columns</vt:lpstr>
      <vt:lpstr>Plotting the data: 1</vt:lpstr>
      <vt:lpstr>Plotting the data: 2</vt:lpstr>
      <vt:lpstr>Plotting the data: 3</vt:lpstr>
      <vt:lpstr>Plotting the data: 4</vt:lpstr>
      <vt:lpstr>Plotting the data: 5</vt:lpstr>
      <vt:lpstr>Plotting the data: 6</vt:lpstr>
      <vt:lpstr>Plotting the data: 7</vt:lpstr>
      <vt:lpstr>Plotting the data: 8</vt:lpstr>
      <vt:lpstr>Plotting the data: 9</vt:lpstr>
      <vt:lpstr>Plotting the data: 10</vt:lpstr>
      <vt:lpstr>Plotting the data: 11</vt:lpstr>
      <vt:lpstr>Plotting the data: 12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SwRI Corporate PPT Template v2</dc:title>
  <dc:creator>Frank Tapia, Jessica Vidal, Tim Martin</dc:creator>
  <cp:lastModifiedBy>Cesare Grava</cp:lastModifiedBy>
  <cp:revision>38</cp:revision>
  <dcterms:created xsi:type="dcterms:W3CDTF">2014-10-07T20:34:53Z</dcterms:created>
  <dcterms:modified xsi:type="dcterms:W3CDTF">2018-10-09T17:00:38Z</dcterms:modified>
</cp:coreProperties>
</file>