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0" r:id="rId2"/>
    <p:sldId id="352" r:id="rId3"/>
    <p:sldId id="322" r:id="rId4"/>
    <p:sldId id="321" r:id="rId5"/>
    <p:sldId id="325" r:id="rId6"/>
    <p:sldId id="326" r:id="rId7"/>
    <p:sldId id="345" r:id="rId8"/>
    <p:sldId id="353" r:id="rId9"/>
    <p:sldId id="354" r:id="rId10"/>
    <p:sldId id="356" r:id="rId11"/>
    <p:sldId id="357" r:id="rId12"/>
    <p:sldId id="355" r:id="rId13"/>
    <p:sldId id="358" r:id="rId14"/>
    <p:sldId id="35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610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0FA02-E65F-476F-938F-8DE93FBE9847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D7CEFA-4B44-4742-A85C-ABDB6754A6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19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7" y="325621"/>
            <a:ext cx="8306809" cy="233172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365155"/>
            <a:ext cx="7772400" cy="13716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2763774"/>
            <a:ext cx="7772400" cy="6858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97764"/>
            <a:ext cx="8183880" cy="314096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0053"/>
            <a:ext cx="1981200" cy="394334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00052"/>
            <a:ext cx="5943600" cy="394335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140964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7" y="325622"/>
            <a:ext cx="8306809" cy="3255997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3696462"/>
            <a:ext cx="8183880" cy="507492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4218363"/>
            <a:ext cx="8183880" cy="315468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397764"/>
            <a:ext cx="3931920" cy="329184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737610"/>
            <a:ext cx="8183880" cy="78867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434578"/>
            <a:ext cx="3931920" cy="59412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434578"/>
            <a:ext cx="3931920" cy="59412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085850"/>
            <a:ext cx="3931920" cy="261747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400050"/>
            <a:ext cx="2971800" cy="6858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085852"/>
            <a:ext cx="2971800" cy="3154584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3" y="697608"/>
            <a:ext cx="4626159" cy="35433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1" y="325622"/>
            <a:ext cx="2324605" cy="325755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59042"/>
            <a:ext cx="8229600" cy="78867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400050"/>
            <a:ext cx="2240280" cy="315861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326826"/>
            <a:ext cx="5925312" cy="325755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246888"/>
            <a:ext cx="8532055" cy="4647614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7" y="325622"/>
            <a:ext cx="8306809" cy="41148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3739193"/>
            <a:ext cx="8183880" cy="78867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397764"/>
            <a:ext cx="8183880" cy="314096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2019-05-07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4583907"/>
            <a:ext cx="22860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4583907"/>
            <a:ext cx="457200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200150"/>
            <a:ext cx="8458200" cy="1371600"/>
          </a:xfrm>
        </p:spPr>
        <p:txBody>
          <a:bodyPr>
            <a:noAutofit/>
          </a:bodyPr>
          <a:lstStyle/>
          <a:p>
            <a:r>
              <a:rPr lang="en-US" sz="3000" dirty="0"/>
              <a:t>R</a:t>
            </a:r>
            <a:r>
              <a:rPr lang="en-US" sz="3000" dirty="0" smtClean="0"/>
              <a:t>-Alice </a:t>
            </a:r>
            <a:br>
              <a:rPr lang="en-US" sz="3000" dirty="0" smtClean="0"/>
            </a:br>
            <a:r>
              <a:rPr lang="en-US" sz="3000" dirty="0" smtClean="0"/>
              <a:t>PDS Data Review</a:t>
            </a:r>
            <a:br>
              <a:rPr lang="en-US" sz="3000" dirty="0" smtClean="0"/>
            </a:br>
            <a:r>
              <a:rPr lang="en-US" sz="3000" dirty="0" smtClean="0"/>
              <a:t>RO-SGS-PR-1022: L6 Ancillary Data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Cesare Grava</a:t>
            </a:r>
          </a:p>
          <a:p>
            <a:r>
              <a:rPr lang="en-US" sz="1800" dirty="0" smtClean="0"/>
              <a:t>Southwest Research Institute</a:t>
            </a:r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2228850" cy="1350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629400" y="42481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2">
                    <a:shade val="25000"/>
                  </a:schemeClr>
                </a:solidFill>
              </a:rPr>
              <a:t>2019-05-07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011" y="-7843"/>
            <a:ext cx="3498389" cy="21864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750"/>
            <a:ext cx="8183880" cy="40767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</a:t>
            </a:r>
            <a:r>
              <a:rPr lang="en-US" sz="2000" dirty="0"/>
              <a:t>are g-factors often “discrete”? The dates are not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9" y="2227238"/>
            <a:ext cx="4311851" cy="2236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9065"/>
            <a:ext cx="3767375" cy="23546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"/>
            <a:ext cx="3657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76750"/>
            <a:ext cx="8183880" cy="407670"/>
          </a:xfrm>
        </p:spPr>
        <p:txBody>
          <a:bodyPr>
            <a:noAutofit/>
          </a:bodyPr>
          <a:lstStyle/>
          <a:p>
            <a:r>
              <a:rPr lang="en-US" sz="2000" dirty="0" smtClean="0"/>
              <a:t>why </a:t>
            </a:r>
            <a:r>
              <a:rPr lang="en-US" sz="2000" dirty="0"/>
              <a:t>are g-factors often “discrete”? The dates are not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359" y="2281327"/>
            <a:ext cx="4311851" cy="2128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3953"/>
            <a:ext cx="4404360" cy="21739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506" y="-37730"/>
            <a:ext cx="3733800" cy="2333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62" y="-1"/>
            <a:ext cx="3846328" cy="240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0550"/>
            <a:ext cx="8183880" cy="48387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uv_feature_data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573786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 smtClean="0"/>
              <a:t>.TAB </a:t>
            </a:r>
            <a:r>
              <a:rPr lang="en-US" sz="2400" dirty="0"/>
              <a:t>contains </a:t>
            </a:r>
            <a:r>
              <a:rPr lang="en-US" sz="2400" dirty="0" smtClean="0"/>
              <a:t>parameters relative to the “Chameleon” feature</a:t>
            </a:r>
          </a:p>
          <a:p>
            <a:r>
              <a:rPr lang="en-US" sz="2400" dirty="0" smtClean="0"/>
              <a:t>Highly variable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918" y="1008638"/>
            <a:ext cx="2743200" cy="17155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159" y="2724150"/>
            <a:ext cx="2743200" cy="1715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24" y="1008638"/>
            <a:ext cx="2743200" cy="1715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724150"/>
            <a:ext cx="2743200" cy="17155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68849" y="4147274"/>
            <a:ext cx="33249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600" i="1" dirty="0" smtClean="0"/>
              <a:t>Noonan et al., 2016 </a:t>
            </a:r>
            <a:r>
              <a:rPr lang="en-US" sz="1600" i="1" dirty="0" err="1" smtClean="0"/>
              <a:t>Acta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Astr</a:t>
            </a:r>
            <a:r>
              <a:rPr lang="en-US" sz="1600" i="1" dirty="0" smtClean="0"/>
              <a:t>.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56599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400550"/>
            <a:ext cx="8183880" cy="483870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uv_feature_data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1335786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.TAB </a:t>
            </a:r>
            <a:r>
              <a:rPr lang="en-US" sz="2400" dirty="0"/>
              <a:t>contains </a:t>
            </a:r>
            <a:r>
              <a:rPr lang="en-US" sz="2400" dirty="0" smtClean="0"/>
              <a:t>parameters relative to the “Chameleon” feature</a:t>
            </a:r>
          </a:p>
          <a:p>
            <a:r>
              <a:rPr lang="en-US" sz="2400" u="sng" dirty="0" smtClean="0"/>
              <a:t>Major RID</a:t>
            </a:r>
            <a:r>
              <a:rPr lang="en-US" sz="2400" dirty="0" smtClean="0"/>
              <a:t>: start times are actually later than mid-times.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lbl</a:t>
            </a:r>
            <a:r>
              <a:rPr lang="en-US" sz="2400" dirty="0" smtClean="0"/>
              <a:t> file describes the above-mentioned document 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1809750"/>
            <a:ext cx="4114398" cy="329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5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Post-RID </a:t>
            </a:r>
            <a:r>
              <a:rPr lang="en-US" smtClean="0"/>
              <a:t>comments (May 7</a:t>
            </a:r>
            <a:r>
              <a:rPr lang="en-US" baseline="30000" smtClean="0"/>
              <a:t>th</a:t>
            </a:r>
            <a:r>
              <a:rPr lang="en-US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you state over which rows the Chameleon count rate (6</a:t>
            </a:r>
            <a:r>
              <a:rPr lang="en-US" baseline="30000" dirty="0" smtClean="0"/>
              <a:t>th</a:t>
            </a:r>
            <a:r>
              <a:rPr lang="en-US" dirty="0"/>
              <a:t> column of </a:t>
            </a:r>
            <a:r>
              <a:rPr lang="en-US" dirty="0" err="1" smtClean="0"/>
              <a:t>uv_feature_data.lbl</a:t>
            </a:r>
            <a:r>
              <a:rPr lang="en-US" dirty="0" smtClean="0"/>
              <a:t>) has been computed?</a:t>
            </a:r>
          </a:p>
          <a:p>
            <a:r>
              <a:rPr lang="en-US" dirty="0" smtClean="0"/>
              <a:t>Also, it would be good to add the names of the .fits files corresponding </a:t>
            </a:r>
            <a:r>
              <a:rPr lang="en-US" dirty="0"/>
              <a:t>to the rows in </a:t>
            </a:r>
            <a:r>
              <a:rPr lang="en-US" dirty="0" err="1" smtClean="0"/>
              <a:t>uv_feature_data.lbl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2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R-Alice Specs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545586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FUV imaging spectrograph</a:t>
            </a:r>
          </a:p>
          <a:p>
            <a:r>
              <a:rPr lang="en-US" sz="2900" dirty="0" smtClean="0"/>
              <a:t>Spectral Range 700 - 2050 </a:t>
            </a:r>
            <a:r>
              <a:rPr lang="en-US" sz="2900" dirty="0"/>
              <a:t>Å </a:t>
            </a:r>
            <a:endParaRPr lang="en-US" sz="2900" dirty="0" smtClean="0"/>
          </a:p>
          <a:p>
            <a:r>
              <a:rPr lang="en-US" sz="2900" dirty="0" smtClean="0"/>
              <a:t>Spectral Resolution 12.5 - </a:t>
            </a:r>
            <a:r>
              <a:rPr lang="en-US" sz="2900" smtClean="0"/>
              <a:t>9.8 </a:t>
            </a:r>
            <a:r>
              <a:rPr lang="en-US" sz="2900"/>
              <a:t>Å for </a:t>
            </a:r>
            <a:r>
              <a:rPr lang="en-US" sz="2900" dirty="0" smtClean="0"/>
              <a:t>extended sources </a:t>
            </a:r>
          </a:p>
          <a:p>
            <a:r>
              <a:rPr lang="en-US" sz="2900" dirty="0" smtClean="0"/>
              <a:t>Slit length: 6°</a:t>
            </a:r>
          </a:p>
          <a:p>
            <a:r>
              <a:rPr lang="en-US" sz="2900" dirty="0" smtClean="0"/>
              <a:t>Nominal Effective Area 0.03cm</a:t>
            </a:r>
            <a:r>
              <a:rPr lang="en-US" sz="2900" baseline="30000" dirty="0" smtClean="0"/>
              <a:t>2</a:t>
            </a:r>
            <a:r>
              <a:rPr lang="en-US" sz="2900" dirty="0" smtClean="0"/>
              <a:t> (at 1900 Å), to 0.53cm</a:t>
            </a:r>
            <a:r>
              <a:rPr lang="en-US" sz="2900" baseline="30000" dirty="0" smtClean="0"/>
              <a:t>2</a:t>
            </a:r>
            <a:r>
              <a:rPr lang="en-US" sz="2900" dirty="0" smtClean="0"/>
              <a:t> (at 1150 </a:t>
            </a:r>
            <a:r>
              <a:rPr lang="en-US" sz="2900" dirty="0"/>
              <a:t>Å)</a:t>
            </a:r>
            <a:endParaRPr lang="en-US" sz="2900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Three modes </a:t>
            </a:r>
            <a:r>
              <a:rPr lang="en-US" dirty="0">
                <a:solidFill>
                  <a:prstClr val="black"/>
                </a:solidFill>
              </a:rPr>
              <a:t>of operation:</a:t>
            </a:r>
          </a:p>
          <a:p>
            <a:pPr lvl="1"/>
            <a:r>
              <a:rPr lang="en-US" dirty="0">
                <a:solidFill>
                  <a:prstClr val="black"/>
                </a:solidFill>
              </a:rPr>
              <a:t>Pixel list mode: preserves time </a:t>
            </a:r>
            <a:r>
              <a:rPr lang="en-US" dirty="0" smtClean="0">
                <a:solidFill>
                  <a:prstClr val="black"/>
                </a:solidFill>
              </a:rPr>
              <a:t>information;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Histogram: 2D histogram of </a:t>
            </a:r>
            <a:r>
              <a:rPr lang="en-US" dirty="0" smtClean="0">
                <a:solidFill>
                  <a:prstClr val="black"/>
                </a:solidFill>
              </a:rPr>
              <a:t>previous;</a:t>
            </a:r>
          </a:p>
          <a:p>
            <a:pPr lvl="1"/>
            <a:r>
              <a:rPr lang="en-US" dirty="0" smtClean="0">
                <a:solidFill>
                  <a:prstClr val="black"/>
                </a:solidFill>
              </a:rPr>
              <a:t>Count rate: no spectral or spatial information is provided.</a:t>
            </a:r>
            <a:endParaRPr lang="en-US" dirty="0">
              <a:solidFill>
                <a:prstClr val="black"/>
              </a:solidFill>
            </a:endParaRPr>
          </a:p>
          <a:p>
            <a:pPr lvl="1"/>
            <a:r>
              <a:rPr lang="en-US" dirty="0">
                <a:solidFill>
                  <a:prstClr val="black"/>
                </a:solidFill>
              </a:rPr>
              <a:t>You can create a histogram from pixel list but not vice versa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Very similar to the LRO/LAMP UV spectrograph I work with.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550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019550"/>
            <a:ext cx="8183880" cy="788670"/>
          </a:xfrm>
        </p:spPr>
        <p:txBody>
          <a:bodyPr/>
          <a:lstStyle/>
          <a:p>
            <a:r>
              <a:rPr lang="en-US" dirty="0" smtClean="0"/>
              <a:t>R-Alice’s scheme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94"/>
          <a:stretch/>
        </p:blipFill>
        <p:spPr bwMode="auto">
          <a:xfrm>
            <a:off x="853191" y="819150"/>
            <a:ext cx="3873500" cy="291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421"/>
          <a:stretch/>
        </p:blipFill>
        <p:spPr bwMode="auto">
          <a:xfrm>
            <a:off x="4692888" y="590550"/>
            <a:ext cx="3873500" cy="328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4068422"/>
            <a:ext cx="3416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Stern et al., 2007 Sp. Sci. Rev.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R-Alice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3545586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Search for and determine the evolved rare gas content of the nucleus to </a:t>
            </a:r>
            <a:r>
              <a:rPr lang="en-US" sz="1400" i="1" dirty="0" smtClean="0"/>
              <a:t>provide information </a:t>
            </a:r>
            <a:r>
              <a:rPr lang="en-US" sz="1400" i="1" dirty="0"/>
              <a:t>on the </a:t>
            </a:r>
            <a:r>
              <a:rPr lang="en-US" sz="1400" b="1" i="1" dirty="0">
                <a:solidFill>
                  <a:srgbClr val="002060"/>
                </a:solidFill>
              </a:rPr>
              <a:t>temperature of formation</a:t>
            </a:r>
            <a:r>
              <a:rPr lang="en-US" sz="1400" b="1" i="1" dirty="0">
                <a:solidFill>
                  <a:srgbClr val="FFFF00"/>
                </a:solidFill>
              </a:rPr>
              <a:t> </a:t>
            </a:r>
            <a:r>
              <a:rPr lang="en-US" sz="1400" i="1" dirty="0"/>
              <a:t>and </a:t>
            </a:r>
            <a:r>
              <a:rPr lang="en-US" sz="1400" b="1" i="1" dirty="0">
                <a:solidFill>
                  <a:srgbClr val="002060"/>
                </a:solidFill>
              </a:rPr>
              <a:t>thermal history </a:t>
            </a:r>
            <a:r>
              <a:rPr lang="en-US" sz="1400" i="1" dirty="0"/>
              <a:t>of the </a:t>
            </a:r>
            <a:r>
              <a:rPr lang="en-US" sz="1400" i="1" dirty="0" smtClean="0"/>
              <a:t>comet since </a:t>
            </a:r>
            <a:r>
              <a:rPr lang="en-US" sz="1400" i="1" dirty="0"/>
              <a:t>its formation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Determine the </a:t>
            </a:r>
            <a:r>
              <a:rPr lang="en-US" sz="1400" b="1" i="1" dirty="0">
                <a:solidFill>
                  <a:srgbClr val="002060"/>
                </a:solidFill>
              </a:rPr>
              <a:t>production rates </a:t>
            </a:r>
            <a:r>
              <a:rPr lang="en-US" sz="1400" i="1" dirty="0"/>
              <a:t>of the parent molecule species, H</a:t>
            </a:r>
            <a:r>
              <a:rPr lang="en-US" sz="1400" dirty="0"/>
              <a:t>2</a:t>
            </a:r>
            <a:r>
              <a:rPr lang="en-US" sz="1400" i="1" dirty="0"/>
              <a:t>O, CO </a:t>
            </a:r>
            <a:r>
              <a:rPr lang="en-US" sz="1400" i="1" dirty="0" smtClean="0"/>
              <a:t>and CO</a:t>
            </a:r>
            <a:r>
              <a:rPr lang="en-US" sz="1400" dirty="0" smtClean="0"/>
              <a:t>2</a:t>
            </a:r>
            <a:r>
              <a:rPr lang="en-US" sz="1400" i="1" dirty="0"/>
              <a:t>, and their </a:t>
            </a:r>
            <a:r>
              <a:rPr lang="en-US" sz="1400" b="1" i="1" dirty="0">
                <a:solidFill>
                  <a:srgbClr val="002060"/>
                </a:solidFill>
              </a:rPr>
              <a:t>spatial distributions </a:t>
            </a:r>
            <a:r>
              <a:rPr lang="en-US" sz="1400" i="1" dirty="0"/>
              <a:t>near the nucleus, thereby </a:t>
            </a:r>
            <a:r>
              <a:rPr lang="en-US" sz="1400" b="1" i="1" dirty="0">
                <a:solidFill>
                  <a:srgbClr val="002060"/>
                </a:solidFill>
              </a:rPr>
              <a:t>allowing the nucleus/coma coupling to be directly observed </a:t>
            </a:r>
            <a:r>
              <a:rPr lang="en-US" sz="1400" i="1" dirty="0"/>
              <a:t>and measured on many timescales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Study the atomic budget of C, H, O, N, and S in the coma as a function of time</a:t>
            </a:r>
            <a:r>
              <a:rPr lang="en-US" sz="1400" i="1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Study the </a:t>
            </a:r>
            <a:r>
              <a:rPr lang="en-US" sz="1400" b="1" i="1" dirty="0">
                <a:solidFill>
                  <a:srgbClr val="002060"/>
                </a:solidFill>
              </a:rPr>
              <a:t>onset of nuclear activity </a:t>
            </a:r>
            <a:r>
              <a:rPr lang="en-US" sz="1400" i="1" dirty="0"/>
              <a:t>in ways </a:t>
            </a:r>
            <a:r>
              <a:rPr lang="en-US" sz="1400" dirty="0"/>
              <a:t>Rosetta </a:t>
            </a:r>
            <a:r>
              <a:rPr lang="en-US" sz="1400" i="1" dirty="0"/>
              <a:t>otherwise cannot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Spectral mapping of the entire nucleus of 67P/CG at FUV wavelengths in </a:t>
            </a:r>
            <a:r>
              <a:rPr lang="en-US" sz="1400" i="1" dirty="0" smtClean="0"/>
              <a:t>order to </a:t>
            </a:r>
            <a:r>
              <a:rPr lang="en-US" sz="1400" i="1" dirty="0"/>
              <a:t>both </a:t>
            </a:r>
            <a:r>
              <a:rPr lang="en-US" sz="1400" b="1" i="1" dirty="0">
                <a:solidFill>
                  <a:srgbClr val="002060"/>
                </a:solidFill>
              </a:rPr>
              <a:t>characterize the distribution of UV absorbers on the surface</a:t>
            </a:r>
            <a:r>
              <a:rPr lang="en-US" sz="1400" i="1" dirty="0"/>
              <a:t>, and </a:t>
            </a:r>
            <a:r>
              <a:rPr lang="en-US" sz="1400" i="1" dirty="0" smtClean="0"/>
              <a:t>to map </a:t>
            </a:r>
            <a:r>
              <a:rPr lang="en-US" sz="1400" i="1" dirty="0"/>
              <a:t>the FUV photometric properties of the nucleus</a:t>
            </a:r>
            <a:r>
              <a:rPr lang="en-US" sz="1400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Study the photometric and spectrophotometric properties of </a:t>
            </a:r>
            <a:r>
              <a:rPr lang="en-US" sz="1400" b="1" i="1" dirty="0">
                <a:solidFill>
                  <a:srgbClr val="002060"/>
                </a:solidFill>
              </a:rPr>
              <a:t>small grains </a:t>
            </a:r>
            <a:r>
              <a:rPr lang="en-US" sz="1400" i="1" dirty="0" smtClean="0"/>
              <a:t>in the </a:t>
            </a:r>
            <a:r>
              <a:rPr lang="en-US" sz="1400" i="1" dirty="0"/>
              <a:t>coma as an aid to understanding their size distribution and how they </a:t>
            </a:r>
            <a:r>
              <a:rPr lang="en-US" sz="1400" i="1" dirty="0" smtClean="0"/>
              <a:t>vary in </a:t>
            </a:r>
            <a:r>
              <a:rPr lang="en-US" sz="1400" i="1" dirty="0"/>
              <a:t>time</a:t>
            </a:r>
            <a:r>
              <a:rPr lang="en-US" sz="1400" dirty="0"/>
              <a:t>.</a:t>
            </a:r>
            <a:endParaRPr lang="en-US" sz="1400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1400" i="1" dirty="0"/>
              <a:t>Map the </a:t>
            </a:r>
            <a:r>
              <a:rPr lang="en-US" sz="1400" b="1" i="1" dirty="0">
                <a:solidFill>
                  <a:srgbClr val="002060"/>
                </a:solidFill>
              </a:rPr>
              <a:t>spatial and temporal variability </a:t>
            </a:r>
            <a:r>
              <a:rPr lang="en-US" sz="1400" i="1" dirty="0"/>
              <a:t>of O</a:t>
            </a:r>
            <a:r>
              <a:rPr lang="en-US" sz="1400" dirty="0"/>
              <a:t>+</a:t>
            </a:r>
            <a:r>
              <a:rPr lang="en-US" sz="1400" i="1" dirty="0"/>
              <a:t>, N</a:t>
            </a:r>
            <a:r>
              <a:rPr lang="en-US" sz="1400" dirty="0"/>
              <a:t>+</a:t>
            </a:r>
            <a:r>
              <a:rPr lang="en-US" sz="1400" i="1" dirty="0"/>
              <a:t>, S</a:t>
            </a:r>
            <a:r>
              <a:rPr lang="en-US" sz="1400" dirty="0"/>
              <a:t>+ </a:t>
            </a:r>
            <a:r>
              <a:rPr lang="en-US" sz="1400" i="1" dirty="0"/>
              <a:t>and C</a:t>
            </a:r>
            <a:r>
              <a:rPr lang="en-US" sz="1400" dirty="0"/>
              <a:t>+ </a:t>
            </a:r>
            <a:r>
              <a:rPr lang="en-US" sz="1400" i="1" dirty="0" smtClean="0"/>
              <a:t>emissions in </a:t>
            </a:r>
            <a:r>
              <a:rPr lang="en-US" sz="1400" i="1" dirty="0"/>
              <a:t>the coma and ion tail in order to connect nuclear activity to changes </a:t>
            </a:r>
            <a:r>
              <a:rPr lang="en-US" sz="1400" i="1" dirty="0" smtClean="0"/>
              <a:t>in tail </a:t>
            </a:r>
            <a:r>
              <a:rPr lang="en-US" sz="1400" i="1" dirty="0"/>
              <a:t>morphology and structure near perihelion</a:t>
            </a:r>
            <a:r>
              <a:rPr lang="en-US" sz="1400" dirty="0" smtClean="0"/>
              <a:t>.</a:t>
            </a:r>
          </a:p>
          <a:p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Clr>
                <a:srgbClr val="F07F09"/>
              </a:buClr>
            </a:pPr>
            <a:endParaRPr lang="en-US" b="1" dirty="0" smtClean="0">
              <a:solidFill>
                <a:prstClr val="black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4019550"/>
            <a:ext cx="8183880" cy="788670"/>
          </a:xfrm>
        </p:spPr>
        <p:txBody>
          <a:bodyPr/>
          <a:lstStyle/>
          <a:p>
            <a:r>
              <a:rPr lang="en-US" dirty="0" smtClean="0"/>
              <a:t>R-Alice slit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9550"/>
            <a:ext cx="3048000" cy="4601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08990" y="4430211"/>
            <a:ext cx="367761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Stern et al., 2007 Sp. Sci. Rev.</a:t>
            </a:r>
            <a:endParaRPr lang="en-US" sz="1600" b="1" i="1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14350"/>
            <a:ext cx="2569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Dogbone</a:t>
            </a:r>
            <a:r>
              <a:rPr lang="en-US" dirty="0" smtClean="0"/>
              <a:t>-shaped slit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71"/>
          <a:stretch/>
        </p:blipFill>
        <p:spPr>
          <a:xfrm>
            <a:off x="1371600" y="1028548"/>
            <a:ext cx="1943795" cy="20766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9440" y="3105150"/>
            <a:ext cx="371447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 smtClean="0"/>
              <a:t>Feldman et al., 2018 Astron. J.</a:t>
            </a:r>
            <a:endParaRPr lang="en-US" sz="16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114800"/>
            <a:ext cx="8183880" cy="788670"/>
          </a:xfrm>
        </p:spPr>
        <p:txBody>
          <a:bodyPr/>
          <a:lstStyle/>
          <a:p>
            <a:r>
              <a:rPr lang="en-US" dirty="0" smtClean="0"/>
              <a:t>Datasets Reviewed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97764"/>
            <a:ext cx="8183880" cy="2059686"/>
          </a:xfrm>
        </p:spPr>
        <p:txBody>
          <a:bodyPr>
            <a:noAutofit/>
          </a:bodyPr>
          <a:lstStyle/>
          <a:p>
            <a:r>
              <a:rPr lang="en-US" sz="1600" dirty="0" smtClean="0"/>
              <a:t>L6 Ancillary data</a:t>
            </a:r>
          </a:p>
          <a:p>
            <a:pPr>
              <a:buNone/>
            </a:pPr>
            <a:r>
              <a:rPr lang="en-US" sz="1600" dirty="0" smtClean="0"/>
              <a:t>These are documents to help the user understand how the data were taken and how to convert brightness in column density (to get e.g. production rates).</a:t>
            </a:r>
          </a:p>
          <a:p>
            <a:pPr>
              <a:buNone/>
            </a:pPr>
            <a:r>
              <a:rPr lang="en-US" sz="1600" dirty="0" smtClean="0"/>
              <a:t>Documents cover the 3 main phases of the mission, from the </a:t>
            </a:r>
            <a:r>
              <a:rPr lang="en-US" sz="1600" dirty="0" err="1" smtClean="0"/>
              <a:t>prelanding</a:t>
            </a:r>
            <a:r>
              <a:rPr lang="en-US" sz="1600" dirty="0" smtClean="0"/>
              <a:t> phase (PRL, 2014-02-23) through the escort phase (ESC, main mission timeframe, starting 5 days after Philae landing, on 2014-11-12) and until the extended mission (EXT, ending on 2016-09-30). 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Rosetta_alice_encounter_operations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.pdf file describes the modes of operation of Alice, its scientific goals, and how it interacted with the other instruments of Rosetta. </a:t>
            </a:r>
          </a:p>
          <a:p>
            <a:pPr marL="0" indent="0">
              <a:buNone/>
            </a:pPr>
            <a:r>
              <a:rPr lang="en-US" sz="2400" dirty="0" smtClean="0"/>
              <a:t>Really well written. 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lbl</a:t>
            </a:r>
            <a:r>
              <a:rPr lang="en-US" sz="2400" dirty="0" smtClean="0"/>
              <a:t> file describes the above-mentioned document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655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Ra_logbook_escort_2017-02-10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.txt file contains a list of all the observations (including calibration and failed ones) from shortly after beginning of PRL phase to the end of the mission</a:t>
            </a:r>
          </a:p>
          <a:p>
            <a:pPr marL="0" indent="0">
              <a:buNone/>
            </a:pPr>
            <a:r>
              <a:rPr lang="en-US" sz="2400" u="sng" dirty="0" smtClean="0"/>
              <a:t>Major RID</a:t>
            </a:r>
            <a:r>
              <a:rPr lang="en-US" sz="2400" dirty="0" smtClean="0"/>
              <a:t>: include name of the file for the exposures (the “X” ones), like it’s done for the </a:t>
            </a:r>
            <a:r>
              <a:rPr lang="en-US" sz="2400" dirty="0" err="1" smtClean="0"/>
              <a:t>NavCam</a:t>
            </a:r>
            <a:r>
              <a:rPr lang="en-US" sz="2400" dirty="0" smtClean="0"/>
              <a:t> images. This will allow the users to immediately find the file they are looking for.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lbl</a:t>
            </a:r>
            <a:r>
              <a:rPr lang="en-US" sz="2400" dirty="0" smtClean="0"/>
              <a:t> file describes the above-mentioned document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409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G_FACTOR_DAILY_DATA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.TAB </a:t>
            </a:r>
            <a:r>
              <a:rPr lang="en-US" sz="2400" dirty="0"/>
              <a:t>contains g-factors for relevant emission </a:t>
            </a:r>
            <a:r>
              <a:rPr lang="en-US" sz="2400" dirty="0" smtClean="0"/>
              <a:t>sources at </a:t>
            </a:r>
            <a:r>
              <a:rPr lang="en-US" sz="2400" dirty="0"/>
              <a:t>100K for the duration of the Rosetta mission comet escort </a:t>
            </a:r>
            <a:r>
              <a:rPr lang="en-US" sz="2400" dirty="0" smtClean="0"/>
              <a:t>phase: </a:t>
            </a:r>
            <a:r>
              <a:rPr lang="en-US" sz="2400" dirty="0" err="1" smtClean="0"/>
              <a:t>NeI</a:t>
            </a:r>
            <a:r>
              <a:rPr lang="en-US" sz="2400" dirty="0" smtClean="0"/>
              <a:t>, NII, </a:t>
            </a:r>
            <a:r>
              <a:rPr lang="en-US" sz="2400" dirty="0" err="1" smtClean="0"/>
              <a:t>ArI</a:t>
            </a:r>
            <a:r>
              <a:rPr lang="en-US" sz="2400" dirty="0" smtClean="0"/>
              <a:t>, OI, CII, SI, CI, CO4PG, N2, H2</a:t>
            </a:r>
          </a:p>
          <a:p>
            <a:pPr marL="0" indent="0">
              <a:buNone/>
            </a:pPr>
            <a:r>
              <a:rPr lang="en-US" sz="2400" dirty="0" smtClean="0"/>
              <a:t>Necessary to convert brightness into column density for species that emit via resonant scattering of solar photons.</a:t>
            </a:r>
          </a:p>
          <a:p>
            <a:r>
              <a:rPr lang="en-US" sz="2400" u="sng" dirty="0" smtClean="0"/>
              <a:t>Major RID</a:t>
            </a:r>
            <a:r>
              <a:rPr lang="en-US" sz="2400" dirty="0" smtClean="0"/>
              <a:t>: why are g-factors often “discrete”? The dates are not: they are separated by 1 day. So g-factors should not be equal over multiple consecutive days.</a:t>
            </a:r>
          </a:p>
          <a:p>
            <a:r>
              <a:rPr lang="en-US" sz="2400" dirty="0" smtClean="0"/>
              <a:t>.</a:t>
            </a:r>
            <a:r>
              <a:rPr lang="en-US" sz="2400" dirty="0" err="1" smtClean="0"/>
              <a:t>lbl</a:t>
            </a:r>
            <a:r>
              <a:rPr lang="en-US" sz="2400" dirty="0" smtClean="0"/>
              <a:t> file describes the above-mentioned document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466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9331</TotalTime>
  <Words>753</Words>
  <Application>Microsoft Office PowerPoint</Application>
  <PresentationFormat>On-screen Show (16:9)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Aspect</vt:lpstr>
      <vt:lpstr>R-Alice  PDS Data Review RO-SGS-PR-1022: L6 Ancillary Data</vt:lpstr>
      <vt:lpstr>R-Alice Specs</vt:lpstr>
      <vt:lpstr>R-Alice’s scheme</vt:lpstr>
      <vt:lpstr>Objectives of R-Alice</vt:lpstr>
      <vt:lpstr>R-Alice slit</vt:lpstr>
      <vt:lpstr>Datasets Reviewed</vt:lpstr>
      <vt:lpstr>Rosetta_alice_encounter_operations</vt:lpstr>
      <vt:lpstr>Ra_logbook_escort_2017-02-10</vt:lpstr>
      <vt:lpstr>G_FACTOR_DAILY_DATA</vt:lpstr>
      <vt:lpstr>why are g-factors often “discrete”? The dates are not</vt:lpstr>
      <vt:lpstr>why are g-factors often “discrete”? The dates are not</vt:lpstr>
      <vt:lpstr>uv_feature_data</vt:lpstr>
      <vt:lpstr>uv_feature_data</vt:lpstr>
      <vt:lpstr>Post-RID comments (May 7th)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R-Alice</dc:title>
  <dc:creator>Retherford, Kurt</dc:creator>
  <cp:lastModifiedBy>Cesare Grava</cp:lastModifiedBy>
  <cp:revision>769</cp:revision>
  <dcterms:created xsi:type="dcterms:W3CDTF">2006-08-16T00:00:00Z</dcterms:created>
  <dcterms:modified xsi:type="dcterms:W3CDTF">2019-05-07T14:09:39Z</dcterms:modified>
</cp:coreProperties>
</file>