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1" autoAdjust="0"/>
    <p:restoredTop sz="94660"/>
  </p:normalViewPr>
  <p:slideViewPr>
    <p:cSldViewPr snapToGrid="0">
      <p:cViewPr varScale="1">
        <p:scale>
          <a:sx n="80" d="100"/>
          <a:sy n="80" d="100"/>
        </p:scale>
        <p:origin x="43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3B073-2982-47BC-BFEF-202D758631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0D2061-0F3F-4863-89D2-20E6644255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A00278-E9ED-49D4-9EDA-CE0B45B1B8D9}"/>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5" name="Footer Placeholder 4">
            <a:extLst>
              <a:ext uri="{FF2B5EF4-FFF2-40B4-BE49-F238E27FC236}">
                <a16:creationId xmlns:a16="http://schemas.microsoft.com/office/drawing/2014/main" id="{9C4FB003-7A91-421F-80AB-6610773A7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C2DD7-69C6-49C1-8E08-C2EB2C3C4278}"/>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191570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57EA-A03C-4669-8E1C-A0A37478F9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351EC8-1AD0-4192-B914-75B02F74E0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D5D03-88CC-407E-83ED-8BD185E1E35E}"/>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5" name="Footer Placeholder 4">
            <a:extLst>
              <a:ext uri="{FF2B5EF4-FFF2-40B4-BE49-F238E27FC236}">
                <a16:creationId xmlns:a16="http://schemas.microsoft.com/office/drawing/2014/main" id="{179700A7-5B25-4B4A-B89A-CCEF85338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B564F-E2C2-4EED-96E4-0E4ACFF63DBB}"/>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249550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BCF4B3-C771-46EA-AC65-9394828782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5968BD-95B4-4E68-852E-5B89A72E21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D4B4B-8B60-44D9-A767-ED7C40333381}"/>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5" name="Footer Placeholder 4">
            <a:extLst>
              <a:ext uri="{FF2B5EF4-FFF2-40B4-BE49-F238E27FC236}">
                <a16:creationId xmlns:a16="http://schemas.microsoft.com/office/drawing/2014/main" id="{049FF8B4-D062-4A55-8E97-0D3AE0A58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52DB2-4A77-4145-94B0-68FD39124490}"/>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182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4F68-9488-4B00-9578-061080C18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33E874-B5A1-47F0-B082-C388C95F19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CFA9D-8A26-4D8B-9CA2-43CB8F934F64}"/>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5" name="Footer Placeholder 4">
            <a:extLst>
              <a:ext uri="{FF2B5EF4-FFF2-40B4-BE49-F238E27FC236}">
                <a16:creationId xmlns:a16="http://schemas.microsoft.com/office/drawing/2014/main" id="{E4732246-7212-41C0-AE74-95D05B986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1FD43-F348-4C78-8E97-425BCAB22879}"/>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412816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3F4C8-C409-46DD-959B-71FBCA542F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7910A6-FDFE-452E-9350-6ADAE3876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9269D5-4D3A-4BF6-A327-FABA0E94287F}"/>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5" name="Footer Placeholder 4">
            <a:extLst>
              <a:ext uri="{FF2B5EF4-FFF2-40B4-BE49-F238E27FC236}">
                <a16:creationId xmlns:a16="http://schemas.microsoft.com/office/drawing/2014/main" id="{F8D6E162-AF5D-41EB-83A2-0ADAB1F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F67221-2E61-48F2-9823-6FAAC303CBDD}"/>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55922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AB141-0922-4F50-8390-AC9FBB6B6B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2FC972-44EA-44F1-A01A-99AE355FEF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B0EA72-39D8-47D4-8184-C30117D6A6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2891E9-731E-435C-9E04-DC38103815ED}"/>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6" name="Footer Placeholder 5">
            <a:extLst>
              <a:ext uri="{FF2B5EF4-FFF2-40B4-BE49-F238E27FC236}">
                <a16:creationId xmlns:a16="http://schemas.microsoft.com/office/drawing/2014/main" id="{7B678EFD-1B73-4A8C-8633-F92860E22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9B8A6-3C1F-449F-B1DB-DAD4D505EA14}"/>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180775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AA44A-FE63-4305-B5E1-D57E1F1CB7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027722-03AE-42ED-AD1B-06F1496F31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BF286F-F1E5-4399-9B8F-6C94E3ABAA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12D19E-CA24-4854-9703-369650DDA3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A546D6-D797-486A-A7BA-7C7B978500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4FDD44-377B-4E36-B9FC-81AEC511D73A}"/>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8" name="Footer Placeholder 7">
            <a:extLst>
              <a:ext uri="{FF2B5EF4-FFF2-40B4-BE49-F238E27FC236}">
                <a16:creationId xmlns:a16="http://schemas.microsoft.com/office/drawing/2014/main" id="{C464B19E-AE16-419F-B68B-6A4C586F97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09ADAD-6723-4D8C-AAC6-2946F38EE1CA}"/>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61548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0ABC5-1287-40A1-8237-7CCDEB4DA9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C74371-FC7F-4ABC-980B-D08D1294D346}"/>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4" name="Footer Placeholder 3">
            <a:extLst>
              <a:ext uri="{FF2B5EF4-FFF2-40B4-BE49-F238E27FC236}">
                <a16:creationId xmlns:a16="http://schemas.microsoft.com/office/drawing/2014/main" id="{20C73386-A343-4292-8AC2-8E1933DB7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73810E-D304-45FF-AA32-6BDAC7CCBA66}"/>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253581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67AA35-8A93-4810-A8EE-2DB89E746F09}"/>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3" name="Footer Placeholder 2">
            <a:extLst>
              <a:ext uri="{FF2B5EF4-FFF2-40B4-BE49-F238E27FC236}">
                <a16:creationId xmlns:a16="http://schemas.microsoft.com/office/drawing/2014/main" id="{2B9903CC-C1F3-40DF-BAC0-49C9AF7C5E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447643-3944-4EE6-9645-73B1A2550B5E}"/>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1786287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0C1E-DAD1-4468-B857-DA32B84A8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38C412-2197-419C-9707-B01FDE1BE5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9328D8-11D5-498A-A781-005895602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6AE35-77D4-499E-B685-E21A132866BF}"/>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6" name="Footer Placeholder 5">
            <a:extLst>
              <a:ext uri="{FF2B5EF4-FFF2-40B4-BE49-F238E27FC236}">
                <a16:creationId xmlns:a16="http://schemas.microsoft.com/office/drawing/2014/main" id="{90F6A6FE-8855-41D0-A750-78345A1CDF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745E4-BEDF-48DD-942C-5701065BA6A5}"/>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2875447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B421-6C72-4A7D-91D0-6BDCBE7E3F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B05F8A-A9F9-47E6-B14E-C100A3197F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93A77F-57A6-49B2-9EE0-628197C70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C1369-B155-4104-A4AC-5F0AAC099AB2}"/>
              </a:ext>
            </a:extLst>
          </p:cNvPr>
          <p:cNvSpPr>
            <a:spLocks noGrp="1"/>
          </p:cNvSpPr>
          <p:nvPr>
            <p:ph type="dt" sz="half" idx="10"/>
          </p:nvPr>
        </p:nvSpPr>
        <p:spPr/>
        <p:txBody>
          <a:bodyPr/>
          <a:lstStyle/>
          <a:p>
            <a:fld id="{605CEBCF-3BF6-4B36-81CD-7AD54A67B9C9}" type="datetimeFigureOut">
              <a:rPr lang="en-US" smtClean="0"/>
              <a:t>9/3/2019</a:t>
            </a:fld>
            <a:endParaRPr lang="en-US"/>
          </a:p>
        </p:txBody>
      </p:sp>
      <p:sp>
        <p:nvSpPr>
          <p:cNvPr id="6" name="Footer Placeholder 5">
            <a:extLst>
              <a:ext uri="{FF2B5EF4-FFF2-40B4-BE49-F238E27FC236}">
                <a16:creationId xmlns:a16="http://schemas.microsoft.com/office/drawing/2014/main" id="{2E3ECC29-B09E-4FCF-8E79-2E31314F4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0464E8-D6B4-4567-857F-05EE0FE9C372}"/>
              </a:ext>
            </a:extLst>
          </p:cNvPr>
          <p:cNvSpPr>
            <a:spLocks noGrp="1"/>
          </p:cNvSpPr>
          <p:nvPr>
            <p:ph type="sldNum" sz="quarter" idx="12"/>
          </p:nvPr>
        </p:nvSpPr>
        <p:spPr/>
        <p:txBody>
          <a:bodyPr/>
          <a:lstStyle/>
          <a:p>
            <a:fld id="{6DCA28F4-7C87-4734-BB70-AE4D7C432428}" type="slidenum">
              <a:rPr lang="en-US" smtClean="0"/>
              <a:t>‹#›</a:t>
            </a:fld>
            <a:endParaRPr lang="en-US"/>
          </a:p>
        </p:txBody>
      </p:sp>
    </p:spTree>
    <p:extLst>
      <p:ext uri="{BB962C8B-B14F-4D97-AF65-F5344CB8AC3E}">
        <p14:creationId xmlns:p14="http://schemas.microsoft.com/office/powerpoint/2010/main" val="124966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70853-DAFD-4505-AEAB-6F7398011C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B8C6C1-1C12-46C6-9D7D-DB767201E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E8549-2EB8-400B-B9B0-82584BF186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CEBCF-3BF6-4B36-81CD-7AD54A67B9C9}" type="datetimeFigureOut">
              <a:rPr lang="en-US" smtClean="0"/>
              <a:t>9/3/2019</a:t>
            </a:fld>
            <a:endParaRPr lang="en-US"/>
          </a:p>
        </p:txBody>
      </p:sp>
      <p:sp>
        <p:nvSpPr>
          <p:cNvPr id="5" name="Footer Placeholder 4">
            <a:extLst>
              <a:ext uri="{FF2B5EF4-FFF2-40B4-BE49-F238E27FC236}">
                <a16:creationId xmlns:a16="http://schemas.microsoft.com/office/drawing/2014/main" id="{65E3AE8B-3ECB-4B53-A83F-A6BF93AF80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9B38D8-9376-4AF5-A138-629D27792A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A28F4-7C87-4734-BB70-AE4D7C432428}" type="slidenum">
              <a:rPr lang="en-US" smtClean="0"/>
              <a:t>‹#›</a:t>
            </a:fld>
            <a:endParaRPr lang="en-US"/>
          </a:p>
        </p:txBody>
      </p:sp>
    </p:spTree>
    <p:extLst>
      <p:ext uri="{BB962C8B-B14F-4D97-AF65-F5344CB8AC3E}">
        <p14:creationId xmlns:p14="http://schemas.microsoft.com/office/powerpoint/2010/main" val="145395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638CF-A970-475B-85FB-4BF865C08AD7}"/>
              </a:ext>
            </a:extLst>
          </p:cNvPr>
          <p:cNvSpPr>
            <a:spLocks noGrp="1"/>
          </p:cNvSpPr>
          <p:nvPr>
            <p:ph type="ctrTitle"/>
          </p:nvPr>
        </p:nvSpPr>
        <p:spPr>
          <a:xfrm>
            <a:off x="1524000" y="1531938"/>
            <a:ext cx="9144000" cy="2387600"/>
          </a:xfrm>
        </p:spPr>
        <p:txBody>
          <a:bodyPr>
            <a:normAutofit/>
          </a:bodyPr>
          <a:lstStyle/>
          <a:p>
            <a:r>
              <a:rPr lang="en-US" sz="2700" dirty="0"/>
              <a:t>ROSETTA SCIENCE ARCHIVE REVIEW</a:t>
            </a:r>
            <a:br>
              <a:rPr lang="en-US" sz="2700" dirty="0"/>
            </a:br>
            <a:r>
              <a:rPr lang="en-US" sz="2400" dirty="0"/>
              <a:t>UMD, September 2019</a:t>
            </a:r>
            <a:br>
              <a:rPr lang="en-US" sz="2700" dirty="0"/>
            </a:br>
            <a:br>
              <a:rPr lang="en-US" sz="2700" dirty="0"/>
            </a:br>
            <a:r>
              <a:rPr lang="en-US" sz="2400" b="1" i="1" dirty="0">
                <a:solidFill>
                  <a:srgbClr val="FF0000"/>
                </a:solidFill>
                <a:latin typeface="Times New Roman" panose="02020603050405020304" pitchFamily="18" charset="0"/>
                <a:cs typeface="Times New Roman" panose="02020603050405020304" pitchFamily="18" charset="0"/>
              </a:rPr>
              <a:t>Polarimetry</a:t>
            </a:r>
            <a:br>
              <a:rPr lang="en-US" sz="2400" b="1" i="1" dirty="0">
                <a:solidFill>
                  <a:srgbClr val="FF0000"/>
                </a:solidFill>
                <a:latin typeface="Times New Roman" panose="02020603050405020304" pitchFamily="18" charset="0"/>
                <a:cs typeface="Times New Roman" panose="02020603050405020304" pitchFamily="18" charset="0"/>
              </a:rPr>
            </a:br>
            <a:br>
              <a:rPr lang="en-US" sz="2000" dirty="0"/>
            </a:br>
            <a:r>
              <a:rPr lang="en-US" sz="2000" dirty="0"/>
              <a:t>W.B. Sparks</a:t>
            </a:r>
            <a:br>
              <a:rPr lang="en-US" sz="2000" dirty="0"/>
            </a:br>
            <a:r>
              <a:rPr lang="en-US" sz="2000" dirty="0"/>
              <a:t>SETI Institute</a:t>
            </a:r>
          </a:p>
        </p:txBody>
      </p:sp>
    </p:spTree>
    <p:extLst>
      <p:ext uri="{BB962C8B-B14F-4D97-AF65-F5344CB8AC3E}">
        <p14:creationId xmlns:p14="http://schemas.microsoft.com/office/powerpoint/2010/main" val="3383697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33713" y="947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397793" y="1862138"/>
            <a:ext cx="8839201" cy="4062651"/>
          </a:xfrm>
          <a:prstGeom prst="rect">
            <a:avLst/>
          </a:prstGeom>
          <a:noFill/>
        </p:spPr>
        <p:txBody>
          <a:bodyPr wrap="square" rtlCol="0">
            <a:spAutoFit/>
          </a:bodyPr>
          <a:lstStyle/>
          <a:p>
            <a:pPr lvl="0" algn="ctr"/>
            <a:r>
              <a:rPr lang="en-US" dirty="0"/>
              <a:t>7. HST isn’t ground-based</a:t>
            </a:r>
          </a:p>
          <a:p>
            <a:endParaRPr lang="en-US" dirty="0"/>
          </a:p>
          <a:p>
            <a:r>
              <a:rPr lang="en-US" b="1" i="1" dirty="0"/>
              <a:t>Severity</a:t>
            </a:r>
            <a:r>
              <a:rPr lang="en-US" dirty="0"/>
              <a:t>: Minor</a:t>
            </a:r>
          </a:p>
          <a:p>
            <a:endParaRPr lang="en-US" dirty="0"/>
          </a:p>
          <a:p>
            <a:r>
              <a:rPr lang="en-US" b="1" i="1" dirty="0"/>
              <a:t>Description</a:t>
            </a:r>
            <a:r>
              <a:rPr lang="en-US" dirty="0"/>
              <a:t>: The umbrella program is described variously as Earth-based or ground-based:</a:t>
            </a:r>
          </a:p>
          <a:p>
            <a:endParaRPr lang="en-US" dirty="0"/>
          </a:p>
          <a:p>
            <a:pPr lvl="1"/>
            <a:r>
              <a:rPr lang="en-US" sz="1400" dirty="0"/>
              <a:t>MISSION_ID         = "ROSETTA_GND_OBS_CAMPAIGN"</a:t>
            </a:r>
          </a:p>
          <a:p>
            <a:pPr lvl="1"/>
            <a:r>
              <a:rPr lang="en-US" sz="1400" dirty="0"/>
              <a:t>DATA_SET_NAME      = "COMET 67P GROUND BASED L2 POLARIMETRY FOR ROSETTA V1.0"</a:t>
            </a:r>
          </a:p>
          <a:p>
            <a:endParaRPr lang="en-US" dirty="0"/>
          </a:p>
          <a:p>
            <a:r>
              <a:rPr lang="en-US" dirty="0"/>
              <a:t>HST however is not a ground based facility, and researchers might not think to look here for supporting HST data</a:t>
            </a:r>
          </a:p>
          <a:p>
            <a:endParaRPr lang="en-US" dirty="0"/>
          </a:p>
          <a:p>
            <a:r>
              <a:rPr lang="en-US" b="1" i="1" dirty="0"/>
              <a:t>Solution</a:t>
            </a:r>
            <a:r>
              <a:rPr lang="en-US" dirty="0"/>
              <a:t>: could a more generic umbrella title be included such as</a:t>
            </a:r>
          </a:p>
          <a:p>
            <a:pPr lvl="3"/>
            <a:r>
              <a:rPr lang="en-US" sz="1400" dirty="0"/>
              <a:t>“ROSETTA ASTRONOMICAL SUPPORT CAMPAIGN”</a:t>
            </a:r>
          </a:p>
          <a:p>
            <a:r>
              <a:rPr lang="en-US" dirty="0"/>
              <a:t> </a:t>
            </a:r>
          </a:p>
        </p:txBody>
      </p:sp>
    </p:spTree>
    <p:extLst>
      <p:ext uri="{BB962C8B-B14F-4D97-AF65-F5344CB8AC3E}">
        <p14:creationId xmlns:p14="http://schemas.microsoft.com/office/powerpoint/2010/main" val="222746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AA4794-1B27-4A7C-AE16-C87764462753}"/>
              </a:ext>
            </a:extLst>
          </p:cNvPr>
          <p:cNvSpPr txBox="1"/>
          <p:nvPr/>
        </p:nvSpPr>
        <p:spPr>
          <a:xfrm>
            <a:off x="1362075" y="1401171"/>
            <a:ext cx="9182099" cy="3447098"/>
          </a:xfrm>
          <a:prstGeom prst="rect">
            <a:avLst/>
          </a:prstGeom>
          <a:noFill/>
        </p:spPr>
        <p:txBody>
          <a:bodyPr wrap="square" rtlCol="0">
            <a:spAutoFit/>
          </a:bodyPr>
          <a:lstStyle/>
          <a:p>
            <a:pPr>
              <a:spcAft>
                <a:spcPts val="600"/>
              </a:spcAft>
            </a:pPr>
            <a:r>
              <a:rPr lang="en-US" dirty="0">
                <a:latin typeface="Times New Roman" panose="02020603050405020304" pitchFamily="18" charset="0"/>
                <a:cs typeface="Times New Roman" panose="02020603050405020304" pitchFamily="18" charset="0"/>
              </a:rPr>
              <a:t>1. Confirm the completeness and scientific integrity of the Rosetta data sets in the PSA.</a:t>
            </a:r>
          </a:p>
          <a:p>
            <a:pPr>
              <a:spcAft>
                <a:spcPts val="600"/>
              </a:spcAft>
            </a:pPr>
            <a:r>
              <a:rPr lang="en-US" dirty="0">
                <a:latin typeface="Times New Roman" panose="02020603050405020304" pitchFamily="18" charset="0"/>
                <a:cs typeface="Times New Roman" panose="02020603050405020304" pitchFamily="18" charset="0"/>
              </a:rPr>
              <a:t>2. Confirm that the datasets contain the instrument science, instrument housekeeping, spacecraft housekeeping and science operations information necessary to execute instrument, cross instrument and cross-mission data analysis.</a:t>
            </a:r>
          </a:p>
          <a:p>
            <a:pPr>
              <a:spcAft>
                <a:spcPts val="600"/>
              </a:spcAft>
            </a:pPr>
            <a:r>
              <a:rPr lang="en-US" dirty="0">
                <a:latin typeface="Times New Roman" panose="02020603050405020304" pitchFamily="18" charset="0"/>
                <a:cs typeface="Times New Roman" panose="02020603050405020304" pitchFamily="18" charset="0"/>
              </a:rPr>
              <a:t>3. Confirm the long-term scientific usability of the data, e.g. against already existing planetary archives.</a:t>
            </a:r>
          </a:p>
          <a:p>
            <a:pPr>
              <a:spcAft>
                <a:spcPts val="600"/>
              </a:spcAft>
            </a:pPr>
            <a:r>
              <a:rPr lang="en-US" dirty="0">
                <a:latin typeface="Times New Roman" panose="02020603050405020304" pitchFamily="18" charset="0"/>
                <a:cs typeface="Times New Roman" panose="02020603050405020304" pitchFamily="18" charset="0"/>
              </a:rPr>
              <a:t>4. Confirm the usefulness of the provided data sets for analysis by the science community e.g. by attempting to read/manipulate the data (without team provided software) to produce or reproduce scientifically published results (if feasible).</a:t>
            </a:r>
          </a:p>
          <a:p>
            <a:pPr>
              <a:spcAft>
                <a:spcPts val="600"/>
              </a:spcAft>
            </a:pPr>
            <a:r>
              <a:rPr lang="en-US" dirty="0">
                <a:latin typeface="Times New Roman" panose="02020603050405020304" pitchFamily="18" charset="0"/>
                <a:cs typeface="Times New Roman" panose="02020603050405020304" pitchFamily="18" charset="0"/>
              </a:rPr>
              <a:t>5. Shortcomings - including detailed recommendations and their implementation period - shall be given for each major finding.</a:t>
            </a:r>
          </a:p>
        </p:txBody>
      </p:sp>
      <p:sp>
        <p:nvSpPr>
          <p:cNvPr id="2" name="TextBox 1">
            <a:extLst>
              <a:ext uri="{FF2B5EF4-FFF2-40B4-BE49-F238E27FC236}">
                <a16:creationId xmlns:a16="http://schemas.microsoft.com/office/drawing/2014/main" id="{F5208E21-44EF-4BFC-9288-A5D1597EE418}"/>
              </a:ext>
            </a:extLst>
          </p:cNvPr>
          <p:cNvSpPr txBox="1"/>
          <p:nvPr/>
        </p:nvSpPr>
        <p:spPr>
          <a:xfrm>
            <a:off x="3028950" y="671513"/>
            <a:ext cx="4505325" cy="369332"/>
          </a:xfrm>
          <a:prstGeom prst="rect">
            <a:avLst/>
          </a:prstGeom>
          <a:noFill/>
        </p:spPr>
        <p:txBody>
          <a:bodyPr wrap="square" rtlCol="0">
            <a:spAutoFit/>
          </a:bodyPr>
          <a:lstStyle/>
          <a:p>
            <a:pPr algn="ctr"/>
            <a:r>
              <a:rPr lang="en-US" dirty="0"/>
              <a:t>Instructions</a:t>
            </a:r>
          </a:p>
        </p:txBody>
      </p:sp>
    </p:spTree>
    <p:extLst>
      <p:ext uri="{BB962C8B-B14F-4D97-AF65-F5344CB8AC3E}">
        <p14:creationId xmlns:p14="http://schemas.microsoft.com/office/powerpoint/2010/main" val="412155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71D869-9F66-4297-B4A7-09A47F57D02C}"/>
              </a:ext>
            </a:extLst>
          </p:cNvPr>
          <p:cNvSpPr txBox="1"/>
          <p:nvPr/>
        </p:nvSpPr>
        <p:spPr>
          <a:xfrm>
            <a:off x="1323975" y="1309689"/>
            <a:ext cx="9024938" cy="3785652"/>
          </a:xfrm>
          <a:prstGeom prst="rect">
            <a:avLst/>
          </a:prstGeom>
          <a:noFill/>
        </p:spPr>
        <p:txBody>
          <a:bodyPr wrap="square" rtlCol="0">
            <a:spAutoFit/>
          </a:bodyPr>
          <a:lstStyle/>
          <a:p>
            <a:r>
              <a:rPr lang="en-US" sz="2400" dirty="0"/>
              <a:t>EARTH_BASED Rosetta Science Archive Review: polarimetry</a:t>
            </a:r>
          </a:p>
          <a:p>
            <a:endParaRPr lang="en-US" dirty="0"/>
          </a:p>
          <a:p>
            <a:pPr algn="ctr"/>
            <a:r>
              <a:rPr lang="en-US" dirty="0"/>
              <a:t>EAR-C-MULTI-2-67P-POL-V1.0</a:t>
            </a:r>
          </a:p>
          <a:p>
            <a:pPr algn="ctr"/>
            <a:r>
              <a:rPr lang="en-US"/>
              <a:t>EAR-C-MULTI-3-67P-POL-V1.0</a:t>
            </a:r>
            <a:endParaRPr lang="en-US" dirty="0"/>
          </a:p>
          <a:p>
            <a:endParaRPr lang="en-US" dirty="0"/>
          </a:p>
          <a:p>
            <a:r>
              <a:rPr lang="en-US" dirty="0"/>
              <a:t>Datasets comprise observations from five facilities:</a:t>
            </a:r>
          </a:p>
          <a:p>
            <a:pPr marL="285750" indent="-285750">
              <a:buFont typeface="Arial" panose="020B0604020202020204" pitchFamily="34" charset="0"/>
              <a:buChar char="•"/>
            </a:pPr>
            <a:r>
              <a:rPr lang="en-US" dirty="0"/>
              <a:t>BNAO (Bulgarian National Observatory) – only raw data</a:t>
            </a:r>
          </a:p>
          <a:p>
            <a:pPr marL="285750" indent="-285750">
              <a:buFont typeface="Arial" panose="020B0604020202020204" pitchFamily="34" charset="0"/>
              <a:buChar char="•"/>
            </a:pPr>
            <a:r>
              <a:rPr lang="en-US" dirty="0"/>
              <a:t>HST (NASA/ESA)) – ACS imaging polarimetry</a:t>
            </a:r>
          </a:p>
          <a:p>
            <a:pPr marL="285750" indent="-285750">
              <a:buFont typeface="Arial" panose="020B0604020202020204" pitchFamily="34" charset="0"/>
              <a:buChar char="•"/>
            </a:pPr>
            <a:r>
              <a:rPr lang="en-US" dirty="0"/>
              <a:t>SAO RAS (Russia) – Imaging polarization</a:t>
            </a:r>
          </a:p>
          <a:p>
            <a:pPr marL="285750" indent="-285750">
              <a:buFont typeface="Arial" panose="020B0604020202020204" pitchFamily="34" charset="0"/>
              <a:buChar char="•"/>
            </a:pPr>
            <a:r>
              <a:rPr lang="en-US" dirty="0"/>
              <a:t>VLT (ESO) – Imaging and </a:t>
            </a:r>
            <a:r>
              <a:rPr lang="en-US" dirty="0" err="1"/>
              <a:t>spectrropolarimetry</a:t>
            </a:r>
            <a:endParaRPr lang="en-US" dirty="0"/>
          </a:p>
          <a:p>
            <a:pPr marL="285750" indent="-285750">
              <a:buFont typeface="Arial" panose="020B0604020202020204" pitchFamily="34" charset="0"/>
              <a:buChar char="•"/>
            </a:pPr>
            <a:r>
              <a:rPr lang="en-US" dirty="0"/>
              <a:t>WHT (UK) – Imaging polarimetry</a:t>
            </a:r>
          </a:p>
          <a:p>
            <a:pPr marL="285750" indent="-285750">
              <a:buFont typeface="Arial" panose="020B0604020202020204" pitchFamily="34" charset="0"/>
              <a:buChar char="•"/>
            </a:pPr>
            <a:endParaRPr lang="en-US" dirty="0"/>
          </a:p>
          <a:p>
            <a:r>
              <a:rPr lang="en-US" dirty="0"/>
              <a:t>Expect Level 2 (raw) and 3 (reduced) data; no high level products such as polarization maps</a:t>
            </a:r>
          </a:p>
        </p:txBody>
      </p:sp>
    </p:spTree>
    <p:extLst>
      <p:ext uri="{BB962C8B-B14F-4D97-AF65-F5344CB8AC3E}">
        <p14:creationId xmlns:p14="http://schemas.microsoft.com/office/powerpoint/2010/main" val="119389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09900" y="566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543051" y="985837"/>
            <a:ext cx="9644062" cy="5386090"/>
          </a:xfrm>
          <a:prstGeom prst="rect">
            <a:avLst/>
          </a:prstGeom>
          <a:noFill/>
        </p:spPr>
        <p:txBody>
          <a:bodyPr wrap="square" rtlCol="0">
            <a:spAutoFit/>
          </a:bodyPr>
          <a:lstStyle/>
          <a:p>
            <a:pPr marL="342900" lvl="0" indent="-342900" algn="ctr">
              <a:buAutoNum type="arabicPeriod"/>
            </a:pPr>
            <a:r>
              <a:rPr lang="en-US" dirty="0"/>
              <a:t>Software issues reading data</a:t>
            </a:r>
          </a:p>
          <a:p>
            <a:pPr marL="342900" lvl="0" indent="-342900" algn="ctr">
              <a:buAutoNum type="arabicPeriod"/>
            </a:pPr>
            <a:endParaRPr lang="en-US" dirty="0"/>
          </a:p>
          <a:p>
            <a:r>
              <a:rPr lang="en-US" b="1" i="1" dirty="0"/>
              <a:t>Severity</a:t>
            </a:r>
            <a:r>
              <a:rPr lang="en-US" dirty="0"/>
              <a:t>: Major, as </a:t>
            </a:r>
            <a:r>
              <a:rPr lang="en-US" dirty="0" err="1"/>
              <a:t>lbl</a:t>
            </a:r>
            <a:r>
              <a:rPr lang="en-US" dirty="0"/>
              <a:t> files may be incorrect</a:t>
            </a:r>
          </a:p>
          <a:p>
            <a:pPr lvl="0"/>
            <a:r>
              <a:rPr lang="en-US" b="1" i="1" dirty="0"/>
              <a:t>Description:</a:t>
            </a:r>
          </a:p>
          <a:p>
            <a:pPr marL="742950" lvl="1" indent="-285750">
              <a:buFont typeface="Arial" panose="020B0604020202020204" pitchFamily="34" charset="0"/>
              <a:buChar char="•"/>
            </a:pPr>
            <a:r>
              <a:rPr lang="en-US" i="1" dirty="0" err="1"/>
              <a:t>readpds</a:t>
            </a:r>
            <a:r>
              <a:rPr lang="en-US" dirty="0"/>
              <a:t> on SAO RAS data – 32768 different from </a:t>
            </a:r>
            <a:r>
              <a:rPr lang="en-US" i="1" dirty="0" err="1"/>
              <a:t>readfits</a:t>
            </a:r>
            <a:r>
              <a:rPr lang="en-US" dirty="0"/>
              <a:t> from </a:t>
            </a:r>
            <a:r>
              <a:rPr lang="en-US" dirty="0" err="1"/>
              <a:t>astro</a:t>
            </a:r>
            <a:r>
              <a:rPr lang="en-US" dirty="0"/>
              <a:t> library; overwrites filename extension </a:t>
            </a:r>
            <a:r>
              <a:rPr lang="en-US" dirty="0" err="1"/>
              <a:t>lbl</a:t>
            </a:r>
            <a:r>
              <a:rPr lang="en-US" dirty="0"/>
              <a:t>-&gt;fit</a:t>
            </a:r>
          </a:p>
          <a:p>
            <a:pPr marL="742950" lvl="1" indent="-285750">
              <a:buFont typeface="Arial" panose="020B0604020202020204" pitchFamily="34" charset="0"/>
              <a:buChar char="•"/>
            </a:pPr>
            <a:r>
              <a:rPr lang="en-US" dirty="0"/>
              <a:t>Couldn’t get </a:t>
            </a:r>
            <a:r>
              <a:rPr lang="en-US" i="1" dirty="0" err="1"/>
              <a:t>readpds</a:t>
            </a:r>
            <a:r>
              <a:rPr lang="en-US" dirty="0"/>
              <a:t> to work on HST data.</a:t>
            </a:r>
          </a:p>
          <a:p>
            <a:pPr lvl="2"/>
            <a:r>
              <a:rPr lang="en-US" sz="1400" dirty="0">
                <a:latin typeface="Courier New" panose="02070309020205020404" pitchFamily="49" charset="0"/>
                <a:cs typeface="Courier New" panose="02070309020205020404" pitchFamily="49" charset="0"/>
              </a:rPr>
              <a:t>Error: missing required LINE_SAMPLES keyword from label</a:t>
            </a:r>
          </a:p>
          <a:p>
            <a:pPr lvl="2"/>
            <a:r>
              <a:rPr lang="en-US" sz="1400" dirty="0">
                <a:latin typeface="Courier New" panose="02070309020205020404" pitchFamily="49" charset="0"/>
                <a:cs typeface="Courier New" panose="02070309020205020404" pitchFamily="49" charset="0"/>
              </a:rPr>
              <a:t>** Structure &lt;27206990&gt;, 2 tags, length=4, data length=4, refs=1:</a:t>
            </a:r>
          </a:p>
          <a:p>
            <a:pPr lvl="2"/>
            <a:r>
              <a:rPr lang="en-US" sz="1400" dirty="0">
                <a:latin typeface="Courier New" panose="02070309020205020404" pitchFamily="49" charset="0"/>
                <a:cs typeface="Courier New" panose="02070309020205020404" pitchFamily="49" charset="0"/>
              </a:rPr>
              <a:t>   OBJECTS         INT              2</a:t>
            </a:r>
          </a:p>
          <a:p>
            <a:pPr lvl="2"/>
            <a:r>
              <a:rPr lang="en-US" sz="1400" dirty="0">
                <a:latin typeface="Courier New" panose="02070309020205020404" pitchFamily="49" charset="0"/>
                <a:cs typeface="Courier New" panose="02070309020205020404" pitchFamily="49" charset="0"/>
              </a:rPr>
              <a:t>   HEADER_ERRIMAGE INT             -1</a:t>
            </a:r>
          </a:p>
          <a:p>
            <a:pPr lvl="2"/>
            <a:r>
              <a:rPr lang="en-US" dirty="0"/>
              <a:t>whereas </a:t>
            </a:r>
            <a:r>
              <a:rPr lang="en-US" i="1" dirty="0" err="1"/>
              <a:t>readfits</a:t>
            </a:r>
            <a:r>
              <a:rPr lang="en-US" dirty="0"/>
              <a:t> works with </a:t>
            </a:r>
            <a:r>
              <a:rPr lang="en-US" dirty="0" err="1"/>
              <a:t>exten_no</a:t>
            </a:r>
            <a:r>
              <a:rPr lang="en-US" dirty="0"/>
              <a:t>=0,1,2,3. There is a null image, science image, error and DQ image along with the four associated headers.</a:t>
            </a:r>
          </a:p>
          <a:p>
            <a:pPr marL="742950" lvl="1" indent="-285750">
              <a:buFont typeface="Arial" panose="020B0604020202020204" pitchFamily="34" charset="0"/>
              <a:buChar char="•"/>
            </a:pPr>
            <a:r>
              <a:rPr lang="en-US" dirty="0"/>
              <a:t>VLT: </a:t>
            </a:r>
            <a:r>
              <a:rPr lang="en-US" i="1" dirty="0" err="1"/>
              <a:t>readpds</a:t>
            </a:r>
            <a:r>
              <a:rPr lang="en-US" dirty="0"/>
              <a:t> returns “</a:t>
            </a:r>
            <a:r>
              <a:rPr lang="en-US" sz="1400" dirty="0">
                <a:latin typeface="Courier New" panose="02070309020205020404" pitchFamily="49" charset="0"/>
                <a:cs typeface="Courier New" panose="02070309020205020404" pitchFamily="49" charset="0"/>
              </a:rPr>
              <a:t>Error: no viable PDS object found in file</a:t>
            </a:r>
            <a:r>
              <a:rPr lang="en-US" dirty="0"/>
              <a:t>”</a:t>
            </a:r>
          </a:p>
          <a:p>
            <a:pPr marL="742950" lvl="1" indent="-285750">
              <a:buFont typeface="Arial" panose="020B0604020202020204" pitchFamily="34" charset="0"/>
              <a:buChar char="•"/>
            </a:pPr>
            <a:r>
              <a:rPr lang="en-US" dirty="0"/>
              <a:t>WHT: </a:t>
            </a:r>
            <a:r>
              <a:rPr lang="en-US" i="1" dirty="0" err="1"/>
              <a:t>readpds</a:t>
            </a:r>
            <a:r>
              <a:rPr lang="en-US" dirty="0"/>
              <a:t> reads data OK; overwrites input file extension from .</a:t>
            </a:r>
            <a:r>
              <a:rPr lang="en-US" dirty="0" err="1"/>
              <a:t>lbl</a:t>
            </a:r>
            <a:r>
              <a:rPr lang="en-US" dirty="0"/>
              <a:t> to .fit</a:t>
            </a:r>
          </a:p>
          <a:p>
            <a:r>
              <a:rPr lang="en-US" dirty="0"/>
              <a:t>whereas </a:t>
            </a:r>
            <a:r>
              <a:rPr lang="en-US" dirty="0" err="1"/>
              <a:t>readfits</a:t>
            </a:r>
            <a:r>
              <a:rPr lang="en-US" dirty="0"/>
              <a:t> works with </a:t>
            </a:r>
            <a:r>
              <a:rPr lang="en-US" dirty="0" err="1"/>
              <a:t>exten_no</a:t>
            </a:r>
            <a:r>
              <a:rPr lang="en-US" dirty="0"/>
              <a:t>=0,1,2,3. There is a null image, science image, error and DQ image, and headers for each in the fits file.</a:t>
            </a:r>
          </a:p>
          <a:p>
            <a:r>
              <a:rPr lang="en-US" b="1" i="1" dirty="0"/>
              <a:t>Consequences: </a:t>
            </a:r>
            <a:r>
              <a:rPr lang="en-US" dirty="0"/>
              <a:t>can’t use </a:t>
            </a:r>
            <a:r>
              <a:rPr lang="en-US" i="1" dirty="0" err="1"/>
              <a:t>readpds</a:t>
            </a:r>
            <a:r>
              <a:rPr lang="en-US" dirty="0"/>
              <a:t> to access data, need to use alternative software</a:t>
            </a:r>
          </a:p>
          <a:p>
            <a:r>
              <a:rPr lang="en-US" b="1" i="1" dirty="0"/>
              <a:t>Solution</a:t>
            </a:r>
            <a:r>
              <a:rPr lang="en-US" dirty="0"/>
              <a:t>: Ensure compatibility between </a:t>
            </a:r>
            <a:r>
              <a:rPr lang="en-US" dirty="0" err="1"/>
              <a:t>lbl</a:t>
            </a:r>
            <a:r>
              <a:rPr lang="en-US" dirty="0"/>
              <a:t> files and software, fix bugs, improve documentation if its the reviewers misuse of the software !</a:t>
            </a:r>
          </a:p>
        </p:txBody>
      </p:sp>
    </p:spTree>
    <p:extLst>
      <p:ext uri="{BB962C8B-B14F-4D97-AF65-F5344CB8AC3E}">
        <p14:creationId xmlns:p14="http://schemas.microsoft.com/office/powerpoint/2010/main" val="258062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33713" y="947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081089" y="1590675"/>
            <a:ext cx="9748836" cy="5293757"/>
          </a:xfrm>
          <a:prstGeom prst="rect">
            <a:avLst/>
          </a:prstGeom>
          <a:noFill/>
        </p:spPr>
        <p:txBody>
          <a:bodyPr wrap="square" rtlCol="0">
            <a:spAutoFit/>
          </a:bodyPr>
          <a:lstStyle/>
          <a:p>
            <a:pPr lvl="0" algn="ctr"/>
            <a:r>
              <a:rPr lang="en-US" dirty="0"/>
              <a:t>2. Absence of scientific information in </a:t>
            </a:r>
            <a:r>
              <a:rPr lang="en-US" dirty="0" err="1"/>
              <a:t>lbl</a:t>
            </a:r>
            <a:r>
              <a:rPr lang="en-US" dirty="0"/>
              <a:t> files</a:t>
            </a:r>
          </a:p>
          <a:p>
            <a:endParaRPr lang="en-US" dirty="0"/>
          </a:p>
          <a:p>
            <a:r>
              <a:rPr lang="en-US" b="1" i="1" dirty="0"/>
              <a:t>Severity</a:t>
            </a:r>
            <a:r>
              <a:rPr lang="en-US" dirty="0"/>
              <a:t>: Major</a:t>
            </a:r>
          </a:p>
          <a:p>
            <a:endParaRPr lang="en-US" dirty="0"/>
          </a:p>
          <a:p>
            <a:r>
              <a:rPr lang="en-US" b="1" i="1" dirty="0"/>
              <a:t>Description</a:t>
            </a:r>
            <a:r>
              <a:rPr lang="en-US" dirty="0"/>
              <a:t>: None of the </a:t>
            </a:r>
            <a:r>
              <a:rPr lang="en-US" dirty="0" err="1"/>
              <a:t>lbl</a:t>
            </a:r>
            <a:r>
              <a:rPr lang="en-US" dirty="0"/>
              <a:t> files contain any information about the instrument configuration, and very little to indicate the type of polarization observation.</a:t>
            </a:r>
          </a:p>
          <a:p>
            <a:endParaRPr lang="en-US" dirty="0"/>
          </a:p>
          <a:p>
            <a:pPr lvl="1"/>
            <a:r>
              <a:rPr lang="en-US" sz="1400" dirty="0"/>
              <a:t>DATA_SET_NAME      = "COMET 67P GROUND BASED L2 POLARIMETRY FOR ROSETTA V1.0“</a:t>
            </a:r>
          </a:p>
          <a:p>
            <a:endParaRPr lang="en-US" dirty="0"/>
          </a:p>
          <a:p>
            <a:r>
              <a:rPr lang="en-US" dirty="0"/>
              <a:t>The FITS headers for the actual datafile typically contain vastly more information, including multiple headers and image extensions. The </a:t>
            </a:r>
            <a:r>
              <a:rPr lang="en-US" dirty="0" err="1"/>
              <a:t>lbl</a:t>
            </a:r>
            <a:r>
              <a:rPr lang="en-US" dirty="0"/>
              <a:t> file structure information does point to the fact that these fits headers exist, but doesn’t derive much information from them. (The directory structure helps to determine if its spectroscopic or imaging, but that is fairly deeply rooted.)</a:t>
            </a:r>
          </a:p>
          <a:p>
            <a:endParaRPr lang="en-US" dirty="0"/>
          </a:p>
          <a:p>
            <a:r>
              <a:rPr lang="en-US" b="1" i="1" dirty="0"/>
              <a:t>Consequences</a:t>
            </a:r>
            <a:r>
              <a:rPr lang="en-US" dirty="0"/>
              <a:t>: it will be necessary to essentially download all data rather than be selective.</a:t>
            </a:r>
          </a:p>
          <a:p>
            <a:endParaRPr lang="en-US" dirty="0"/>
          </a:p>
          <a:p>
            <a:r>
              <a:rPr lang="en-US" b="1" i="1" dirty="0"/>
              <a:t>Solution</a:t>
            </a:r>
            <a:r>
              <a:rPr lang="en-US" dirty="0"/>
              <a:t>: provide at least minimal instrumental mode description: imaging/spectroscopy, filter/spectral range, polarimetry mode etc. to enable more effective location of the data</a:t>
            </a:r>
          </a:p>
          <a:p>
            <a:endParaRPr lang="en-US" dirty="0"/>
          </a:p>
        </p:txBody>
      </p:sp>
    </p:spTree>
    <p:extLst>
      <p:ext uri="{BB962C8B-B14F-4D97-AF65-F5344CB8AC3E}">
        <p14:creationId xmlns:p14="http://schemas.microsoft.com/office/powerpoint/2010/main" val="2705518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33713" y="947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957388" y="1582340"/>
            <a:ext cx="7848600" cy="3970318"/>
          </a:xfrm>
          <a:prstGeom prst="rect">
            <a:avLst/>
          </a:prstGeom>
          <a:noFill/>
        </p:spPr>
        <p:txBody>
          <a:bodyPr wrap="square" rtlCol="0">
            <a:spAutoFit/>
          </a:bodyPr>
          <a:lstStyle/>
          <a:p>
            <a:pPr lvl="0" algn="ctr"/>
            <a:r>
              <a:rPr lang="en-US" dirty="0"/>
              <a:t>3. BNAO L2 raw data has minimal FITS header</a:t>
            </a:r>
          </a:p>
          <a:p>
            <a:endParaRPr lang="en-US" b="1" i="1" dirty="0"/>
          </a:p>
          <a:p>
            <a:r>
              <a:rPr lang="en-US" b="1" i="1" dirty="0"/>
              <a:t>Severity</a:t>
            </a:r>
            <a:r>
              <a:rPr lang="en-US" dirty="0"/>
              <a:t>: Major</a:t>
            </a:r>
          </a:p>
          <a:p>
            <a:endParaRPr lang="en-US" dirty="0"/>
          </a:p>
          <a:p>
            <a:r>
              <a:rPr lang="en-US" b="1" i="1" dirty="0"/>
              <a:t>Description</a:t>
            </a:r>
            <a:r>
              <a:rPr lang="en-US" dirty="0"/>
              <a:t>: Only raw data are available for BNAO. The FITS headers (and </a:t>
            </a:r>
            <a:r>
              <a:rPr lang="en-US" dirty="0" err="1"/>
              <a:t>lbl</a:t>
            </a:r>
            <a:r>
              <a:rPr lang="en-US" dirty="0"/>
              <a:t> files) for these data do not appear to contain any information about the instrument configuration regarding polarimetry.</a:t>
            </a:r>
          </a:p>
          <a:p>
            <a:endParaRPr lang="en-US" dirty="0"/>
          </a:p>
          <a:p>
            <a:r>
              <a:rPr lang="en-US" b="1" i="1" dirty="0"/>
              <a:t>Consequences</a:t>
            </a:r>
            <a:r>
              <a:rPr lang="en-US" dirty="0"/>
              <a:t>: it is unlikely that (even with detailed instrument manuals) any useful scientific information could be derived from these data as they stand.</a:t>
            </a:r>
          </a:p>
          <a:p>
            <a:endParaRPr lang="en-US" dirty="0"/>
          </a:p>
          <a:p>
            <a:r>
              <a:rPr lang="en-US" b="1" i="1" dirty="0"/>
              <a:t>Solution</a:t>
            </a:r>
            <a:r>
              <a:rPr lang="en-US" dirty="0"/>
              <a:t>: provide filter/Wollaston/waveplate and relevant angles to enable a basic understanding of what the observations are.</a:t>
            </a:r>
          </a:p>
          <a:p>
            <a:endParaRPr lang="en-US" dirty="0"/>
          </a:p>
        </p:txBody>
      </p:sp>
    </p:spTree>
    <p:extLst>
      <p:ext uri="{BB962C8B-B14F-4D97-AF65-F5344CB8AC3E}">
        <p14:creationId xmlns:p14="http://schemas.microsoft.com/office/powerpoint/2010/main" val="257912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33713" y="947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733551" y="1576388"/>
            <a:ext cx="7848600" cy="2585323"/>
          </a:xfrm>
          <a:prstGeom prst="rect">
            <a:avLst/>
          </a:prstGeom>
          <a:noFill/>
        </p:spPr>
        <p:txBody>
          <a:bodyPr wrap="square" rtlCol="0">
            <a:spAutoFit/>
          </a:bodyPr>
          <a:lstStyle/>
          <a:p>
            <a:pPr lvl="0" algn="ctr"/>
            <a:r>
              <a:rPr lang="en-US" dirty="0"/>
              <a:t>4. BNAO data missing L3</a:t>
            </a:r>
          </a:p>
          <a:p>
            <a:endParaRPr lang="en-US" b="1" i="1" dirty="0"/>
          </a:p>
          <a:p>
            <a:endParaRPr lang="en-US" b="1" i="1" dirty="0"/>
          </a:p>
          <a:p>
            <a:r>
              <a:rPr lang="en-US" b="1" i="1" dirty="0"/>
              <a:t>Severity</a:t>
            </a:r>
            <a:r>
              <a:rPr lang="en-US" dirty="0"/>
              <a:t>: Major</a:t>
            </a:r>
          </a:p>
          <a:p>
            <a:endParaRPr lang="en-US" dirty="0"/>
          </a:p>
          <a:p>
            <a:r>
              <a:rPr lang="en-US" b="1" i="1" dirty="0"/>
              <a:t>Description</a:t>
            </a:r>
            <a:r>
              <a:rPr lang="en-US" dirty="0"/>
              <a:t>: There are no calibrated data files for the BNAO observations</a:t>
            </a:r>
          </a:p>
          <a:p>
            <a:endParaRPr lang="en-US" dirty="0"/>
          </a:p>
          <a:p>
            <a:r>
              <a:rPr lang="en-US" b="1" i="1" dirty="0"/>
              <a:t>Solution</a:t>
            </a:r>
            <a:r>
              <a:rPr lang="en-US" dirty="0"/>
              <a:t>: provide when available</a:t>
            </a:r>
          </a:p>
          <a:p>
            <a:endParaRPr lang="en-US" dirty="0"/>
          </a:p>
        </p:txBody>
      </p:sp>
    </p:spTree>
    <p:extLst>
      <p:ext uri="{BB962C8B-B14F-4D97-AF65-F5344CB8AC3E}">
        <p14:creationId xmlns:p14="http://schemas.microsoft.com/office/powerpoint/2010/main" val="127342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33713" y="947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990725" y="1462087"/>
            <a:ext cx="8301038" cy="3416320"/>
          </a:xfrm>
          <a:prstGeom prst="rect">
            <a:avLst/>
          </a:prstGeom>
          <a:noFill/>
        </p:spPr>
        <p:txBody>
          <a:bodyPr wrap="square" rtlCol="0">
            <a:spAutoFit/>
          </a:bodyPr>
          <a:lstStyle/>
          <a:p>
            <a:pPr lvl="0" algn="ctr"/>
            <a:r>
              <a:rPr lang="en-US" dirty="0"/>
              <a:t>5. START TIME in HST </a:t>
            </a:r>
            <a:r>
              <a:rPr lang="en-US" dirty="0" err="1"/>
              <a:t>lbl</a:t>
            </a:r>
            <a:r>
              <a:rPr lang="en-US" dirty="0"/>
              <a:t> files incorrect</a:t>
            </a:r>
          </a:p>
          <a:p>
            <a:endParaRPr lang="en-US" dirty="0"/>
          </a:p>
          <a:p>
            <a:endParaRPr lang="en-US" dirty="0"/>
          </a:p>
          <a:p>
            <a:r>
              <a:rPr lang="en-US" b="1" i="1" dirty="0"/>
              <a:t>Severity</a:t>
            </a:r>
            <a:r>
              <a:rPr lang="en-US" dirty="0"/>
              <a:t>: Major</a:t>
            </a:r>
          </a:p>
          <a:p>
            <a:endParaRPr lang="en-US" dirty="0"/>
          </a:p>
          <a:p>
            <a:r>
              <a:rPr lang="en-US" b="1" i="1" dirty="0"/>
              <a:t>Description</a:t>
            </a:r>
            <a:r>
              <a:rPr lang="en-US" dirty="0"/>
              <a:t>: The observation START_TIME in the </a:t>
            </a:r>
            <a:r>
              <a:rPr lang="en-US" dirty="0" err="1"/>
              <a:t>lbl</a:t>
            </a:r>
            <a:r>
              <a:rPr lang="en-US" dirty="0"/>
              <a:t> file should be DATE-OBS + TIME-OBS (from fits header) but instead it is PRODUCT_CREATION_DATE+TIME-OBS</a:t>
            </a:r>
          </a:p>
          <a:p>
            <a:endParaRPr lang="en-US" dirty="0"/>
          </a:p>
          <a:p>
            <a:r>
              <a:rPr lang="en-US" b="1" i="1" dirty="0"/>
              <a:t>Consequences</a:t>
            </a:r>
            <a:r>
              <a:rPr lang="en-US" dirty="0"/>
              <a:t>: could lead to incorrect ephemeris values and unpredictable results</a:t>
            </a:r>
          </a:p>
          <a:p>
            <a:endParaRPr lang="en-US" dirty="0"/>
          </a:p>
          <a:p>
            <a:r>
              <a:rPr lang="en-US" b="1" i="1" dirty="0"/>
              <a:t>Solution</a:t>
            </a:r>
            <a:r>
              <a:rPr lang="en-US" dirty="0"/>
              <a:t>: fix bug</a:t>
            </a:r>
          </a:p>
          <a:p>
            <a:endParaRPr lang="en-US" dirty="0"/>
          </a:p>
        </p:txBody>
      </p:sp>
    </p:spTree>
    <p:extLst>
      <p:ext uri="{BB962C8B-B14F-4D97-AF65-F5344CB8AC3E}">
        <p14:creationId xmlns:p14="http://schemas.microsoft.com/office/powerpoint/2010/main" val="14120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E9B091-D8D8-44B2-B4F5-8D736965F98C}"/>
              </a:ext>
            </a:extLst>
          </p:cNvPr>
          <p:cNvSpPr txBox="1"/>
          <p:nvPr/>
        </p:nvSpPr>
        <p:spPr>
          <a:xfrm>
            <a:off x="3033713" y="947738"/>
            <a:ext cx="5567362" cy="369332"/>
          </a:xfrm>
          <a:prstGeom prst="rect">
            <a:avLst/>
          </a:prstGeom>
          <a:noFill/>
        </p:spPr>
        <p:txBody>
          <a:bodyPr wrap="square" rtlCol="0">
            <a:spAutoFit/>
          </a:bodyPr>
          <a:lstStyle/>
          <a:p>
            <a:pPr algn="ctr"/>
            <a:r>
              <a:rPr lang="en-US" dirty="0"/>
              <a:t>REVIEW ITEM DISCREPANCIES (RIDs) - Sparks</a:t>
            </a:r>
          </a:p>
        </p:txBody>
      </p:sp>
      <p:sp>
        <p:nvSpPr>
          <p:cNvPr id="4" name="TextBox 3">
            <a:extLst>
              <a:ext uri="{FF2B5EF4-FFF2-40B4-BE49-F238E27FC236}">
                <a16:creationId xmlns:a16="http://schemas.microsoft.com/office/drawing/2014/main" id="{FC0ECC1E-FD24-47BA-8E70-DDD0E689112B}"/>
              </a:ext>
            </a:extLst>
          </p:cNvPr>
          <p:cNvSpPr txBox="1"/>
          <p:nvPr/>
        </p:nvSpPr>
        <p:spPr>
          <a:xfrm>
            <a:off x="1893094" y="1609725"/>
            <a:ext cx="7848600" cy="3139321"/>
          </a:xfrm>
          <a:prstGeom prst="rect">
            <a:avLst/>
          </a:prstGeom>
          <a:noFill/>
        </p:spPr>
        <p:txBody>
          <a:bodyPr wrap="square" rtlCol="0">
            <a:spAutoFit/>
          </a:bodyPr>
          <a:lstStyle/>
          <a:p>
            <a:pPr lvl="0" algn="ctr"/>
            <a:r>
              <a:rPr lang="en-US" dirty="0"/>
              <a:t>6. VLT spectroscopic observations missing L3</a:t>
            </a:r>
          </a:p>
          <a:p>
            <a:endParaRPr lang="en-US" b="1" i="1" dirty="0"/>
          </a:p>
          <a:p>
            <a:endParaRPr lang="en-US" b="1" i="1" dirty="0"/>
          </a:p>
          <a:p>
            <a:r>
              <a:rPr lang="en-US" b="1" i="1" dirty="0"/>
              <a:t>Severity</a:t>
            </a:r>
            <a:r>
              <a:rPr lang="en-US" dirty="0"/>
              <a:t>: Major</a:t>
            </a:r>
          </a:p>
          <a:p>
            <a:endParaRPr lang="en-US" dirty="0"/>
          </a:p>
          <a:p>
            <a:r>
              <a:rPr lang="en-US" b="1" i="1" dirty="0"/>
              <a:t>Description</a:t>
            </a:r>
            <a:r>
              <a:rPr lang="en-US" dirty="0"/>
              <a:t>: Only the ACQ images are provided at L3 for the </a:t>
            </a:r>
            <a:r>
              <a:rPr lang="en-US" dirty="0" err="1"/>
              <a:t>pmos</a:t>
            </a:r>
            <a:r>
              <a:rPr lang="en-US" dirty="0"/>
              <a:t> spectroscopic data. A spot check (2016_03_04) did not appear to include the ACQ images in the L2 raw data directory.</a:t>
            </a:r>
          </a:p>
          <a:p>
            <a:endParaRPr lang="en-US" dirty="0"/>
          </a:p>
          <a:p>
            <a:endParaRPr lang="en-US" dirty="0"/>
          </a:p>
          <a:p>
            <a:r>
              <a:rPr lang="en-US" b="1" i="1" dirty="0"/>
              <a:t>Solution</a:t>
            </a:r>
            <a:r>
              <a:rPr lang="en-US" dirty="0"/>
              <a:t>: provide ACQ and PMOS data at both L2, L3</a:t>
            </a:r>
          </a:p>
        </p:txBody>
      </p:sp>
    </p:spTree>
    <p:extLst>
      <p:ext uri="{BB962C8B-B14F-4D97-AF65-F5344CB8AC3E}">
        <p14:creationId xmlns:p14="http://schemas.microsoft.com/office/powerpoint/2010/main" val="3087363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994</Words>
  <Application>Microsoft Office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Times New Roman</vt:lpstr>
      <vt:lpstr>Office Theme</vt:lpstr>
      <vt:lpstr>ROSETTA SCIENCE ARCHIVE REVIEW UMD, September 2019  Polarimetry  W.B. Sparks SETI Institute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Sparks</dc:creator>
  <cp:lastModifiedBy>Sparks</cp:lastModifiedBy>
  <cp:revision>23</cp:revision>
  <dcterms:created xsi:type="dcterms:W3CDTF">2019-08-23T19:41:10Z</dcterms:created>
  <dcterms:modified xsi:type="dcterms:W3CDTF">2019-09-03T16:04:46Z</dcterms:modified>
</cp:coreProperties>
</file>