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74" r:id="rId4"/>
    <p:sldId id="289" r:id="rId5"/>
    <p:sldId id="290" r:id="rId6"/>
    <p:sldId id="299" r:id="rId7"/>
    <p:sldId id="281" r:id="rId8"/>
    <p:sldId id="278" r:id="rId9"/>
    <p:sldId id="297" r:id="rId10"/>
    <p:sldId id="267" r:id="rId11"/>
    <p:sldId id="284" r:id="rId12"/>
    <p:sldId id="257" r:id="rId13"/>
    <p:sldId id="291" r:id="rId14"/>
    <p:sldId id="288" r:id="rId15"/>
    <p:sldId id="298" r:id="rId16"/>
    <p:sldId id="29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2"/>
    <p:restoredTop sz="94803"/>
  </p:normalViewPr>
  <p:slideViewPr>
    <p:cSldViewPr snapToGrid="0" snapToObjects="1">
      <p:cViewPr varScale="1">
        <p:scale>
          <a:sx n="99" d="100"/>
          <a:sy n="99" d="100"/>
        </p:scale>
        <p:origin x="112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6BA89-78DC-834D-AC67-846B659B3FE3}" type="datetimeFigureOut">
              <a:rPr lang="en-US" smtClean="0"/>
              <a:t>9/5/19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E1FA5-CBE4-D54F-99B9-88E3C8F0D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02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5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0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5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9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9/5/19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9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9/5/19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3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9/5/19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5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9/5/19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6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9/5/19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9/5/19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4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5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450"/>
            <a:ext cx="8229600" cy="5289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May 19,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6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Relationship Id="rId3" Type="http://schemas.openxmlformats.org/officeDocument/2006/relationships/image" Target="../media/image3.tif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2971"/>
            <a:ext cx="7772400" cy="2987849"/>
          </a:xfrm>
        </p:spPr>
        <p:txBody>
          <a:bodyPr>
            <a:normAutofit/>
          </a:bodyPr>
          <a:lstStyle/>
          <a:p>
            <a:r>
              <a:rPr lang="en-US" dirty="0" smtClean="0"/>
              <a:t>PDS Data Review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New Horizons</a:t>
            </a:r>
            <a:r>
              <a:rPr lang="en-US" dirty="0"/>
              <a:t>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LORRI &amp; MVIC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Tony Farnham</a:t>
            </a:r>
          </a:p>
          <a:p>
            <a:r>
              <a:rPr lang="en-US" dirty="0" smtClean="0"/>
              <a:t>Sept 5,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9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949" y="2700375"/>
            <a:ext cx="8229600" cy="665777"/>
          </a:xfrm>
        </p:spPr>
        <p:txBody>
          <a:bodyPr/>
          <a:lstStyle/>
          <a:p>
            <a:r>
              <a:rPr lang="en-US" dirty="0" smtClean="0"/>
              <a:t>LORRI  - RAW and 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97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LORRI 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Narrow angle, panchromatic camera</a:t>
            </a:r>
          </a:p>
          <a:p>
            <a:pPr lvl="1"/>
            <a:r>
              <a:rPr lang="en-US" sz="2000" dirty="0" smtClean="0"/>
              <a:t>0.29 degree square FOV</a:t>
            </a:r>
          </a:p>
          <a:p>
            <a:pPr lvl="1"/>
            <a:r>
              <a:rPr lang="en-US" sz="2000" dirty="0" smtClean="0"/>
              <a:t>High resolution (5 </a:t>
            </a:r>
            <a:r>
              <a:rPr lang="en-US" sz="2000" dirty="0" err="1" smtClean="0"/>
              <a:t>microradian</a:t>
            </a:r>
            <a:r>
              <a:rPr lang="en-US" sz="2000" dirty="0" smtClean="0"/>
              <a:t>/pixel)</a:t>
            </a:r>
          </a:p>
          <a:p>
            <a:pPr lvl="1"/>
            <a:r>
              <a:rPr lang="en-US" sz="2000" dirty="0" smtClean="0"/>
              <a:t>1024x1024 pixel CCD detector</a:t>
            </a:r>
          </a:p>
          <a:p>
            <a:pPr lvl="1"/>
            <a:r>
              <a:rPr lang="en-US" sz="2000" dirty="0" smtClean="0"/>
              <a:t>Operates in 1x1 or 4x4 on-chip binning modes</a:t>
            </a:r>
          </a:p>
          <a:p>
            <a:endParaRPr lang="en-US" sz="2000" dirty="0" smtClean="0"/>
          </a:p>
          <a:p>
            <a:r>
              <a:rPr lang="en-US" sz="2000" dirty="0" smtClean="0"/>
              <a:t>Raw data format</a:t>
            </a:r>
          </a:p>
          <a:p>
            <a:pPr lvl="1"/>
            <a:r>
              <a:rPr lang="en-US" sz="2000" dirty="0" smtClean="0"/>
              <a:t>FITS files with 5 extensions</a:t>
            </a:r>
          </a:p>
          <a:p>
            <a:pPr lvl="2"/>
            <a:r>
              <a:rPr lang="en-US" sz="2000" dirty="0" smtClean="0"/>
              <a:t>Primary image, Histogram, First 34 pixels, Image descriptor, Window mismatches</a:t>
            </a:r>
            <a:endParaRPr lang="en-US" sz="2000" dirty="0"/>
          </a:p>
          <a:p>
            <a:r>
              <a:rPr lang="en-US" sz="2000" dirty="0" smtClean="0"/>
              <a:t>Calibrated data format</a:t>
            </a:r>
          </a:p>
          <a:p>
            <a:pPr lvl="1"/>
            <a:r>
              <a:rPr lang="en-US" sz="2000" dirty="0" smtClean="0"/>
              <a:t>FITS files with 3 extensions</a:t>
            </a:r>
          </a:p>
          <a:p>
            <a:pPr lvl="2"/>
            <a:r>
              <a:rPr lang="en-US" sz="2000" dirty="0" smtClean="0"/>
              <a:t>Primary image (DN), Error map, Quality flag image</a:t>
            </a:r>
          </a:p>
          <a:p>
            <a:pPr lvl="2"/>
            <a:r>
              <a:rPr lang="en-US" sz="2000" dirty="0" smtClean="0"/>
              <a:t>Do-it-yourself flux calibration:  Radiance and Irradiance calibration coefficients are given in the header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60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Four </a:t>
            </a:r>
            <a:r>
              <a:rPr lang="en-US" sz="2000" dirty="0" smtClean="0"/>
              <a:t>Datasets</a:t>
            </a:r>
            <a:r>
              <a:rPr lang="en-US" sz="2000" dirty="0"/>
              <a:t>:  </a:t>
            </a:r>
          </a:p>
          <a:p>
            <a:pPr lvl="1"/>
            <a:r>
              <a:rPr lang="en-US" sz="2000" dirty="0"/>
              <a:t>KEM Cruise </a:t>
            </a:r>
            <a:r>
              <a:rPr lang="en-US" sz="2000" dirty="0" smtClean="0"/>
              <a:t>phase, V2.0, Raw and Calibrated (1863 images) </a:t>
            </a:r>
          </a:p>
          <a:p>
            <a:pPr lvl="2"/>
            <a:r>
              <a:rPr lang="en-US" sz="2000" dirty="0" smtClean="0"/>
              <a:t>28 Jan 2017 </a:t>
            </a:r>
            <a:r>
              <a:rPr lang="en-US" sz="2000" dirty="0"/>
              <a:t>– </a:t>
            </a:r>
            <a:r>
              <a:rPr lang="en-US" sz="2000" dirty="0" smtClean="0"/>
              <a:t>6 Dec </a:t>
            </a:r>
            <a:r>
              <a:rPr lang="en-US" sz="2000" dirty="0"/>
              <a:t>2018</a:t>
            </a:r>
          </a:p>
          <a:p>
            <a:pPr lvl="1"/>
            <a:r>
              <a:rPr lang="en-US" sz="2000" dirty="0" smtClean="0"/>
              <a:t>KEM1 </a:t>
            </a:r>
            <a:r>
              <a:rPr lang="en-US" sz="2000" dirty="0"/>
              <a:t>Encounter phase, V1.0, Raw and Calibrated </a:t>
            </a:r>
            <a:r>
              <a:rPr lang="en-US" sz="2000" dirty="0" smtClean="0"/>
              <a:t>(1648 images)</a:t>
            </a:r>
            <a:endParaRPr lang="en-US" sz="2000" dirty="0"/>
          </a:p>
          <a:p>
            <a:pPr lvl="2"/>
            <a:r>
              <a:rPr lang="en-US" sz="2000" dirty="0" smtClean="0"/>
              <a:t>15 Aug </a:t>
            </a:r>
            <a:r>
              <a:rPr lang="en-US" sz="2000" dirty="0"/>
              <a:t>2018 – </a:t>
            </a:r>
            <a:r>
              <a:rPr lang="en-US" sz="2000" dirty="0" smtClean="0"/>
              <a:t>31 Dec </a:t>
            </a:r>
            <a:r>
              <a:rPr lang="en-US" sz="2000" dirty="0"/>
              <a:t>2018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Very similar, with many files the same</a:t>
            </a:r>
          </a:p>
          <a:p>
            <a:endParaRPr lang="en-US" sz="2000" dirty="0" smtClean="0"/>
          </a:p>
          <a:p>
            <a:r>
              <a:rPr lang="en-US" sz="2000" dirty="0" smtClean="0"/>
              <a:t>Overall, all data sets are in great shape</a:t>
            </a:r>
          </a:p>
          <a:p>
            <a:endParaRPr lang="en-US" sz="2000" dirty="0" smtClean="0"/>
          </a:p>
          <a:p>
            <a:r>
              <a:rPr lang="en-US" sz="2000" dirty="0" smtClean="0"/>
              <a:t>Well documented with lots of description and information available</a:t>
            </a:r>
          </a:p>
          <a:p>
            <a:endParaRPr lang="en-US" sz="2000" dirty="0" smtClean="0"/>
          </a:p>
          <a:p>
            <a:r>
              <a:rPr lang="en-US" sz="2000" dirty="0" smtClean="0"/>
              <a:t>Comments </a:t>
            </a:r>
            <a:r>
              <a:rPr lang="en-US" sz="2000" dirty="0"/>
              <a:t>noted above apply to </a:t>
            </a:r>
            <a:r>
              <a:rPr lang="en-US" sz="2000" dirty="0" smtClean="0"/>
              <a:t>LORRI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917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DATASET.CAT</a:t>
            </a:r>
          </a:p>
          <a:p>
            <a:pPr lvl="1"/>
            <a:r>
              <a:rPr lang="en-US" sz="2000" dirty="0" smtClean="0"/>
              <a:t>Some of the text refers to the MU69 event in the future tense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May be other occurrences </a:t>
            </a:r>
          </a:p>
          <a:p>
            <a:pPr lvl="1"/>
            <a:r>
              <a:rPr lang="en-US" sz="2000" dirty="0" smtClean="0"/>
              <a:t>Should be changed to past tense for consistency </a:t>
            </a:r>
            <a:r>
              <a:rPr lang="en-US" sz="2000" dirty="0" smtClean="0"/>
              <a:t>throughout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69" y="1970269"/>
            <a:ext cx="7083380" cy="7851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90" y="2866223"/>
            <a:ext cx="6787166" cy="92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76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51" y="940415"/>
            <a:ext cx="3572359" cy="539634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Data are in good shape</a:t>
            </a:r>
          </a:p>
          <a:p>
            <a:pPr lvl="1"/>
            <a:r>
              <a:rPr lang="en-US" sz="2000" dirty="0" smtClean="0"/>
              <a:t>Read with IDL FITS readers, PDSREAD and </a:t>
            </a:r>
            <a:r>
              <a:rPr lang="en-US" sz="2000" dirty="0" err="1" smtClean="0"/>
              <a:t>NASAView</a:t>
            </a:r>
            <a:endParaRPr lang="en-US" sz="2000" dirty="0" smtClean="0"/>
          </a:p>
          <a:p>
            <a:pPr lvl="1"/>
            <a:r>
              <a:rPr lang="en-US" sz="2000" dirty="0" smtClean="0"/>
              <a:t>Includes extensions</a:t>
            </a:r>
          </a:p>
          <a:p>
            <a:pPr lvl="1"/>
            <a:r>
              <a:rPr lang="en-US" sz="2000" dirty="0" smtClean="0"/>
              <a:t>Read and displayed every image</a:t>
            </a:r>
          </a:p>
          <a:p>
            <a:pPr lvl="1"/>
            <a:r>
              <a:rPr lang="en-US" sz="2000" dirty="0" smtClean="0"/>
              <a:t>Tested to make sure data could be manipulated and measured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559" y="940415"/>
            <a:ext cx="4892090" cy="535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56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51" y="940415"/>
            <a:ext cx="8586798" cy="132626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One partially bad image</a:t>
            </a:r>
          </a:p>
          <a:p>
            <a:pPr lvl="1"/>
            <a:r>
              <a:rPr lang="nb-NO" sz="2000" dirty="0" smtClean="0"/>
              <a:t>nh-x-lorri-2-kem1-v1.0/data/20181121_040511/lor_0405118588_0x633_eng.fit</a:t>
            </a:r>
          </a:p>
          <a:p>
            <a:pPr lvl="1"/>
            <a:r>
              <a:rPr lang="nb-NO" sz="2000" dirty="0"/>
              <a:t>nh-x-lorri-3-kem1-v1.0/data/20181121_040511/lor_0405118588_0x633_eng.fit</a:t>
            </a:r>
          </a:p>
          <a:p>
            <a:pPr lvl="1"/>
            <a:r>
              <a:rPr lang="nb-NO" sz="2000" dirty="0" err="1" smtClean="0"/>
              <a:t>Does</a:t>
            </a:r>
            <a:r>
              <a:rPr lang="nb-NO" sz="2000" dirty="0" smtClean="0"/>
              <a:t> a </a:t>
            </a:r>
            <a:r>
              <a:rPr lang="nb-NO" sz="2000" dirty="0" err="1" smtClean="0"/>
              <a:t>good</a:t>
            </a:r>
            <a:r>
              <a:rPr lang="nb-NO" sz="2000" dirty="0" smtClean="0"/>
              <a:t> </a:t>
            </a:r>
            <a:r>
              <a:rPr lang="nb-NO" sz="2000" dirty="0" err="1" smtClean="0"/>
              <a:t>version</a:t>
            </a:r>
            <a:r>
              <a:rPr lang="nb-NO" sz="2000" dirty="0" smtClean="0"/>
              <a:t> </a:t>
            </a:r>
            <a:r>
              <a:rPr lang="nb-NO" sz="2000" dirty="0" err="1" smtClean="0"/>
              <a:t>exist</a:t>
            </a:r>
            <a:r>
              <a:rPr lang="nb-NO" sz="2000" dirty="0" smtClean="0"/>
              <a:t>?</a:t>
            </a:r>
            <a:endParaRPr lang="nb-NO" sz="2000" dirty="0"/>
          </a:p>
          <a:p>
            <a:endParaRPr lang="en-US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547" y="2387880"/>
            <a:ext cx="4254678" cy="42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3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LORRI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minor changes to documents and labels</a:t>
            </a:r>
          </a:p>
          <a:p>
            <a:endParaRPr lang="en-US" dirty="0" smtClean="0"/>
          </a:p>
          <a:p>
            <a:r>
              <a:rPr lang="en-US" dirty="0" smtClean="0"/>
              <a:t>Status of SPICE / geometry is unknown</a:t>
            </a:r>
          </a:p>
          <a:p>
            <a:endParaRPr lang="en-US" dirty="0"/>
          </a:p>
          <a:p>
            <a:r>
              <a:rPr lang="en-US" dirty="0" smtClean="0"/>
              <a:t>Data are Certifiable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30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0415"/>
            <a:ext cx="8229600" cy="5419370"/>
          </a:xfrm>
        </p:spPr>
        <p:txBody>
          <a:bodyPr>
            <a:normAutofit/>
          </a:bodyPr>
          <a:lstStyle/>
          <a:p>
            <a:endParaRPr lang="en-US" sz="2200" dirty="0" smtClean="0"/>
          </a:p>
          <a:p>
            <a:r>
              <a:rPr lang="en-US" sz="2200" dirty="0" smtClean="0"/>
              <a:t>Many of the files are common between all LORRI and MVIC datasets.  Highlight the problems of those files here, and liens should propagate to all data sets.</a:t>
            </a:r>
          </a:p>
          <a:p>
            <a:endParaRPr lang="en-US" sz="2200" dirty="0" smtClean="0"/>
          </a:p>
          <a:p>
            <a:r>
              <a:rPr lang="en-US" sz="2200" dirty="0" smtClean="0"/>
              <a:t>Additional comments are given on files that are specific to individual data sets.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586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949" y="2700375"/>
            <a:ext cx="8229600" cy="665777"/>
          </a:xfrm>
        </p:spPr>
        <p:txBody>
          <a:bodyPr/>
          <a:lstStyle/>
          <a:p>
            <a:r>
              <a:rPr lang="en-US" dirty="0" smtClean="0"/>
              <a:t>MVIC  - RAW and 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5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MVIC 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 smtClean="0"/>
              <a:t>Part of the RALPH instrument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PanFrame</a:t>
            </a:r>
            <a:r>
              <a:rPr lang="en-US" sz="2000" dirty="0" smtClean="0"/>
              <a:t> CCD </a:t>
            </a:r>
          </a:p>
          <a:p>
            <a:pPr lvl="1"/>
            <a:r>
              <a:rPr lang="en-US" sz="2000" dirty="0" smtClean="0"/>
              <a:t>5024x128 pixels sweep over the scene</a:t>
            </a:r>
          </a:p>
          <a:p>
            <a:pPr lvl="1"/>
            <a:r>
              <a:rPr lang="en-US" sz="2000" dirty="0" smtClean="0"/>
              <a:t>128 pixels per exposure time  </a:t>
            </a:r>
          </a:p>
          <a:p>
            <a:pPr lvl="1"/>
            <a:r>
              <a:rPr lang="en-US" sz="2000" dirty="0" smtClean="0"/>
              <a:t>Create an image cube 5024 x 128 x XXX pixels, where XXX is defined by scan rate and time </a:t>
            </a:r>
          </a:p>
          <a:p>
            <a:pPr lvl="1"/>
            <a:r>
              <a:rPr lang="en-US" sz="2000" dirty="0" smtClean="0"/>
              <a:t>Not clear how these data are used, though there are not many of them </a:t>
            </a:r>
          </a:p>
          <a:p>
            <a:r>
              <a:rPr lang="en-US" sz="2000" dirty="0" smtClean="0"/>
              <a:t>Six other CCDs operate in TDI mode </a:t>
            </a:r>
            <a:r>
              <a:rPr lang="en-US" sz="2000" dirty="0"/>
              <a:t>(</a:t>
            </a:r>
            <a:r>
              <a:rPr lang="en-US" sz="2000" dirty="0" smtClean="0"/>
              <a:t>different filters)</a:t>
            </a:r>
          </a:p>
          <a:p>
            <a:pPr lvl="1"/>
            <a:r>
              <a:rPr lang="en-US" sz="2000" dirty="0" smtClean="0"/>
              <a:t>5024x32 </a:t>
            </a:r>
            <a:r>
              <a:rPr lang="en-US" sz="2000" dirty="0"/>
              <a:t>pixels sweep over the scene</a:t>
            </a:r>
          </a:p>
          <a:p>
            <a:pPr lvl="1"/>
            <a:r>
              <a:rPr lang="en-US" sz="2000" dirty="0" smtClean="0"/>
              <a:t>The 32 pixels are clocked at the scan rate, so each exposure time gives a shift of 1 pixel </a:t>
            </a:r>
          </a:p>
          <a:p>
            <a:pPr lvl="1"/>
            <a:r>
              <a:rPr lang="en-US" sz="2000" dirty="0" smtClean="0"/>
              <a:t>Creates an image 5024 x XXX </a:t>
            </a:r>
          </a:p>
          <a:p>
            <a:endParaRPr lang="en-US" sz="2000" dirty="0" smtClean="0"/>
          </a:p>
          <a:p>
            <a:r>
              <a:rPr lang="en-US" sz="2000" dirty="0" smtClean="0"/>
              <a:t>Raw data format</a:t>
            </a:r>
          </a:p>
          <a:p>
            <a:pPr lvl="1"/>
            <a:r>
              <a:rPr lang="en-US" sz="2000" dirty="0" smtClean="0"/>
              <a:t>FITS files with </a:t>
            </a:r>
            <a:r>
              <a:rPr lang="en-US" sz="2000" dirty="0"/>
              <a:t>3</a:t>
            </a:r>
            <a:r>
              <a:rPr lang="en-US" sz="2000" dirty="0" smtClean="0"/>
              <a:t> extensions</a:t>
            </a:r>
          </a:p>
          <a:p>
            <a:pPr lvl="2"/>
            <a:r>
              <a:rPr lang="en-US" sz="2000" dirty="0" smtClean="0"/>
              <a:t>Primary image, housekeeping, window mismatch table</a:t>
            </a:r>
          </a:p>
          <a:p>
            <a:r>
              <a:rPr lang="en-US" sz="2000" dirty="0" smtClean="0"/>
              <a:t>Calibrated data format</a:t>
            </a:r>
          </a:p>
          <a:p>
            <a:pPr lvl="1"/>
            <a:r>
              <a:rPr lang="en-US" sz="2000" dirty="0" smtClean="0"/>
              <a:t>FITS files with </a:t>
            </a:r>
            <a:r>
              <a:rPr lang="en-US" sz="2000" dirty="0"/>
              <a:t>3</a:t>
            </a:r>
            <a:r>
              <a:rPr lang="en-US" sz="2000" dirty="0" smtClean="0"/>
              <a:t> extensions</a:t>
            </a:r>
          </a:p>
          <a:p>
            <a:pPr lvl="2"/>
            <a:r>
              <a:rPr lang="en-US" sz="2000" dirty="0" smtClean="0"/>
              <a:t>Primary image (DN), Error map, Quality flag image</a:t>
            </a:r>
          </a:p>
          <a:p>
            <a:pPr lvl="2"/>
            <a:r>
              <a:rPr lang="en-US" sz="2000" dirty="0" smtClean="0"/>
              <a:t>Do-it-yourself flux calibration:  Flux conversion coefficients are added to the header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938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Data from Aug 2018 – Dec 2018</a:t>
            </a:r>
          </a:p>
          <a:p>
            <a:r>
              <a:rPr lang="en-US" sz="2000" dirty="0" smtClean="0"/>
              <a:t>Four datasets:  </a:t>
            </a:r>
          </a:p>
          <a:p>
            <a:pPr lvl="1"/>
            <a:r>
              <a:rPr lang="en-US" sz="2000" dirty="0" smtClean="0"/>
              <a:t>KEM Cruise </a:t>
            </a:r>
            <a:r>
              <a:rPr lang="en-US" sz="2000" dirty="0"/>
              <a:t>phase , </a:t>
            </a:r>
            <a:r>
              <a:rPr lang="en-US" sz="2000" dirty="0" smtClean="0"/>
              <a:t>V2.0</a:t>
            </a:r>
            <a:r>
              <a:rPr lang="en-US" sz="2000" dirty="0"/>
              <a:t>, </a:t>
            </a:r>
            <a:r>
              <a:rPr lang="en-US" sz="2000" dirty="0" smtClean="0"/>
              <a:t>Raw and calibrated   (11 image cubes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21 Sep 2017 </a:t>
            </a:r>
            <a:r>
              <a:rPr lang="en-US" sz="2000" dirty="0"/>
              <a:t>– </a:t>
            </a:r>
            <a:r>
              <a:rPr lang="en-US" sz="2000" dirty="0" smtClean="0"/>
              <a:t>13 Jul 2018</a:t>
            </a:r>
            <a:endParaRPr lang="en-US" sz="2000" dirty="0" smtClean="0"/>
          </a:p>
          <a:p>
            <a:pPr lvl="1"/>
            <a:r>
              <a:rPr lang="en-US" sz="2000" dirty="0"/>
              <a:t>KEM1 Encounter phase, V1.0, Raw and calibrated  </a:t>
            </a:r>
            <a:r>
              <a:rPr lang="en-US" sz="2000" dirty="0" smtClean="0"/>
              <a:t>(19 </a:t>
            </a:r>
            <a:r>
              <a:rPr lang="en-US" sz="2000" dirty="0"/>
              <a:t>images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30 Aug </a:t>
            </a:r>
            <a:r>
              <a:rPr lang="en-US" sz="2000" dirty="0"/>
              <a:t>2018 – </a:t>
            </a:r>
            <a:r>
              <a:rPr lang="en-US" sz="2000" dirty="0" smtClean="0"/>
              <a:t>30 Dec </a:t>
            </a:r>
            <a:r>
              <a:rPr lang="en-US" sz="2000" dirty="0"/>
              <a:t>2018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Very similar, with many files the same</a:t>
            </a:r>
          </a:p>
          <a:p>
            <a:endParaRPr lang="en-US" sz="2000" dirty="0" smtClean="0"/>
          </a:p>
          <a:p>
            <a:r>
              <a:rPr lang="en-US" sz="2000" dirty="0" smtClean="0"/>
              <a:t>Overall, all data sets are in great shape</a:t>
            </a:r>
          </a:p>
          <a:p>
            <a:endParaRPr lang="en-US" sz="2000" dirty="0" smtClean="0"/>
          </a:p>
          <a:p>
            <a:r>
              <a:rPr lang="en-US" sz="2000" dirty="0" smtClean="0"/>
              <a:t>Well documented with lots of description and information available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013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DATASET.CAT</a:t>
            </a:r>
          </a:p>
          <a:p>
            <a:pPr lvl="1"/>
            <a:r>
              <a:rPr lang="en-US" sz="2000" dirty="0"/>
              <a:t>Typo  </a:t>
            </a:r>
            <a:r>
              <a:rPr lang="en-US" sz="2000" dirty="0">
                <a:solidFill>
                  <a:srgbClr val="FF0000"/>
                </a:solidFill>
              </a:rPr>
              <a:t>(LORRI and MVIC)</a:t>
            </a:r>
          </a:p>
          <a:p>
            <a:pPr lvl="1"/>
            <a:r>
              <a:rPr lang="en-US" sz="2000" dirty="0"/>
              <a:t>"This indicates either that the target was either a star, or that the ...”                              --&gt;  "This indicates that the target was either a star, or that the ..."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0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449"/>
            <a:ext cx="8229600" cy="5546037"/>
          </a:xfrm>
        </p:spPr>
        <p:txBody>
          <a:bodyPr>
            <a:normAutofit/>
          </a:bodyPr>
          <a:lstStyle/>
          <a:p>
            <a:r>
              <a:rPr lang="is-IS" sz="2000" dirty="0" smtClean="0"/>
              <a:t>DATASET.CAT file states that the dataset used to compute geometry is     </a:t>
            </a:r>
            <a:r>
              <a:rPr lang="en-US" sz="2000" dirty="0" smtClean="0"/>
              <a:t>NH-X-SPICE-6-PLUTO-V1.0</a:t>
            </a:r>
            <a:endParaRPr lang="is-IS" sz="2000" dirty="0"/>
          </a:p>
          <a:p>
            <a:endParaRPr lang="is-IS" sz="2000" dirty="0"/>
          </a:p>
          <a:p>
            <a:r>
              <a:rPr lang="is-IS" sz="2000" dirty="0" smtClean="0"/>
              <a:t>Dataset available from NAIF is </a:t>
            </a:r>
            <a:r>
              <a:rPr lang="en-US" sz="2000" dirty="0"/>
              <a:t>NH-J/P/SS-SPICE-6-V1.0 </a:t>
            </a:r>
            <a:endParaRPr lang="en-US" sz="2000" dirty="0" smtClean="0"/>
          </a:p>
          <a:p>
            <a:pPr lvl="1"/>
            <a:r>
              <a:rPr lang="en-US" sz="2000" dirty="0" smtClean="0"/>
              <a:t>Coverage ends before this dataset starts</a:t>
            </a:r>
          </a:p>
          <a:p>
            <a:pPr lvl="1"/>
            <a:r>
              <a:rPr lang="en-US" sz="2000" dirty="0" smtClean="0"/>
              <a:t>Couldn’t find a more updated set of kernels</a:t>
            </a:r>
          </a:p>
          <a:p>
            <a:pPr lvl="1"/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Can’t check the geometry in the headers and labels without updated kernels</a:t>
            </a:r>
          </a:p>
          <a:p>
            <a:pPr lvl="1"/>
            <a:r>
              <a:rPr lang="en-US" sz="2000" dirty="0" smtClean="0"/>
              <a:t>Previous reviews have identified occasional issues, but geometry was good for the most part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Does the SPICE dataset ID in the DATASET.CAT file need updated?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Relevant to </a:t>
            </a:r>
            <a:r>
              <a:rPr lang="en-US" sz="2000" dirty="0" smtClean="0">
                <a:solidFill>
                  <a:srgbClr val="FF0000"/>
                </a:solidFill>
              </a:rPr>
              <a:t>both the MVIC and LORRI </a:t>
            </a:r>
            <a:r>
              <a:rPr lang="en-US" sz="2000" dirty="0" smtClean="0">
                <a:solidFill>
                  <a:srgbClr val="FF0000"/>
                </a:solidFill>
              </a:rPr>
              <a:t>data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02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MVIC Data Files – RAW and 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450"/>
            <a:ext cx="7679410" cy="52899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/>
              <a:t>Data are in good shape</a:t>
            </a:r>
          </a:p>
          <a:p>
            <a:pPr lvl="1"/>
            <a:r>
              <a:rPr lang="en-US" sz="2000" dirty="0"/>
              <a:t>Read with IDL FITS readers, PDSREAD and </a:t>
            </a:r>
            <a:r>
              <a:rPr lang="en-US" sz="2000" dirty="0" err="1"/>
              <a:t>NASAView</a:t>
            </a:r>
            <a:endParaRPr lang="en-US" sz="2000" dirty="0"/>
          </a:p>
          <a:p>
            <a:pPr lvl="1"/>
            <a:r>
              <a:rPr lang="en-US" sz="2000" dirty="0"/>
              <a:t>Includes extensions</a:t>
            </a:r>
          </a:p>
          <a:p>
            <a:pPr lvl="1"/>
            <a:r>
              <a:rPr lang="en-US" sz="2000" dirty="0"/>
              <a:t>Read and displayed every image</a:t>
            </a:r>
          </a:p>
          <a:p>
            <a:pPr lvl="1"/>
            <a:r>
              <a:rPr lang="en-US" sz="2000" dirty="0"/>
              <a:t>Tested to make sure data could be manipulated and </a:t>
            </a:r>
            <a:r>
              <a:rPr lang="en-US" sz="2000" dirty="0" smtClean="0"/>
              <a:t>measured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3711400"/>
            <a:ext cx="85852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MVIC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minor changes to documents and labels</a:t>
            </a:r>
          </a:p>
          <a:p>
            <a:endParaRPr lang="en-US" dirty="0"/>
          </a:p>
          <a:p>
            <a:r>
              <a:rPr lang="en-US" dirty="0"/>
              <a:t>Status of SPICE / geometry is unknown</a:t>
            </a:r>
          </a:p>
          <a:p>
            <a:endParaRPr lang="en-US" dirty="0"/>
          </a:p>
          <a:p>
            <a:r>
              <a:rPr lang="en-US" dirty="0" smtClean="0"/>
              <a:t>Data </a:t>
            </a:r>
            <a:r>
              <a:rPr lang="en-US" dirty="0" smtClean="0"/>
              <a:t>are Certifiable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4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25642</TotalTime>
  <Words>722</Words>
  <Application>Microsoft Macintosh PowerPoint</Application>
  <PresentationFormat>On-screen Show (4:3)</PresentationFormat>
  <Paragraphs>129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Arial</vt:lpstr>
      <vt:lpstr>Office Theme</vt:lpstr>
      <vt:lpstr>PDS Data Review  New Horizons   LORRI &amp; MVIC</vt:lpstr>
      <vt:lpstr>General comments</vt:lpstr>
      <vt:lpstr>MVIC  - RAW and CAL</vt:lpstr>
      <vt:lpstr>MVIC Instrument</vt:lpstr>
      <vt:lpstr>General Comments</vt:lpstr>
      <vt:lpstr>Catalog Files</vt:lpstr>
      <vt:lpstr>SPICE</vt:lpstr>
      <vt:lpstr>MVIC Data Files – RAW and CAL</vt:lpstr>
      <vt:lpstr>MVIC Status</vt:lpstr>
      <vt:lpstr>LORRI  - RAW and CAL</vt:lpstr>
      <vt:lpstr>LORRI Instrument</vt:lpstr>
      <vt:lpstr>General Comments</vt:lpstr>
      <vt:lpstr>Various</vt:lpstr>
      <vt:lpstr>Data</vt:lpstr>
      <vt:lpstr>Data</vt:lpstr>
      <vt:lpstr>LORRI Status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PDS Data Review  New Horizons   LORRI and MVIC </dc:title>
  <dc:creator>Farnham Farnham</dc:creator>
  <cp:lastModifiedBy>Tony Farnham</cp:lastModifiedBy>
  <cp:revision>158</cp:revision>
  <cp:lastPrinted>2018-10-11T14:06:41Z</cp:lastPrinted>
  <dcterms:created xsi:type="dcterms:W3CDTF">2016-05-18T16:58:20Z</dcterms:created>
  <dcterms:modified xsi:type="dcterms:W3CDTF">2019-09-05T18:44:13Z</dcterms:modified>
</cp:coreProperties>
</file>