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56" r:id="rId2"/>
    <p:sldId id="257" r:id="rId3"/>
    <p:sldId id="258" r:id="rId4"/>
    <p:sldId id="316" r:id="rId5"/>
    <p:sldId id="270" r:id="rId6"/>
    <p:sldId id="307" r:id="rId7"/>
    <p:sldId id="311" r:id="rId8"/>
    <p:sldId id="317" r:id="rId9"/>
    <p:sldId id="312" r:id="rId10"/>
    <p:sldId id="308" r:id="rId11"/>
    <p:sldId id="313" r:id="rId12"/>
    <p:sldId id="318" r:id="rId13"/>
    <p:sldId id="319" r:id="rId14"/>
    <p:sldId id="320" r:id="rId15"/>
    <p:sldId id="287" r:id="rId16"/>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3" autoAdjust="0"/>
    <p:restoredTop sz="94660"/>
  </p:normalViewPr>
  <p:slideViewPr>
    <p:cSldViewPr snapToGrid="0">
      <p:cViewPr>
        <p:scale>
          <a:sx n="105" d="100"/>
          <a:sy n="105" d="100"/>
        </p:scale>
        <p:origin x="82" y="5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smtClean="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smtClean="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smtClean="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E066737-CC20-4049-BB4D-39B52B2BF8B6}" type="slidenum">
              <a:rPr lang="en-GB" altLang="en-US" sz="1400" smtClean="0"/>
              <a:pPr>
                <a:spcBef>
                  <a:spcPct val="0"/>
                </a:spcBef>
                <a:buSzPct val="45000"/>
                <a:buFont typeface="Wingdings" panose="05000000000000000000" pitchFamily="2" charset="2"/>
                <a:buNone/>
              </a:pPr>
              <a:t>4</a:t>
            </a:fld>
            <a:endParaRPr lang="en-GB" altLang="en-US" sz="1400" smtClean="0"/>
          </a:p>
        </p:txBody>
      </p:sp>
      <p:sp>
        <p:nvSpPr>
          <p:cNvPr id="10243" name="Text Box 1"/>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p:cNvSpPr>
            <a:spLocks noGrp="1"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99178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5</a:t>
            </a:fld>
            <a:endParaRPr lang="en-GB" altLang="en-US" sz="1400" smtClean="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0076E3B8-B262-413A-99CE-816AE8123FAF}" type="slidenum">
              <a:rPr lang="en-GB" altLang="en-US" sz="1400" smtClean="0"/>
              <a:pPr>
                <a:spcBef>
                  <a:spcPct val="0"/>
                </a:spcBef>
                <a:buClrTx/>
                <a:buSzPct val="45000"/>
                <a:buFontTx/>
                <a:buNone/>
              </a:pPr>
              <a:t>10</a:t>
            </a:fld>
            <a:endParaRPr lang="en-GB" altLang="en-US" sz="1400" smtClean="0"/>
          </a:p>
        </p:txBody>
      </p:sp>
      <p:sp>
        <p:nvSpPr>
          <p:cNvPr id="1638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638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15</a:t>
            </a:fld>
            <a:endParaRPr lang="en-GB" altLang="en-US" sz="1400" smtClean="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8175"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1768475"/>
            <a:ext cx="4449762"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r>
              <a:rPr lang="en-US" altLang="en-US" sz="4400" dirty="0" smtClean="0"/>
              <a:t>)</a:t>
            </a:r>
          </a:p>
          <a:p>
            <a:pPr algn="ctr" eaLnBrk="1">
              <a:spcAft>
                <a:spcPct val="0"/>
              </a:spcAft>
              <a:buClrTx/>
            </a:pPr>
            <a:r>
              <a:rPr lang="en-GB" altLang="en-US" sz="2800" dirty="0" smtClean="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Data</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3352200" cy="369332"/>
          </a:xfrm>
          <a:prstGeom prst="rect">
            <a:avLst/>
          </a:prstGeom>
          <a:noFill/>
        </p:spPr>
        <p:txBody>
          <a:bodyPr wrap="none" rtlCol="0">
            <a:spAutoFit/>
          </a:bodyPr>
          <a:lstStyle/>
          <a:p>
            <a:r>
              <a:rPr lang="en-US" dirty="0" smtClean="0">
                <a:solidFill>
                  <a:schemeClr val="tx1"/>
                </a:solidFill>
              </a:rPr>
              <a:t>nh-x-pepssi-2-kemcruise1-v2.0</a:t>
            </a:r>
          </a:p>
        </p:txBody>
      </p:sp>
      <p:sp>
        <p:nvSpPr>
          <p:cNvPr id="3" name="TextBox 2"/>
          <p:cNvSpPr txBox="1"/>
          <p:nvPr/>
        </p:nvSpPr>
        <p:spPr>
          <a:xfrm>
            <a:off x="448930" y="977680"/>
            <a:ext cx="8657178" cy="3416320"/>
          </a:xfrm>
          <a:prstGeom prst="rect">
            <a:avLst/>
          </a:prstGeom>
          <a:noFill/>
        </p:spPr>
        <p:txBody>
          <a:bodyPr wrap="none" rtlCol="0">
            <a:spAutoFit/>
          </a:bodyPr>
          <a:lstStyle/>
          <a:p>
            <a:r>
              <a:rPr lang="en-US" dirty="0" smtClean="0">
                <a:solidFill>
                  <a:schemeClr val="tx1"/>
                </a:solidFill>
              </a:rPr>
              <a:t>Files open with both NASAVIEW and FV suggesting that the PDS and FITS labels </a:t>
            </a:r>
            <a:br>
              <a:rPr lang="en-US" dirty="0" smtClean="0">
                <a:solidFill>
                  <a:schemeClr val="tx1"/>
                </a:solidFill>
              </a:rPr>
            </a:br>
            <a:r>
              <a:rPr lang="en-US" dirty="0" smtClean="0">
                <a:solidFill>
                  <a:schemeClr val="tx1"/>
                </a:solidFill>
              </a:rPr>
              <a:t>are well-formed.</a:t>
            </a:r>
          </a:p>
          <a:p>
            <a:endParaRPr lang="en-US" dirty="0">
              <a:solidFill>
                <a:schemeClr val="tx1"/>
              </a:solidFill>
            </a:endParaRPr>
          </a:p>
          <a:p>
            <a:r>
              <a:rPr lang="en-US" dirty="0" smtClean="0">
                <a:solidFill>
                  <a:schemeClr val="tx1"/>
                </a:solidFill>
              </a:rPr>
              <a:t>All of the files selected for spot inspection appeared nominal.</a:t>
            </a:r>
          </a:p>
          <a:p>
            <a:endParaRPr lang="en-US" dirty="0">
              <a:solidFill>
                <a:schemeClr val="tx1"/>
              </a:solidFill>
            </a:endParaRPr>
          </a:p>
          <a:p>
            <a:r>
              <a:rPr lang="en-US" dirty="0" smtClean="0">
                <a:solidFill>
                  <a:schemeClr val="tx1"/>
                </a:solidFill>
              </a:rPr>
              <a:t>All tables and columns  accessible in NASAVIEW, listings look as expected</a:t>
            </a:r>
          </a:p>
          <a:p>
            <a:endParaRPr lang="en-US" dirty="0">
              <a:solidFill>
                <a:schemeClr val="tx1"/>
              </a:solidFill>
            </a:endParaRPr>
          </a:p>
          <a:p>
            <a:r>
              <a:rPr lang="en-US" dirty="0" smtClean="0">
                <a:solidFill>
                  <a:schemeClr val="tx1"/>
                </a:solidFill>
              </a:rPr>
              <a:t>FV allow the user to plot data from any table versus time (MET or ET) and the plots</a:t>
            </a:r>
            <a:br>
              <a:rPr lang="en-US" dirty="0" smtClean="0">
                <a:solidFill>
                  <a:schemeClr val="tx1"/>
                </a:solidFill>
              </a:rPr>
            </a:br>
            <a:r>
              <a:rPr lang="en-US" dirty="0" smtClean="0">
                <a:solidFill>
                  <a:schemeClr val="tx1"/>
                </a:solidFill>
              </a:rPr>
              <a:t>look nominal</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pic>
        <p:nvPicPr>
          <p:cNvPr id="4" name="Picture 3"/>
          <p:cNvPicPr>
            <a:picLocks noChangeAspect="1"/>
          </p:cNvPicPr>
          <p:nvPr/>
        </p:nvPicPr>
        <p:blipFill rotWithShape="1">
          <a:blip r:embed="rId2"/>
          <a:srcRect l="367" t="6332" r="41052" b="12324"/>
          <a:stretch/>
        </p:blipFill>
        <p:spPr>
          <a:xfrm>
            <a:off x="103762" y="3662126"/>
            <a:ext cx="4572000" cy="3326600"/>
          </a:xfrm>
          <a:prstGeom prst="rect">
            <a:avLst/>
          </a:prstGeom>
        </p:spPr>
      </p:pic>
      <p:pic>
        <p:nvPicPr>
          <p:cNvPr id="7" name="Picture 6"/>
          <p:cNvPicPr>
            <a:picLocks noChangeAspect="1"/>
          </p:cNvPicPr>
          <p:nvPr/>
        </p:nvPicPr>
        <p:blipFill>
          <a:blip r:embed="rId3"/>
          <a:stretch>
            <a:fillRect/>
          </a:stretch>
        </p:blipFill>
        <p:spPr>
          <a:xfrm>
            <a:off x="5233041" y="3255523"/>
            <a:ext cx="4572000" cy="4304152"/>
          </a:xfrm>
          <a:prstGeom prst="rect">
            <a:avLst/>
          </a:prstGeom>
        </p:spPr>
      </p:pic>
    </p:spTree>
    <p:extLst>
      <p:ext uri="{BB962C8B-B14F-4D97-AF65-F5344CB8AC3E}">
        <p14:creationId xmlns:p14="http://schemas.microsoft.com/office/powerpoint/2010/main" val="316696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3352200" cy="369332"/>
          </a:xfrm>
          <a:prstGeom prst="rect">
            <a:avLst/>
          </a:prstGeom>
          <a:noFill/>
        </p:spPr>
        <p:txBody>
          <a:bodyPr wrap="none" rtlCol="0">
            <a:spAutoFit/>
          </a:bodyPr>
          <a:lstStyle/>
          <a:p>
            <a:r>
              <a:rPr lang="en-US" dirty="0" smtClean="0">
                <a:solidFill>
                  <a:schemeClr val="tx1"/>
                </a:solidFill>
              </a:rPr>
              <a:t>nh-x-pepssi-3-kemcruise1-v2.0</a:t>
            </a:r>
          </a:p>
        </p:txBody>
      </p:sp>
      <p:sp>
        <p:nvSpPr>
          <p:cNvPr id="3" name="TextBox 2"/>
          <p:cNvSpPr txBox="1"/>
          <p:nvPr/>
        </p:nvSpPr>
        <p:spPr>
          <a:xfrm>
            <a:off x="448930" y="977680"/>
            <a:ext cx="8657178" cy="3693319"/>
          </a:xfrm>
          <a:prstGeom prst="rect">
            <a:avLst/>
          </a:prstGeom>
          <a:noFill/>
        </p:spPr>
        <p:txBody>
          <a:bodyPr wrap="none" rtlCol="0">
            <a:spAutoFit/>
          </a:bodyPr>
          <a:lstStyle/>
          <a:p>
            <a:r>
              <a:rPr lang="en-US" dirty="0" smtClean="0">
                <a:solidFill>
                  <a:schemeClr val="tx1"/>
                </a:solidFill>
              </a:rPr>
              <a:t>Files open with both NASAVIEW and FV suggesting that the PDS and FITS labels </a:t>
            </a:r>
            <a:br>
              <a:rPr lang="en-US" dirty="0" smtClean="0">
                <a:solidFill>
                  <a:schemeClr val="tx1"/>
                </a:solidFill>
              </a:rPr>
            </a:br>
            <a:r>
              <a:rPr lang="en-US" dirty="0" smtClean="0">
                <a:solidFill>
                  <a:schemeClr val="tx1"/>
                </a:solidFill>
              </a:rPr>
              <a:t>are well-formed.</a:t>
            </a:r>
          </a:p>
          <a:p>
            <a:endParaRPr lang="en-US" dirty="0">
              <a:solidFill>
                <a:schemeClr val="tx1"/>
              </a:solidFill>
            </a:endParaRPr>
          </a:p>
          <a:p>
            <a:r>
              <a:rPr lang="en-US" dirty="0" smtClean="0">
                <a:solidFill>
                  <a:schemeClr val="tx1"/>
                </a:solidFill>
              </a:rPr>
              <a:t>All of the files selected for spot inspection appeared nominal</a:t>
            </a:r>
            <a:r>
              <a:rPr lang="en-US" dirty="0" smtClean="0">
                <a:solidFill>
                  <a:schemeClr val="tx1"/>
                </a:solidFill>
              </a:rPr>
              <a:t>. </a:t>
            </a:r>
            <a:r>
              <a:rPr lang="en-US" dirty="0" err="1" smtClean="0">
                <a:solidFill>
                  <a:schemeClr val="tx1"/>
                </a:solidFill>
              </a:rPr>
              <a:t>NASAView</a:t>
            </a:r>
            <a:r>
              <a:rPr lang="en-US" dirty="0" smtClean="0">
                <a:solidFill>
                  <a:schemeClr val="tx1"/>
                </a:solidFill>
              </a:rPr>
              <a:t> has some</a:t>
            </a:r>
            <a:br>
              <a:rPr lang="en-US" dirty="0" smtClean="0">
                <a:solidFill>
                  <a:schemeClr val="tx1"/>
                </a:solidFill>
              </a:rPr>
            </a:br>
            <a:r>
              <a:rPr lang="en-US" dirty="0" smtClean="0">
                <a:solidFill>
                  <a:schemeClr val="tx1"/>
                </a:solidFill>
              </a:rPr>
              <a:t>display issues with these data/labels</a:t>
            </a:r>
            <a:endParaRPr lang="en-US" dirty="0" smtClean="0">
              <a:solidFill>
                <a:schemeClr val="tx1"/>
              </a:solidFill>
            </a:endParaRPr>
          </a:p>
          <a:p>
            <a:endParaRPr lang="en-US" dirty="0">
              <a:solidFill>
                <a:schemeClr val="tx1"/>
              </a:solidFill>
            </a:endParaRPr>
          </a:p>
          <a:p>
            <a:r>
              <a:rPr lang="en-US" dirty="0" smtClean="0">
                <a:solidFill>
                  <a:schemeClr val="tx1"/>
                </a:solidFill>
              </a:rPr>
              <a:t>All tables and columns </a:t>
            </a:r>
            <a:r>
              <a:rPr lang="en-US" dirty="0" smtClean="0">
                <a:solidFill>
                  <a:schemeClr val="tx1"/>
                </a:solidFill>
              </a:rPr>
              <a:t>accessible </a:t>
            </a:r>
            <a:r>
              <a:rPr lang="en-US" dirty="0" smtClean="0">
                <a:solidFill>
                  <a:schemeClr val="tx1"/>
                </a:solidFill>
              </a:rPr>
              <a:t>in NASAVIEW, listings look as expected</a:t>
            </a:r>
          </a:p>
          <a:p>
            <a:endParaRPr lang="en-US" dirty="0">
              <a:solidFill>
                <a:schemeClr val="tx1"/>
              </a:solidFill>
            </a:endParaRPr>
          </a:p>
          <a:p>
            <a:r>
              <a:rPr lang="en-US" dirty="0" smtClean="0">
                <a:solidFill>
                  <a:schemeClr val="tx1"/>
                </a:solidFill>
              </a:rPr>
              <a:t>FV allow the user to plot data from any table versus time (MET or ET) and the plots</a:t>
            </a:r>
            <a:br>
              <a:rPr lang="en-US" dirty="0" smtClean="0">
                <a:solidFill>
                  <a:schemeClr val="tx1"/>
                </a:solidFill>
              </a:rPr>
            </a:br>
            <a:r>
              <a:rPr lang="en-US" dirty="0" smtClean="0">
                <a:solidFill>
                  <a:schemeClr val="tx1"/>
                </a:solidFill>
              </a:rPr>
              <a:t>look nominal</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pic>
        <p:nvPicPr>
          <p:cNvPr id="5" name="Picture 4"/>
          <p:cNvPicPr>
            <a:picLocks noChangeAspect="1"/>
          </p:cNvPicPr>
          <p:nvPr/>
        </p:nvPicPr>
        <p:blipFill>
          <a:blip r:embed="rId2"/>
          <a:stretch>
            <a:fillRect/>
          </a:stretch>
        </p:blipFill>
        <p:spPr>
          <a:xfrm>
            <a:off x="5508625" y="3698442"/>
            <a:ext cx="4572000" cy="3543528"/>
          </a:xfrm>
          <a:prstGeom prst="rect">
            <a:avLst/>
          </a:prstGeom>
        </p:spPr>
      </p:pic>
      <p:pic>
        <p:nvPicPr>
          <p:cNvPr id="8" name="Picture 7"/>
          <p:cNvPicPr>
            <a:picLocks noChangeAspect="1"/>
          </p:cNvPicPr>
          <p:nvPr/>
        </p:nvPicPr>
        <p:blipFill>
          <a:blip r:embed="rId3"/>
          <a:stretch>
            <a:fillRect/>
          </a:stretch>
        </p:blipFill>
        <p:spPr>
          <a:xfrm>
            <a:off x="205519" y="3933712"/>
            <a:ext cx="4572000" cy="3636354"/>
          </a:xfrm>
          <a:prstGeom prst="rect">
            <a:avLst/>
          </a:prstGeom>
        </p:spPr>
      </p:pic>
      <p:sp>
        <p:nvSpPr>
          <p:cNvPr id="6" name="TextBox 5"/>
          <p:cNvSpPr txBox="1"/>
          <p:nvPr/>
        </p:nvSpPr>
        <p:spPr>
          <a:xfrm>
            <a:off x="339825" y="4665196"/>
            <a:ext cx="4010585" cy="2031325"/>
          </a:xfrm>
          <a:prstGeom prst="rect">
            <a:avLst/>
          </a:prstGeom>
          <a:noFill/>
        </p:spPr>
        <p:txBody>
          <a:bodyPr wrap="none" rtlCol="0">
            <a:spAutoFit/>
          </a:bodyPr>
          <a:lstStyle/>
          <a:p>
            <a:r>
              <a:rPr lang="en-US" dirty="0" err="1" smtClean="0"/>
              <a:t>NASAView</a:t>
            </a:r>
            <a:r>
              <a:rPr lang="en-US" dirty="0" smtClean="0"/>
              <a:t> gets confused by the</a:t>
            </a:r>
            <a:br>
              <a:rPr lang="en-US" dirty="0" smtClean="0"/>
            </a:br>
            <a:r>
              <a:rPr lang="en-US" dirty="0" smtClean="0"/>
              <a:t>initial “image” object and won’t let</a:t>
            </a:r>
            <a:br>
              <a:rPr lang="en-US" dirty="0" smtClean="0"/>
            </a:br>
            <a:r>
              <a:rPr lang="en-US" dirty="0" smtClean="0"/>
              <a:t>t</a:t>
            </a:r>
            <a:r>
              <a:rPr lang="en-US" dirty="0" smtClean="0"/>
              <a:t>he user step past this object to the</a:t>
            </a:r>
            <a:br>
              <a:rPr lang="en-US" dirty="0" smtClean="0"/>
            </a:br>
            <a:r>
              <a:rPr lang="en-US" dirty="0" smtClean="0"/>
              <a:t>table data that follows.</a:t>
            </a:r>
          </a:p>
          <a:p>
            <a:endParaRPr lang="en-US" dirty="0"/>
          </a:p>
          <a:p>
            <a:r>
              <a:rPr lang="en-US" dirty="0" err="1" smtClean="0"/>
              <a:t>NASAView</a:t>
            </a:r>
            <a:r>
              <a:rPr lang="en-US" dirty="0" smtClean="0"/>
              <a:t> does not report any errors</a:t>
            </a:r>
            <a:r>
              <a:rPr lang="en-US" dirty="0"/>
              <a:t/>
            </a:r>
            <a:br>
              <a:rPr lang="en-US" dirty="0"/>
            </a:br>
            <a:r>
              <a:rPr lang="en-US" dirty="0" smtClean="0"/>
              <a:t>in the label</a:t>
            </a:r>
          </a:p>
        </p:txBody>
      </p:sp>
    </p:spTree>
    <p:extLst>
      <p:ext uri="{BB962C8B-B14F-4D97-AF65-F5344CB8AC3E}">
        <p14:creationId xmlns:p14="http://schemas.microsoft.com/office/powerpoint/2010/main" val="117462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621230" cy="369332"/>
          </a:xfrm>
          <a:prstGeom prst="rect">
            <a:avLst/>
          </a:prstGeom>
          <a:noFill/>
        </p:spPr>
        <p:txBody>
          <a:bodyPr wrap="none" rtlCol="0">
            <a:spAutoFit/>
          </a:bodyPr>
          <a:lstStyle/>
          <a:p>
            <a:r>
              <a:rPr lang="en-US" dirty="0" smtClean="0">
                <a:solidFill>
                  <a:schemeClr val="tx1"/>
                </a:solidFill>
              </a:rPr>
              <a:t>nh-x-pepssi-2-kem1-1.0</a:t>
            </a:r>
            <a:endParaRPr lang="en-US" dirty="0" smtClean="0">
              <a:solidFill>
                <a:schemeClr val="tx1"/>
              </a:solidFill>
            </a:endParaRPr>
          </a:p>
        </p:txBody>
      </p:sp>
      <p:sp>
        <p:nvSpPr>
          <p:cNvPr id="3" name="TextBox 2"/>
          <p:cNvSpPr txBox="1"/>
          <p:nvPr/>
        </p:nvSpPr>
        <p:spPr>
          <a:xfrm>
            <a:off x="448930" y="977680"/>
            <a:ext cx="8657178" cy="3416320"/>
          </a:xfrm>
          <a:prstGeom prst="rect">
            <a:avLst/>
          </a:prstGeom>
          <a:noFill/>
        </p:spPr>
        <p:txBody>
          <a:bodyPr wrap="none" rtlCol="0">
            <a:spAutoFit/>
          </a:bodyPr>
          <a:lstStyle/>
          <a:p>
            <a:r>
              <a:rPr lang="en-US" dirty="0" smtClean="0">
                <a:solidFill>
                  <a:schemeClr val="tx1"/>
                </a:solidFill>
              </a:rPr>
              <a:t>Files open with both NASAVIEW and FV suggesting that the PDS and FITS labels </a:t>
            </a:r>
            <a:br>
              <a:rPr lang="en-US" dirty="0" smtClean="0">
                <a:solidFill>
                  <a:schemeClr val="tx1"/>
                </a:solidFill>
              </a:rPr>
            </a:br>
            <a:r>
              <a:rPr lang="en-US" dirty="0" smtClean="0">
                <a:solidFill>
                  <a:schemeClr val="tx1"/>
                </a:solidFill>
              </a:rPr>
              <a:t>are well-formed.</a:t>
            </a:r>
          </a:p>
          <a:p>
            <a:endParaRPr lang="en-US" dirty="0">
              <a:solidFill>
                <a:schemeClr val="tx1"/>
              </a:solidFill>
            </a:endParaRPr>
          </a:p>
          <a:p>
            <a:r>
              <a:rPr lang="en-US" dirty="0" smtClean="0">
                <a:solidFill>
                  <a:schemeClr val="tx1"/>
                </a:solidFill>
              </a:rPr>
              <a:t>All of the files selected for spot inspection appeared nominal</a:t>
            </a:r>
            <a:r>
              <a:rPr lang="en-US" dirty="0" smtClean="0">
                <a:solidFill>
                  <a:schemeClr val="tx1"/>
                </a:solidFill>
              </a:rPr>
              <a:t>.</a:t>
            </a:r>
            <a:endParaRPr lang="en-US" dirty="0" smtClean="0">
              <a:solidFill>
                <a:schemeClr val="tx1"/>
              </a:solidFill>
            </a:endParaRPr>
          </a:p>
          <a:p>
            <a:endParaRPr lang="en-US" dirty="0">
              <a:solidFill>
                <a:schemeClr val="tx1"/>
              </a:solidFill>
            </a:endParaRPr>
          </a:p>
          <a:p>
            <a:r>
              <a:rPr lang="en-US" dirty="0" smtClean="0">
                <a:solidFill>
                  <a:schemeClr val="tx1"/>
                </a:solidFill>
              </a:rPr>
              <a:t>All tables and columns </a:t>
            </a:r>
            <a:r>
              <a:rPr lang="en-US" dirty="0" smtClean="0">
                <a:solidFill>
                  <a:schemeClr val="tx1"/>
                </a:solidFill>
              </a:rPr>
              <a:t>accessible </a:t>
            </a:r>
            <a:r>
              <a:rPr lang="en-US" dirty="0" smtClean="0">
                <a:solidFill>
                  <a:schemeClr val="tx1"/>
                </a:solidFill>
              </a:rPr>
              <a:t>in NASAVIEW, listings look as expected</a:t>
            </a:r>
          </a:p>
          <a:p>
            <a:endParaRPr lang="en-US" dirty="0">
              <a:solidFill>
                <a:schemeClr val="tx1"/>
              </a:solidFill>
            </a:endParaRPr>
          </a:p>
          <a:p>
            <a:r>
              <a:rPr lang="en-US" dirty="0" smtClean="0">
                <a:solidFill>
                  <a:schemeClr val="tx1"/>
                </a:solidFill>
              </a:rPr>
              <a:t>FV allow the user to plot data from any table versus time (MET or ET) and the plots</a:t>
            </a:r>
            <a:br>
              <a:rPr lang="en-US" dirty="0" smtClean="0">
                <a:solidFill>
                  <a:schemeClr val="tx1"/>
                </a:solidFill>
              </a:rPr>
            </a:br>
            <a:r>
              <a:rPr lang="en-US" dirty="0" smtClean="0">
                <a:solidFill>
                  <a:schemeClr val="tx1"/>
                </a:solidFill>
              </a:rPr>
              <a:t>look nominal</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pic>
        <p:nvPicPr>
          <p:cNvPr id="4" name="Picture 3"/>
          <p:cNvPicPr>
            <a:picLocks noChangeAspect="1"/>
          </p:cNvPicPr>
          <p:nvPr/>
        </p:nvPicPr>
        <p:blipFill rotWithShape="1">
          <a:blip r:embed="rId2"/>
          <a:srcRect r="29546"/>
          <a:stretch/>
        </p:blipFill>
        <p:spPr>
          <a:xfrm>
            <a:off x="51955" y="3626428"/>
            <a:ext cx="4572000" cy="3400344"/>
          </a:xfrm>
          <a:prstGeom prst="rect">
            <a:avLst/>
          </a:prstGeom>
        </p:spPr>
      </p:pic>
      <p:pic>
        <p:nvPicPr>
          <p:cNvPr id="7" name="Picture 6"/>
          <p:cNvPicPr>
            <a:picLocks noChangeAspect="1"/>
          </p:cNvPicPr>
          <p:nvPr/>
        </p:nvPicPr>
        <p:blipFill>
          <a:blip r:embed="rId3"/>
          <a:stretch>
            <a:fillRect/>
          </a:stretch>
        </p:blipFill>
        <p:spPr>
          <a:xfrm>
            <a:off x="4534108" y="3262745"/>
            <a:ext cx="4572000" cy="4296930"/>
          </a:xfrm>
          <a:prstGeom prst="rect">
            <a:avLst/>
          </a:prstGeom>
        </p:spPr>
      </p:pic>
    </p:spTree>
    <p:extLst>
      <p:ext uri="{BB962C8B-B14F-4D97-AF65-F5344CB8AC3E}">
        <p14:creationId xmlns:p14="http://schemas.microsoft.com/office/powerpoint/2010/main" val="285053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1419" y="381786"/>
            <a:ext cx="2736647" cy="369332"/>
          </a:xfrm>
          <a:prstGeom prst="rect">
            <a:avLst/>
          </a:prstGeom>
          <a:noFill/>
        </p:spPr>
        <p:txBody>
          <a:bodyPr wrap="none" rtlCol="0">
            <a:spAutoFit/>
          </a:bodyPr>
          <a:lstStyle/>
          <a:p>
            <a:r>
              <a:rPr lang="en-US" dirty="0" smtClean="0">
                <a:solidFill>
                  <a:schemeClr val="tx1"/>
                </a:solidFill>
              </a:rPr>
              <a:t>nh-x-pepssi-3-kem1-v1.0</a:t>
            </a:r>
            <a:endParaRPr lang="en-US" dirty="0" smtClean="0">
              <a:solidFill>
                <a:schemeClr val="tx1"/>
              </a:solidFill>
            </a:endParaRPr>
          </a:p>
        </p:txBody>
      </p:sp>
      <p:sp>
        <p:nvSpPr>
          <p:cNvPr id="3" name="TextBox 2"/>
          <p:cNvSpPr txBox="1"/>
          <p:nvPr/>
        </p:nvSpPr>
        <p:spPr>
          <a:xfrm>
            <a:off x="448930" y="977680"/>
            <a:ext cx="8657178" cy="3693319"/>
          </a:xfrm>
          <a:prstGeom prst="rect">
            <a:avLst/>
          </a:prstGeom>
          <a:noFill/>
        </p:spPr>
        <p:txBody>
          <a:bodyPr wrap="none" rtlCol="0">
            <a:spAutoFit/>
          </a:bodyPr>
          <a:lstStyle/>
          <a:p>
            <a:r>
              <a:rPr lang="en-US" dirty="0" smtClean="0">
                <a:solidFill>
                  <a:schemeClr val="tx1"/>
                </a:solidFill>
              </a:rPr>
              <a:t>Files open with both NASAVIEW and FV suggesting that the PDS and FITS labels </a:t>
            </a:r>
            <a:br>
              <a:rPr lang="en-US" dirty="0" smtClean="0">
                <a:solidFill>
                  <a:schemeClr val="tx1"/>
                </a:solidFill>
              </a:rPr>
            </a:br>
            <a:r>
              <a:rPr lang="en-US" dirty="0" smtClean="0">
                <a:solidFill>
                  <a:schemeClr val="tx1"/>
                </a:solidFill>
              </a:rPr>
              <a:t>are well-formed.</a:t>
            </a:r>
          </a:p>
          <a:p>
            <a:endParaRPr lang="en-US" dirty="0">
              <a:solidFill>
                <a:schemeClr val="tx1"/>
              </a:solidFill>
            </a:endParaRPr>
          </a:p>
          <a:p>
            <a:r>
              <a:rPr lang="en-US" dirty="0" smtClean="0">
                <a:solidFill>
                  <a:schemeClr val="tx1"/>
                </a:solidFill>
              </a:rPr>
              <a:t>All of the files selected for spot inspection appeared nominal</a:t>
            </a:r>
            <a:r>
              <a:rPr lang="en-US" dirty="0" smtClean="0">
                <a:solidFill>
                  <a:schemeClr val="tx1"/>
                </a:solidFill>
              </a:rPr>
              <a:t>. </a:t>
            </a:r>
            <a:r>
              <a:rPr lang="en-US" dirty="0" err="1" smtClean="0">
                <a:solidFill>
                  <a:schemeClr val="tx1"/>
                </a:solidFill>
              </a:rPr>
              <a:t>NASAView</a:t>
            </a:r>
            <a:r>
              <a:rPr lang="en-US" dirty="0" smtClean="0">
                <a:solidFill>
                  <a:schemeClr val="tx1"/>
                </a:solidFill>
              </a:rPr>
              <a:t> has some</a:t>
            </a:r>
            <a:br>
              <a:rPr lang="en-US" dirty="0" smtClean="0">
                <a:solidFill>
                  <a:schemeClr val="tx1"/>
                </a:solidFill>
              </a:rPr>
            </a:br>
            <a:r>
              <a:rPr lang="en-US" dirty="0" smtClean="0">
                <a:solidFill>
                  <a:schemeClr val="tx1"/>
                </a:solidFill>
              </a:rPr>
              <a:t>display issues with these data/labels</a:t>
            </a:r>
            <a:endParaRPr lang="en-US" dirty="0" smtClean="0">
              <a:solidFill>
                <a:schemeClr val="tx1"/>
              </a:solidFill>
            </a:endParaRPr>
          </a:p>
          <a:p>
            <a:endParaRPr lang="en-US" dirty="0">
              <a:solidFill>
                <a:schemeClr val="tx1"/>
              </a:solidFill>
            </a:endParaRPr>
          </a:p>
          <a:p>
            <a:r>
              <a:rPr lang="en-US" dirty="0" smtClean="0">
                <a:solidFill>
                  <a:schemeClr val="tx1"/>
                </a:solidFill>
              </a:rPr>
              <a:t>All tables and columns </a:t>
            </a:r>
            <a:r>
              <a:rPr lang="en-US" dirty="0" smtClean="0">
                <a:solidFill>
                  <a:schemeClr val="tx1"/>
                </a:solidFill>
              </a:rPr>
              <a:t>accessible </a:t>
            </a:r>
            <a:r>
              <a:rPr lang="en-US" dirty="0" smtClean="0">
                <a:solidFill>
                  <a:schemeClr val="tx1"/>
                </a:solidFill>
              </a:rPr>
              <a:t>in NASAVIEW, listings look as expected</a:t>
            </a:r>
          </a:p>
          <a:p>
            <a:endParaRPr lang="en-US" dirty="0">
              <a:solidFill>
                <a:schemeClr val="tx1"/>
              </a:solidFill>
            </a:endParaRPr>
          </a:p>
          <a:p>
            <a:r>
              <a:rPr lang="en-US" dirty="0" smtClean="0">
                <a:solidFill>
                  <a:schemeClr val="tx1"/>
                </a:solidFill>
              </a:rPr>
              <a:t>FV allow the user to plot data from any table versus time (MET or ET) and the plots</a:t>
            </a:r>
            <a:br>
              <a:rPr lang="en-US" dirty="0" smtClean="0">
                <a:solidFill>
                  <a:schemeClr val="tx1"/>
                </a:solidFill>
              </a:rPr>
            </a:br>
            <a:r>
              <a:rPr lang="en-US" dirty="0" smtClean="0">
                <a:solidFill>
                  <a:schemeClr val="tx1"/>
                </a:solidFill>
              </a:rPr>
              <a:t>look nominal</a:t>
            </a: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p:txBody>
      </p:sp>
      <p:pic>
        <p:nvPicPr>
          <p:cNvPr id="4" name="Picture 3"/>
          <p:cNvPicPr>
            <a:picLocks noChangeAspect="1"/>
          </p:cNvPicPr>
          <p:nvPr/>
        </p:nvPicPr>
        <p:blipFill>
          <a:blip r:embed="rId2"/>
          <a:stretch>
            <a:fillRect/>
          </a:stretch>
        </p:blipFill>
        <p:spPr>
          <a:xfrm>
            <a:off x="5406945" y="3505498"/>
            <a:ext cx="4572000" cy="4054177"/>
          </a:xfrm>
          <a:prstGeom prst="rect">
            <a:avLst/>
          </a:prstGeom>
        </p:spPr>
      </p:pic>
      <p:pic>
        <p:nvPicPr>
          <p:cNvPr id="8" name="Picture 7"/>
          <p:cNvPicPr>
            <a:picLocks noChangeAspect="1"/>
          </p:cNvPicPr>
          <p:nvPr/>
        </p:nvPicPr>
        <p:blipFill>
          <a:blip r:embed="rId3"/>
          <a:stretch>
            <a:fillRect/>
          </a:stretch>
        </p:blipFill>
        <p:spPr>
          <a:xfrm>
            <a:off x="124423" y="3944103"/>
            <a:ext cx="4572000" cy="3636354"/>
          </a:xfrm>
          <a:prstGeom prst="rect">
            <a:avLst/>
          </a:prstGeom>
        </p:spPr>
      </p:pic>
      <p:sp>
        <p:nvSpPr>
          <p:cNvPr id="6" name="TextBox 5"/>
          <p:cNvSpPr txBox="1"/>
          <p:nvPr/>
        </p:nvSpPr>
        <p:spPr>
          <a:xfrm>
            <a:off x="310509" y="4746617"/>
            <a:ext cx="4010585" cy="2031325"/>
          </a:xfrm>
          <a:prstGeom prst="rect">
            <a:avLst/>
          </a:prstGeom>
          <a:noFill/>
        </p:spPr>
        <p:txBody>
          <a:bodyPr wrap="none" rtlCol="0">
            <a:spAutoFit/>
          </a:bodyPr>
          <a:lstStyle/>
          <a:p>
            <a:r>
              <a:rPr lang="en-US" dirty="0" err="1" smtClean="0"/>
              <a:t>NASAView</a:t>
            </a:r>
            <a:r>
              <a:rPr lang="en-US" dirty="0" smtClean="0"/>
              <a:t> gets confused by the</a:t>
            </a:r>
            <a:br>
              <a:rPr lang="en-US" dirty="0" smtClean="0"/>
            </a:br>
            <a:r>
              <a:rPr lang="en-US" dirty="0" smtClean="0"/>
              <a:t>initial “image” object and won’t let</a:t>
            </a:r>
            <a:br>
              <a:rPr lang="en-US" dirty="0" smtClean="0"/>
            </a:br>
            <a:r>
              <a:rPr lang="en-US" dirty="0" smtClean="0"/>
              <a:t>t</a:t>
            </a:r>
            <a:r>
              <a:rPr lang="en-US" dirty="0" smtClean="0"/>
              <a:t>he user step past this object to the</a:t>
            </a:r>
            <a:br>
              <a:rPr lang="en-US" dirty="0" smtClean="0"/>
            </a:br>
            <a:r>
              <a:rPr lang="en-US" dirty="0" smtClean="0"/>
              <a:t>table data that follows.</a:t>
            </a:r>
          </a:p>
          <a:p>
            <a:endParaRPr lang="en-US" dirty="0"/>
          </a:p>
          <a:p>
            <a:r>
              <a:rPr lang="en-US" dirty="0" err="1" smtClean="0"/>
              <a:t>NASAView</a:t>
            </a:r>
            <a:r>
              <a:rPr lang="en-US" dirty="0" smtClean="0"/>
              <a:t> does not report any errors</a:t>
            </a:r>
            <a:r>
              <a:rPr lang="en-US" dirty="0"/>
              <a:t/>
            </a:r>
            <a:br>
              <a:rPr lang="en-US" dirty="0"/>
            </a:br>
            <a:r>
              <a:rPr lang="en-US" dirty="0" smtClean="0"/>
              <a:t>in the label</a:t>
            </a:r>
          </a:p>
        </p:txBody>
      </p:sp>
    </p:spTree>
    <p:extLst>
      <p:ext uri="{BB962C8B-B14F-4D97-AF65-F5344CB8AC3E}">
        <p14:creationId xmlns:p14="http://schemas.microsoft.com/office/powerpoint/2010/main" val="331900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a:t>Summary of Liens</a:t>
            </a:r>
          </a:p>
        </p:txBody>
      </p:sp>
      <p:sp>
        <p:nvSpPr>
          <p:cNvPr id="2" name="TextBox 1"/>
          <p:cNvSpPr txBox="1"/>
          <p:nvPr/>
        </p:nvSpPr>
        <p:spPr>
          <a:xfrm>
            <a:off x="617456" y="1385740"/>
            <a:ext cx="8738290" cy="4524315"/>
          </a:xfrm>
          <a:prstGeom prst="rect">
            <a:avLst/>
          </a:prstGeom>
          <a:noFill/>
        </p:spPr>
        <p:txBody>
          <a:bodyPr wrap="none" rtlCol="0">
            <a:spAutoFit/>
          </a:bodyPr>
          <a:lstStyle/>
          <a:p>
            <a:r>
              <a:rPr lang="en-US" dirty="0" smtClean="0">
                <a:solidFill>
                  <a:schemeClr val="tx1"/>
                </a:solidFill>
              </a:rPr>
              <a:t>In general, the documentation is a bit sparse, particularly the dataset.cat files which</a:t>
            </a:r>
            <a:br>
              <a:rPr lang="en-US" dirty="0" smtClean="0">
                <a:solidFill>
                  <a:schemeClr val="tx1"/>
                </a:solidFill>
              </a:rPr>
            </a:br>
            <a:r>
              <a:rPr lang="en-US" dirty="0" smtClean="0">
                <a:solidFill>
                  <a:schemeClr val="tx1"/>
                </a:solidFill>
              </a:rPr>
              <a:t>are generic, not specific to the datasets.  This is just a comment and there is no </a:t>
            </a:r>
            <a:br>
              <a:rPr lang="en-US" dirty="0" smtClean="0">
                <a:solidFill>
                  <a:schemeClr val="tx1"/>
                </a:solidFill>
              </a:rPr>
            </a:br>
            <a:r>
              <a:rPr lang="en-US" dirty="0" smtClean="0">
                <a:solidFill>
                  <a:schemeClr val="tx1"/>
                </a:solidFill>
              </a:rPr>
              <a:t>associated lien, however, should the team decide to update the -3- dataset.cat file,</a:t>
            </a:r>
          </a:p>
          <a:p>
            <a:r>
              <a:rPr lang="en-US" dirty="0">
                <a:solidFill>
                  <a:schemeClr val="tx1"/>
                </a:solidFill>
              </a:rPr>
              <a:t>i</a:t>
            </a:r>
            <a:r>
              <a:rPr lang="en-US" dirty="0" smtClean="0">
                <a:solidFill>
                  <a:schemeClr val="tx1"/>
                </a:solidFill>
              </a:rPr>
              <a:t>t would improve the archive</a:t>
            </a:r>
            <a:r>
              <a:rPr lang="en-US" dirty="0" smtClean="0">
                <a:solidFill>
                  <a:schemeClr val="tx1"/>
                </a:solidFill>
              </a:rPr>
              <a:t>.</a:t>
            </a:r>
            <a:endParaRPr lang="en-US" b="1" dirty="0" smtClean="0">
              <a:solidFill>
                <a:srgbClr val="FF0000"/>
              </a:solidFill>
            </a:endParaRPr>
          </a:p>
          <a:p>
            <a:endParaRPr lang="en-US" dirty="0" smtClean="0">
              <a:solidFill>
                <a:schemeClr val="tx1"/>
              </a:solidFill>
            </a:endParaRPr>
          </a:p>
          <a:p>
            <a:r>
              <a:rPr lang="en-US" dirty="0" smtClean="0">
                <a:solidFill>
                  <a:schemeClr val="tx1"/>
                </a:solidFill>
              </a:rPr>
              <a:t>Liens: </a:t>
            </a:r>
            <a:endParaRPr lang="en-US" dirty="0" smtClean="0">
              <a:solidFill>
                <a:schemeClr val="tx1"/>
              </a:solidFill>
            </a:endParaRPr>
          </a:p>
          <a:p>
            <a:pPr marL="342900" indent="-342900">
              <a:buAutoNum type="arabicParenR"/>
            </a:pPr>
            <a:r>
              <a:rPr lang="en-US" dirty="0" smtClean="0">
                <a:solidFill>
                  <a:schemeClr val="tx1"/>
                </a:solidFill>
              </a:rPr>
              <a:t>Correct the spelling error in pepssi.cat (independent -&gt; independent)</a:t>
            </a:r>
          </a:p>
          <a:p>
            <a:pPr marL="342900" indent="-342900">
              <a:buAutoNum type="arabicParenR"/>
            </a:pPr>
            <a:r>
              <a:rPr lang="en-US" dirty="0" smtClean="0">
                <a:solidFill>
                  <a:schemeClr val="tx1"/>
                </a:solidFill>
              </a:rPr>
              <a:t>Correct the minor issue with the calinfo.txt files (</a:t>
            </a:r>
            <a:r>
              <a:rPr lang="en-US" altLang="en-US" i="1" dirty="0" err="1">
                <a:solidFill>
                  <a:schemeClr val="tx1"/>
                </a:solidFill>
              </a:rPr>
              <a:t>rateboxdefinitionplanes</a:t>
            </a:r>
            <a:r>
              <a:rPr lang="en-US" dirty="0" smtClean="0">
                <a:solidFill>
                  <a:schemeClr val="tx1"/>
                </a:solidFill>
              </a:rPr>
              <a:t>)</a:t>
            </a:r>
          </a:p>
          <a:p>
            <a:endParaRPr lang="en-US" dirty="0">
              <a:solidFill>
                <a:schemeClr val="tx1"/>
              </a:solidFill>
            </a:endParaRPr>
          </a:p>
          <a:p>
            <a:endParaRPr lang="en-US" dirty="0" smtClean="0">
              <a:solidFill>
                <a:schemeClr val="tx1"/>
              </a:solidFill>
            </a:endParaRPr>
          </a:p>
          <a:p>
            <a:r>
              <a:rPr lang="en-US" dirty="0" smtClean="0">
                <a:solidFill>
                  <a:schemeClr val="tx1"/>
                </a:solidFill>
              </a:rPr>
              <a:t>The data files appear to be nominal and the documentation and supporting files are </a:t>
            </a:r>
            <a:br>
              <a:rPr lang="en-US" dirty="0" smtClean="0">
                <a:solidFill>
                  <a:schemeClr val="tx1"/>
                </a:solidFill>
              </a:rPr>
            </a:br>
            <a:r>
              <a:rPr lang="en-US" dirty="0" smtClean="0">
                <a:solidFill>
                  <a:schemeClr val="tx1"/>
                </a:solidFill>
              </a:rPr>
              <a:t>complete.</a:t>
            </a:r>
          </a:p>
          <a:p>
            <a:endParaRPr lang="en-US" dirty="0">
              <a:solidFill>
                <a:schemeClr val="tx1"/>
              </a:solidFill>
            </a:endParaRPr>
          </a:p>
          <a:p>
            <a:r>
              <a:rPr lang="en-US" dirty="0" smtClean="0">
                <a:solidFill>
                  <a:schemeClr val="tx1"/>
                </a:solidFill>
              </a:rPr>
              <a:t>These data can be certified </a:t>
            </a:r>
            <a:r>
              <a:rPr lang="en-US" smtClean="0">
                <a:solidFill>
                  <a:schemeClr val="tx1"/>
                </a:solidFill>
              </a:rPr>
              <a:t>with liens.</a:t>
            </a:r>
            <a:endParaRPr lang="en-US" dirty="0" smtClean="0">
              <a:solidFill>
                <a:schemeClr val="tx1"/>
              </a:solidFill>
            </a:endParaRPr>
          </a:p>
          <a:p>
            <a:pPr marL="342900" indent="-342900">
              <a:buAutoNum type="arabicParenR"/>
            </a:pPr>
            <a:endParaRPr lang="en-US" dirty="0" smtClean="0">
              <a:solidFill>
                <a:schemeClr val="tx1"/>
              </a:solidFill>
            </a:endParaRPr>
          </a:p>
          <a:p>
            <a:endParaRPr lang="en-US" dirty="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mtClean="0"/>
              <a:t>New Horizons PEPSSI Data Sets</a:t>
            </a:r>
          </a:p>
        </p:txBody>
      </p:sp>
      <p:sp>
        <p:nvSpPr>
          <p:cNvPr id="5123" name="Rectangle 2"/>
          <p:cNvSpPr>
            <a:spLocks noGrp="1" noChangeArrowheads="1"/>
          </p:cNvSpPr>
          <p:nvPr>
            <p:ph type="subTitle" idx="4294967295"/>
          </p:nvPr>
        </p:nvSpPr>
        <p:spPr>
          <a:xfrm>
            <a:off x="503238" y="1814513"/>
            <a:ext cx="9072562" cy="4900612"/>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Derived Data -&gt;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smtClean="0"/>
              <a:t>nh-x-pepssi-2-kemcruise1-v2.0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smtClean="0"/>
              <a:t>nh-x-pepssi-3-kemcruise1-v2.0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smtClean="0"/>
              <a:t>nh-x-pepssi-2-kem1-v1.0</a:t>
            </a: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dirty="0" smtClean="0"/>
              <a:t>nh-x-pepssi-3-kem1-v1.0</a:t>
            </a:r>
            <a:endParaRPr lang="en-US" altLang="en-US" dirty="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smtClean="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smtClean="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smtClean="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mtClean="0"/>
              <a:t>New Horizons PEPSSI </a:t>
            </a:r>
            <a:br>
              <a:rPr lang="en-GB" altLang="en-US" smtClean="0"/>
            </a:br>
            <a:r>
              <a:rPr lang="en-GB" altLang="en-US" smtClean="0"/>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All Data Processing and Evaluation -</a:t>
            </a:r>
          </a:p>
          <a:p>
            <a:pPr marL="341313" indent="-323850" eaLnBrk="1">
              <a:lnSpc>
                <a:spcPct val="100000"/>
              </a:lnSpc>
              <a:spcAft>
                <a:spcPct val="0"/>
              </a:spcAft>
              <a:buClrTx/>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     Machine: Dell XPS </a:t>
            </a:r>
            <a:r>
              <a:rPr lang="en-GB" altLang="en-US" dirty="0"/>
              <a:t>15 </a:t>
            </a:r>
            <a:r>
              <a:rPr lang="en-GB" altLang="en-US" dirty="0" smtClean="0"/>
              <a:t>9560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dirty="0" smtClean="0"/>
              <a:t>     Operating System: Windows 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smtClean="0">
                <a:solidFill>
                  <a:srgbClr val="000000"/>
                </a:solidFill>
                <a:latin typeface="Times New Roman" panose="02020603050405020304" pitchFamily="18" charset="0"/>
              </a:rPr>
              <a:t>NH-SWAP Review S. Joy</a:t>
            </a:r>
          </a:p>
        </p:txBody>
      </p:sp>
      <p:sp>
        <p:nvSpPr>
          <p:cNvPr id="9219" name="Slide Number Placeholder 2"/>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4E5AC94-36F0-4F69-BFAB-1EF2ED422ED4}" type="slidenum">
              <a:rPr lang="en-GB" altLang="en-US" smtClean="0">
                <a:solidFill>
                  <a:srgbClr val="000000"/>
                </a:solidFill>
                <a:latin typeface="Times New Roman" panose="02020603050405020304" pitchFamily="18" charset="0"/>
              </a:rPr>
              <a:pPr/>
              <a:t>4</a:t>
            </a:fld>
            <a:endParaRPr lang="en-GB" altLang="en-US" smtClean="0">
              <a:solidFill>
                <a:srgbClr val="000000"/>
              </a:solidFill>
              <a:latin typeface="Times New Roman" panose="02020603050405020304" pitchFamily="18" charset="0"/>
            </a:endParaRPr>
          </a:p>
        </p:txBody>
      </p:sp>
      <p:sp>
        <p:nvSpPr>
          <p:cNvPr id="9220" name="TextBox 2"/>
          <p:cNvSpPr txBox="1">
            <a:spLocks noChangeArrowheads="1"/>
          </p:cNvSpPr>
          <p:nvPr/>
        </p:nvSpPr>
        <p:spPr bwMode="auto">
          <a:xfrm>
            <a:off x="371475" y="284163"/>
            <a:ext cx="9421813"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a:solidFill>
                  <a:srgbClr val="000000"/>
                </a:solidFill>
              </a:rPr>
              <a:t>Comments on review procedure </a:t>
            </a:r>
          </a:p>
          <a:p>
            <a:pPr lvl="1" eaLnBrk="1">
              <a:buSzPct val="45000"/>
            </a:pPr>
            <a:r>
              <a:rPr lang="en-GB" altLang="en-US" sz="3200" b="1" i="1">
                <a:solidFill>
                  <a:srgbClr val="000000"/>
                </a:solidFill>
              </a:rPr>
              <a:t>		</a:t>
            </a:r>
          </a:p>
          <a:p>
            <a:pPr lvl="1" eaLnBrk="1">
              <a:buSzPct val="45000"/>
            </a:pPr>
            <a:r>
              <a:rPr lang="en-GB" altLang="en-US" sz="2000">
                <a:solidFill>
                  <a:srgbClr val="000000"/>
                </a:solidFill>
              </a:rPr>
              <a:t>The catalog, documents, and calib directories of these volumes are nearly identical, and most of their contents have been previously reviewed many times.</a:t>
            </a:r>
          </a:p>
          <a:p>
            <a:pPr lvl="1" eaLnBrk="1">
              <a:buSzPct val="45000"/>
            </a:pPr>
            <a:endParaRPr lang="en-GB" altLang="en-US" sz="2000">
              <a:solidFill>
                <a:srgbClr val="000000"/>
              </a:solidFill>
            </a:endParaRPr>
          </a:p>
          <a:p>
            <a:pPr lvl="1" eaLnBrk="1">
              <a:buSzPct val="45000"/>
            </a:pPr>
            <a:r>
              <a:rPr lang="en-GB" altLang="en-US" sz="2000">
                <a:solidFill>
                  <a:srgbClr val="000000"/>
                </a:solidFill>
              </a:rPr>
              <a:t>I have taken advantage of this fact to reduce the review effort.</a:t>
            </a:r>
          </a:p>
          <a:p>
            <a:pPr lvl="1" eaLnBrk="1">
              <a:buSzPct val="45000"/>
            </a:pPr>
            <a:endParaRPr lang="en-GB" altLang="en-US" sz="2000">
              <a:solidFill>
                <a:srgbClr val="000000"/>
              </a:solidFill>
            </a:endParaRPr>
          </a:p>
          <a:p>
            <a:pPr lvl="1" eaLnBrk="1">
              <a:buSzPct val="45000"/>
            </a:pPr>
            <a:r>
              <a:rPr lang="en-GB" altLang="en-US" sz="2000">
                <a:solidFill>
                  <a:srgbClr val="000000"/>
                </a:solidFill>
              </a:rPr>
              <a:t>I used the folder compare option in BeyondCompare 3.3.13 to compare like folders across the four volumes, and then compare files contained in the folders. Most of the time, the only variation in the directory contents or the</a:t>
            </a:r>
          </a:p>
          <a:p>
            <a:pPr lvl="1" eaLnBrk="1">
              <a:buSzPct val="45000"/>
            </a:pPr>
            <a:r>
              <a:rPr lang="en-GB" altLang="en-US" sz="2000">
                <a:solidFill>
                  <a:srgbClr val="000000"/>
                </a:solidFill>
              </a:rPr>
              <a:t>	file therein were the file time stamps and the data_set_id’s in the label files.</a:t>
            </a:r>
          </a:p>
          <a:p>
            <a:pPr lvl="1" eaLnBrk="1">
              <a:buSzPct val="45000"/>
            </a:pPr>
            <a:endParaRPr lang="en-GB" altLang="en-US" sz="2000">
              <a:solidFill>
                <a:srgbClr val="000000"/>
              </a:solidFill>
            </a:endParaRPr>
          </a:p>
          <a:p>
            <a:pPr lvl="1" eaLnBrk="1">
              <a:buSzPct val="45000"/>
            </a:pPr>
            <a:r>
              <a:rPr lang="en-GB" altLang="en-US" sz="2000">
                <a:solidFill>
                  <a:srgbClr val="000000"/>
                </a:solidFill>
              </a:rPr>
              <a:t>Once this information was available to me, I only reviewed unique files</a:t>
            </a:r>
          </a:p>
          <a:p>
            <a:pPr lvl="1" eaLnBrk="1">
              <a:buSzPct val="45000"/>
            </a:pPr>
            <a:endParaRPr lang="en-GB" altLang="en-US" sz="2000" b="1" i="1">
              <a:solidFill>
                <a:srgbClr val="000000"/>
              </a:solidFill>
            </a:endParaRPr>
          </a:p>
          <a:p>
            <a:pPr lvl="1" eaLnBrk="1">
              <a:buSzPct val="45000"/>
            </a:pPr>
            <a:endParaRPr lang="en-GB" altLang="en-US" sz="2000" b="1" i="1">
              <a:solidFill>
                <a:srgbClr val="000000"/>
              </a:solidFill>
            </a:endParaRPr>
          </a:p>
        </p:txBody>
      </p:sp>
    </p:spTree>
    <p:extLst>
      <p:ext uri="{BB962C8B-B14F-4D97-AF65-F5344CB8AC3E}">
        <p14:creationId xmlns:p14="http://schemas.microsoft.com/office/powerpoint/2010/main" val="19924804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948113" y="85725"/>
            <a:ext cx="2189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Root level files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719138" y="1044575"/>
            <a:ext cx="183896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AAREADME</a:t>
            </a:r>
            <a:r>
              <a:rPr lang="en-US" altLang="en-US" dirty="0">
                <a:solidFill>
                  <a:schemeClr val="tx1"/>
                </a:solidFill>
              </a:rPr>
              <a:t/>
            </a:r>
            <a:br>
              <a:rPr lang="en-US" altLang="en-US" dirty="0">
                <a:solidFill>
                  <a:schemeClr val="tx1"/>
                </a:solidFill>
              </a:rPr>
            </a:br>
            <a:r>
              <a:rPr lang="en-US" altLang="en-US" i="1" dirty="0" smtClean="0">
                <a:solidFill>
                  <a:schemeClr val="tx1"/>
                </a:solidFill>
              </a:rPr>
              <a:t>No issues found</a:t>
            </a:r>
            <a:r>
              <a:rPr lang="en-US" altLang="en-US" i="1" dirty="0">
                <a:solidFill>
                  <a:schemeClr val="tx1"/>
                </a:solidFill>
              </a:rPr>
              <a:t/>
            </a:r>
            <a:br>
              <a:rPr lang="en-US" altLang="en-US" i="1" dirty="0">
                <a:solidFill>
                  <a:schemeClr val="tx1"/>
                </a:solidFill>
              </a:rPr>
            </a:br>
            <a:r>
              <a:rPr lang="en-US" altLang="en-US" i="1" dirty="0">
                <a:solidFill>
                  <a:schemeClr val="tx1"/>
                </a:solidFill>
              </a:rPr>
              <a:t/>
            </a:r>
            <a:br>
              <a:rPr lang="en-US" altLang="en-US" i="1" dirty="0">
                <a:solidFill>
                  <a:schemeClr val="tx1"/>
                </a:solidFill>
              </a:rPr>
            </a:br>
            <a:r>
              <a:rPr lang="en-US" altLang="en-US" b="1" dirty="0">
                <a:solidFill>
                  <a:schemeClr val="tx1"/>
                </a:solidFill>
              </a:rPr>
              <a:t>VOLDESC</a:t>
            </a:r>
            <a:r>
              <a:rPr lang="en-US" altLang="en-US" i="1" dirty="0">
                <a:solidFill>
                  <a:schemeClr val="tx1"/>
                </a:solidFill>
              </a:rPr>
              <a:t/>
            </a:r>
            <a:br>
              <a:rPr lang="en-US" altLang="en-US" i="1" dirty="0">
                <a:solidFill>
                  <a:schemeClr val="tx1"/>
                </a:solidFill>
              </a:rPr>
            </a:br>
            <a:r>
              <a:rPr lang="en-US" altLang="en-US" i="1" dirty="0">
                <a:solidFill>
                  <a:schemeClr val="tx1"/>
                </a:solidFill>
              </a:rPr>
              <a:t>No issues found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102100" y="85725"/>
            <a:ext cx="188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Catalog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380814" y="724778"/>
            <a:ext cx="949997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dirty="0">
                <a:solidFill>
                  <a:schemeClr val="tx1"/>
                </a:solidFill>
              </a:rPr>
              <a:t>CATINFO.TXT</a:t>
            </a:r>
            <a:r>
              <a:rPr lang="en-US" altLang="en-US" b="1" i="1" dirty="0">
                <a:solidFill>
                  <a:schemeClr val="tx1"/>
                </a:solidFill>
              </a:rPr>
              <a:t> – no changes required</a:t>
            </a:r>
          </a:p>
          <a:p>
            <a:r>
              <a:rPr lang="en-US" altLang="en-US" b="1" i="1" dirty="0" smtClean="0">
                <a:solidFill>
                  <a:schemeClr val="tx1"/>
                </a:solidFill>
              </a:rPr>
              <a:t>nh_kem.cat – good</a:t>
            </a:r>
          </a:p>
          <a:p>
            <a:r>
              <a:rPr lang="en-US" altLang="en-US" b="1" i="1" dirty="0">
                <a:solidFill>
                  <a:schemeClr val="tx1"/>
                </a:solidFill>
              </a:rPr>
              <a:t>n</a:t>
            </a:r>
            <a:r>
              <a:rPr lang="en-US" altLang="en-US" b="1" i="1" dirty="0" smtClean="0">
                <a:solidFill>
                  <a:schemeClr val="tx1"/>
                </a:solidFill>
              </a:rPr>
              <a:t>hsc.cat – good</a:t>
            </a:r>
            <a:br>
              <a:rPr lang="en-US" altLang="en-US" b="1" i="1" dirty="0" smtClean="0">
                <a:solidFill>
                  <a:schemeClr val="tx1"/>
                </a:solidFill>
              </a:rPr>
            </a:br>
            <a:r>
              <a:rPr lang="en-US" altLang="en-US" b="1" i="1" dirty="0" smtClean="0">
                <a:solidFill>
                  <a:schemeClr val="tx1"/>
                </a:solidFill>
              </a:rPr>
              <a:t>pepssi.cat – minor spelling error</a:t>
            </a:r>
            <a:br>
              <a:rPr lang="en-US" altLang="en-US" b="1" i="1" dirty="0" smtClean="0">
                <a:solidFill>
                  <a:schemeClr val="tx1"/>
                </a:solidFill>
              </a:rPr>
            </a:br>
            <a:r>
              <a:rPr lang="en-US" altLang="en-US" b="1" i="1" dirty="0">
                <a:solidFill>
                  <a:schemeClr val="tx1"/>
                </a:solidFill>
              </a:rPr>
              <a:t>	line 390 </a:t>
            </a:r>
            <a:r>
              <a:rPr lang="en-US" altLang="en-US" b="1" i="1" dirty="0" err="1" smtClean="0">
                <a:solidFill>
                  <a:schemeClr val="tx1"/>
                </a:solidFill>
              </a:rPr>
              <a:t>dependant</a:t>
            </a:r>
            <a:r>
              <a:rPr lang="en-US" altLang="en-US" b="1" i="1" dirty="0">
                <a:solidFill>
                  <a:schemeClr val="tx1"/>
                </a:solidFill>
              </a:rPr>
              <a:t> -&gt; </a:t>
            </a:r>
            <a:r>
              <a:rPr lang="en-US" altLang="en-US" b="1" i="1" dirty="0" smtClean="0">
                <a:solidFill>
                  <a:schemeClr val="tx1"/>
                </a:solidFill>
              </a:rPr>
              <a:t>dependent</a:t>
            </a:r>
            <a:br>
              <a:rPr lang="en-US" altLang="en-US" b="1" i="1" dirty="0" smtClean="0">
                <a:solidFill>
                  <a:schemeClr val="tx1"/>
                </a:solidFill>
              </a:rPr>
            </a:br>
            <a:r>
              <a:rPr lang="en-US" altLang="en-US" b="1" i="1" dirty="0" smtClean="0">
                <a:solidFill>
                  <a:schemeClr val="tx1"/>
                </a:solidFill>
              </a:rPr>
              <a:t>ref.cat - good</a:t>
            </a:r>
            <a:br>
              <a:rPr lang="en-US" altLang="en-US" b="1" i="1" dirty="0" smtClean="0">
                <a:solidFill>
                  <a:schemeClr val="tx1"/>
                </a:solidFill>
              </a:rPr>
            </a:br>
            <a:r>
              <a:rPr lang="en-US" altLang="en-US" b="1" dirty="0">
                <a:solidFill>
                  <a:schemeClr val="tx1"/>
                </a:solidFill>
              </a:rPr>
              <a:t/>
            </a:r>
            <a:br>
              <a:rPr lang="en-US" altLang="en-US" b="1" dirty="0">
                <a:solidFill>
                  <a:schemeClr val="tx1"/>
                </a:solidFill>
              </a:rPr>
            </a:br>
            <a:r>
              <a:rPr lang="en-US" altLang="en-US" b="1" dirty="0">
                <a:solidFill>
                  <a:schemeClr val="tx1"/>
                </a:solidFill>
              </a:rPr>
              <a:t>DATASET.CAT (</a:t>
            </a:r>
            <a:r>
              <a:rPr lang="en-US" altLang="en-US" b="1" dirty="0" smtClean="0">
                <a:solidFill>
                  <a:schemeClr val="tx1"/>
                </a:solidFill>
              </a:rPr>
              <a:t>nh-x-pepssi-2-kemcruise1-v2.0 </a:t>
            </a:r>
            <a:r>
              <a:rPr lang="en-US" altLang="en-US" b="1" dirty="0">
                <a:solidFill>
                  <a:schemeClr val="tx1"/>
                </a:solidFill>
              </a:rPr>
              <a:t>and </a:t>
            </a:r>
            <a:r>
              <a:rPr lang="en-US" altLang="en-US" b="1" dirty="0" smtClean="0">
                <a:solidFill>
                  <a:schemeClr val="tx1"/>
                </a:solidFill>
              </a:rPr>
              <a:t>nh-x-pepssi-3-kemcruise1-v2.0</a:t>
            </a:r>
            <a:r>
              <a:rPr lang="en-US" altLang="en-US" b="1" dirty="0">
                <a:solidFill>
                  <a:schemeClr val="tx1"/>
                </a:solidFill>
              </a:rPr>
              <a:t>)</a:t>
            </a:r>
            <a:endParaRPr lang="en-US" altLang="en-US" b="1" dirty="0" smtClean="0">
              <a:solidFill>
                <a:schemeClr val="tx1"/>
              </a:solidFill>
            </a:endParaRPr>
          </a:p>
          <a:p>
            <a:r>
              <a:rPr lang="en-US" altLang="en-US" b="1" dirty="0" smtClean="0">
                <a:solidFill>
                  <a:schemeClr val="tx1"/>
                </a:solidFill>
              </a:rPr>
              <a:t>	previously reported spelling errors have been corrected</a:t>
            </a:r>
            <a:br>
              <a:rPr lang="en-US" altLang="en-US" b="1" dirty="0" smtClean="0">
                <a:solidFill>
                  <a:schemeClr val="tx1"/>
                </a:solidFill>
              </a:rPr>
            </a:br>
            <a:r>
              <a:rPr lang="en-US" altLang="en-US" b="1" dirty="0" smtClean="0">
                <a:solidFill>
                  <a:schemeClr val="tx1"/>
                </a:solidFill>
              </a:rPr>
              <a:t>	includes discussion of versioning - good</a:t>
            </a:r>
            <a:endParaRPr lang="en-US" altLang="en-US" b="1" dirty="0">
              <a:solidFill>
                <a:schemeClr val="tx1"/>
              </a:solidFill>
            </a:endParaRPr>
          </a:p>
          <a:p>
            <a:r>
              <a:rPr lang="en-US" altLang="en-US" b="1" dirty="0">
                <a:solidFill>
                  <a:schemeClr val="tx1"/>
                </a:solidFill>
              </a:rPr>
              <a:t>DATASET.CAT (nh-x-pepssi-2-kem1-v1.0 and </a:t>
            </a:r>
            <a:r>
              <a:rPr lang="en-US" altLang="en-US" b="1" dirty="0" smtClean="0">
                <a:solidFill>
                  <a:schemeClr val="tx1"/>
                </a:solidFill>
              </a:rPr>
              <a:t>nh-x-pepssi-3-kem1-v1.0) – good</a:t>
            </a:r>
          </a:p>
          <a:p>
            <a:endParaRPr lang="en-US" altLang="en-US" b="1" dirty="0">
              <a:solidFill>
                <a:schemeClr val="tx1"/>
              </a:solidFill>
            </a:endParaRPr>
          </a:p>
          <a:p>
            <a:r>
              <a:rPr lang="en-US" altLang="en-US" b="1" dirty="0" smtClean="0">
                <a:solidFill>
                  <a:schemeClr val="tx1"/>
                </a:solidFill>
              </a:rPr>
              <a:t>Within a mission phase, the -2- and -3- dataset catalogs are effectively identical with the only changes being -2- becoming -3- and Raw becoming Calibrated. Between phases, there are a few more minor differences in the phase name, and in this case, the explanation of version 2.</a:t>
            </a:r>
          </a:p>
          <a:p>
            <a:endParaRPr lang="en-US" altLang="en-US" b="1" dirty="0">
              <a:solidFill>
                <a:schemeClr val="tx1"/>
              </a:solidFill>
            </a:endParaRPr>
          </a:p>
          <a:p>
            <a:endParaRPr lang="en-US" altLang="en-US" b="1" dirty="0">
              <a:solidFill>
                <a:schemeClr val="tx1"/>
              </a:solidFill>
            </a:endParaRPr>
          </a:p>
          <a:p>
            <a:r>
              <a:rPr lang="en-US" altLang="en-US" b="1" i="1" dirty="0">
                <a:solidFill>
                  <a:schemeClr val="tx1"/>
                </a:solidFill>
              </a:rPr>
              <a:t/>
            </a:r>
            <a:br>
              <a:rPr lang="en-US" altLang="en-US" b="1" i="1" dirty="0">
                <a:solidFill>
                  <a:schemeClr val="tx1"/>
                </a:solidFill>
              </a:rPr>
            </a:br>
            <a:r>
              <a:rPr lang="en-US" altLang="en-US" b="1" dirty="0">
                <a:solidFill>
                  <a:schemeClr val="tx1"/>
                </a:solidFill>
              </a:rPr>
              <a:t/>
            </a:r>
            <a:br>
              <a:rPr lang="en-US" altLang="en-US" b="1" dirty="0">
                <a:solidFill>
                  <a:schemeClr val="tx1"/>
                </a:solidFill>
              </a:rPr>
            </a:br>
            <a:endParaRPr lang="en-US" altLang="en-US" b="1" dirty="0">
              <a:solidFill>
                <a:schemeClr val="tx1"/>
              </a:solidFill>
            </a:endParaRPr>
          </a:p>
        </p:txBody>
      </p:sp>
      <p:pic>
        <p:nvPicPr>
          <p:cNvPr id="3" name="Picture 2"/>
          <p:cNvPicPr>
            <a:picLocks noChangeAspect="1"/>
          </p:cNvPicPr>
          <p:nvPr/>
        </p:nvPicPr>
        <p:blipFill rotWithShape="1">
          <a:blip r:embed="rId2"/>
          <a:srcRect t="9203" b="67781"/>
          <a:stretch/>
        </p:blipFill>
        <p:spPr>
          <a:xfrm>
            <a:off x="558800" y="5337242"/>
            <a:ext cx="9144000" cy="19260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281908" y="85725"/>
            <a:ext cx="1521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dirty="0" err="1" smtClean="0">
                <a:solidFill>
                  <a:schemeClr val="tx1"/>
                </a:solidFill>
              </a:rPr>
              <a:t>Calib</a:t>
            </a:r>
            <a:r>
              <a:rPr lang="en-US" altLang="en-US" sz="2400" dirty="0" smtClean="0">
                <a:solidFill>
                  <a:schemeClr val="tx1"/>
                </a:solidFill>
              </a:rPr>
              <a:t> </a:t>
            </a:r>
            <a:r>
              <a:rPr lang="en-US" altLang="en-US" sz="2400" dirty="0">
                <a:solidFill>
                  <a:schemeClr val="tx1"/>
                </a:solidFill>
              </a:rPr>
              <a:t>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719138" y="835025"/>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c</a:t>
            </a:r>
            <a:r>
              <a:rPr lang="en-US" altLang="en-US" b="1" dirty="0" smtClean="0">
                <a:solidFill>
                  <a:schemeClr val="tx1"/>
                </a:solidFill>
              </a:rPr>
              <a:t>alinfo.txt</a:t>
            </a:r>
            <a:r>
              <a:rPr lang="en-US" altLang="en-US" b="1" i="1" dirty="0" smtClean="0">
                <a:solidFill>
                  <a:schemeClr val="tx1"/>
                </a:solidFill>
              </a:rPr>
              <a:t> </a:t>
            </a:r>
            <a:r>
              <a:rPr lang="en-US" altLang="en-US" b="1" i="1" dirty="0">
                <a:solidFill>
                  <a:schemeClr val="tx1"/>
                </a:solidFill>
              </a:rPr>
              <a:t>– </a:t>
            </a:r>
            <a:endParaRPr lang="en-US" altLang="en-US" b="1" i="1" dirty="0" smtClean="0">
              <a:solidFill>
                <a:schemeClr val="tx1"/>
              </a:solidFill>
            </a:endParaRPr>
          </a:p>
          <a:p>
            <a:r>
              <a:rPr lang="en-US" altLang="en-US" b="1" i="1" dirty="0">
                <a:solidFill>
                  <a:schemeClr val="tx1"/>
                </a:solidFill>
              </a:rPr>
              <a:t>   “</a:t>
            </a:r>
            <a:r>
              <a:rPr lang="en-US" altLang="en-US" b="1" i="1" dirty="0" err="1">
                <a:solidFill>
                  <a:schemeClr val="tx1"/>
                </a:solidFill>
              </a:rPr>
              <a:t>rateboxdefinitionplanes.lit</a:t>
            </a:r>
            <a:r>
              <a:rPr lang="en-US" altLang="en-US" b="1" i="1" dirty="0">
                <a:solidFill>
                  <a:schemeClr val="tx1"/>
                </a:solidFill>
              </a:rPr>
              <a:t> Label for "; read label for </a:t>
            </a:r>
            <a:r>
              <a:rPr lang="en-US" altLang="en-US" b="1" i="1" dirty="0" smtClean="0">
                <a:solidFill>
                  <a:schemeClr val="tx1"/>
                </a:solidFill>
              </a:rPr>
              <a:t>description”</a:t>
            </a:r>
          </a:p>
          <a:p>
            <a:r>
              <a:rPr lang="en-US" altLang="en-US" b="1" i="1" dirty="0" smtClean="0">
                <a:solidFill>
                  <a:schemeClr val="tx1"/>
                </a:solidFill>
              </a:rPr>
              <a:t>    </a:t>
            </a:r>
            <a:r>
              <a:rPr lang="en-US" altLang="en-US" i="1" dirty="0" smtClean="0">
                <a:solidFill>
                  <a:schemeClr val="tx1"/>
                </a:solidFill>
              </a:rPr>
              <a:t>Must be an error in the code generating this file. Should read:</a:t>
            </a:r>
          </a:p>
          <a:p>
            <a:r>
              <a:rPr lang="en-US" altLang="en-US" i="1" dirty="0" smtClean="0">
                <a:solidFill>
                  <a:schemeClr val="tx1"/>
                </a:solidFill>
              </a:rPr>
              <a:t>    “</a:t>
            </a:r>
            <a:r>
              <a:rPr lang="en-US" altLang="en-US" i="1" dirty="0" err="1" smtClean="0">
                <a:solidFill>
                  <a:schemeClr val="tx1"/>
                </a:solidFill>
              </a:rPr>
              <a:t>rateboxdefinitionplanes.lbl</a:t>
            </a:r>
            <a:r>
              <a:rPr lang="en-US" altLang="en-US" i="1" dirty="0" smtClean="0">
                <a:solidFill>
                  <a:schemeClr val="tx1"/>
                </a:solidFill>
              </a:rPr>
              <a:t> </a:t>
            </a:r>
            <a:r>
              <a:rPr lang="en-US" altLang="en-US" i="1" dirty="0">
                <a:solidFill>
                  <a:schemeClr val="tx1"/>
                </a:solidFill>
              </a:rPr>
              <a:t>Label for </a:t>
            </a:r>
            <a:r>
              <a:rPr lang="en-US" altLang="en-US" i="1" dirty="0" err="1">
                <a:solidFill>
                  <a:schemeClr val="tx1"/>
                </a:solidFill>
              </a:rPr>
              <a:t>rateboxdefinitionplanes.lbl</a:t>
            </a:r>
            <a:r>
              <a:rPr lang="en-US" altLang="en-US" i="1" dirty="0" smtClean="0">
                <a:solidFill>
                  <a:schemeClr val="tx1"/>
                </a:solidFill>
              </a:rPr>
              <a:t>; </a:t>
            </a:r>
            <a:r>
              <a:rPr lang="en-US" altLang="en-US" i="1" dirty="0">
                <a:solidFill>
                  <a:schemeClr val="tx1"/>
                </a:solidFill>
              </a:rPr>
              <a:t>read label </a:t>
            </a:r>
            <a:r>
              <a:rPr lang="en-US" altLang="en-US" i="1" dirty="0" smtClean="0">
                <a:solidFill>
                  <a:schemeClr val="tx1"/>
                </a:solidFill>
              </a:rPr>
              <a:t>for</a:t>
            </a:r>
            <a:br>
              <a:rPr lang="en-US" altLang="en-US" i="1" dirty="0" smtClean="0">
                <a:solidFill>
                  <a:schemeClr val="tx1"/>
                </a:solidFill>
              </a:rPr>
            </a:br>
            <a:r>
              <a:rPr lang="en-US" altLang="en-US" i="1" dirty="0" smtClean="0">
                <a:solidFill>
                  <a:schemeClr val="tx1"/>
                </a:solidFill>
              </a:rPr>
              <a:t>     description”</a:t>
            </a:r>
            <a:endParaRPr lang="en-US" altLang="en-US" i="1" dirty="0">
              <a:solidFill>
                <a:schemeClr val="tx1"/>
              </a:solidFill>
            </a:endParaRPr>
          </a:p>
          <a:p>
            <a:r>
              <a:rPr lang="en-US" altLang="en-US" b="1" i="1" dirty="0" smtClean="0">
                <a:solidFill>
                  <a:schemeClr val="tx1"/>
                </a:solidFill>
              </a:rPr>
              <a:t>hk_stat_input_20041016.tab (</a:t>
            </a:r>
            <a:r>
              <a:rPr lang="en-US" altLang="en-US" b="1" i="1" dirty="0" err="1" smtClean="0">
                <a:solidFill>
                  <a:schemeClr val="tx1"/>
                </a:solidFill>
              </a:rPr>
              <a:t>lbl</a:t>
            </a:r>
            <a:r>
              <a:rPr lang="en-US" altLang="en-US" b="1" i="1" dirty="0" smtClean="0">
                <a:solidFill>
                  <a:schemeClr val="tx1"/>
                </a:solidFill>
              </a:rPr>
              <a:t>) – good</a:t>
            </a:r>
          </a:p>
          <a:p>
            <a:r>
              <a:rPr lang="en-US" altLang="en-US" b="1" i="1" dirty="0" smtClean="0">
                <a:solidFill>
                  <a:schemeClr val="tx1"/>
                </a:solidFill>
              </a:rPr>
              <a:t>hk_n1_input_20050228.tab (</a:t>
            </a:r>
            <a:r>
              <a:rPr lang="en-US" altLang="en-US" b="1" i="1" dirty="0" err="1" smtClean="0">
                <a:solidFill>
                  <a:schemeClr val="tx1"/>
                </a:solidFill>
              </a:rPr>
              <a:t>lbl</a:t>
            </a:r>
            <a:r>
              <a:rPr lang="en-US" altLang="en-US" b="1" i="1" dirty="0" smtClean="0">
                <a:solidFill>
                  <a:schemeClr val="tx1"/>
                </a:solidFill>
              </a:rPr>
              <a:t>) – good</a:t>
            </a:r>
          </a:p>
          <a:p>
            <a:endParaRPr lang="en-US" altLang="en-US" b="1" i="1" dirty="0">
              <a:solidFill>
                <a:schemeClr val="tx1"/>
              </a:solidFill>
            </a:endParaRPr>
          </a:p>
          <a:p>
            <a:r>
              <a:rPr lang="en-US" altLang="en-US" b="1" i="1" dirty="0" err="1">
                <a:solidFill>
                  <a:schemeClr val="tx1"/>
                </a:solidFill>
              </a:rPr>
              <a:t>c</a:t>
            </a:r>
            <a:r>
              <a:rPr lang="en-US" altLang="en-US" b="1" i="1" dirty="0" err="1" smtClean="0">
                <a:solidFill>
                  <a:schemeClr val="tx1"/>
                </a:solidFill>
              </a:rPr>
              <a:t>alpars</a:t>
            </a:r>
            <a:r>
              <a:rPr lang="en-US" altLang="en-US" b="1" i="1" dirty="0" smtClean="0">
                <a:solidFill>
                  <a:schemeClr val="tx1"/>
                </a:solidFill>
              </a:rPr>
              <a:t> folder on -3- volumes only</a:t>
            </a:r>
          </a:p>
          <a:p>
            <a:endParaRPr lang="en-US" altLang="en-US" b="1" i="1" dirty="0" smtClean="0">
              <a:solidFill>
                <a:schemeClr val="tx1"/>
              </a:solidFill>
            </a:endParaRPr>
          </a:p>
          <a:p>
            <a:r>
              <a:rPr lang="en-US" altLang="en-US" b="1" i="1" dirty="0">
                <a:solidFill>
                  <a:schemeClr val="tx1"/>
                </a:solidFill>
              </a:rPr>
              <a:t>c</a:t>
            </a:r>
            <a:r>
              <a:rPr lang="en-US" altLang="en-US" b="1" i="1" dirty="0" smtClean="0">
                <a:solidFill>
                  <a:schemeClr val="tx1"/>
                </a:solidFill>
              </a:rPr>
              <a:t>alpinfo.txt – good</a:t>
            </a:r>
          </a:p>
          <a:p>
            <a:r>
              <a:rPr lang="en-US" altLang="en-US" b="1" i="1" dirty="0" err="1">
                <a:solidFill>
                  <a:schemeClr val="tx1"/>
                </a:solidFill>
              </a:rPr>
              <a:t>c</a:t>
            </a:r>
            <a:r>
              <a:rPr lang="en-US" altLang="en-US" b="1" i="1" dirty="0" err="1" smtClean="0">
                <a:solidFill>
                  <a:schemeClr val="tx1"/>
                </a:solidFill>
              </a:rPr>
              <a:t>alpar_columns.fmt</a:t>
            </a:r>
            <a:r>
              <a:rPr lang="en-US" altLang="en-US" b="1" i="1" dirty="0" smtClean="0">
                <a:solidFill>
                  <a:schemeClr val="tx1"/>
                </a:solidFill>
              </a:rPr>
              <a:t> – good</a:t>
            </a:r>
          </a:p>
          <a:p>
            <a:r>
              <a:rPr lang="en-US" altLang="en-US" b="1" i="1" dirty="0" smtClean="0">
                <a:solidFill>
                  <a:schemeClr val="tx1"/>
                </a:solidFill>
              </a:rPr>
              <a:t>pep_*_0x691_calpar.tab – ok, contents clear and self-explanatory. No </a:t>
            </a:r>
            <a:br>
              <a:rPr lang="en-US" altLang="en-US" b="1" i="1" dirty="0" smtClean="0">
                <a:solidFill>
                  <a:schemeClr val="tx1"/>
                </a:solidFill>
              </a:rPr>
            </a:br>
            <a:r>
              <a:rPr lang="en-US" altLang="en-US" b="1" i="1" dirty="0" smtClean="0">
                <a:solidFill>
                  <a:schemeClr val="tx1"/>
                </a:solidFill>
              </a:rPr>
              <a:t>   corresponding .</a:t>
            </a:r>
            <a:r>
              <a:rPr lang="en-US" altLang="en-US" b="1" i="1" dirty="0" err="1" smtClean="0">
                <a:solidFill>
                  <a:schemeClr val="tx1"/>
                </a:solidFill>
              </a:rPr>
              <a:t>lbl</a:t>
            </a:r>
            <a:r>
              <a:rPr lang="en-US" altLang="en-US" b="1" i="1" dirty="0" smtClean="0">
                <a:solidFill>
                  <a:schemeClr val="tx1"/>
                </a:solidFill>
              </a:rPr>
              <a:t> file but that has been the case throughout the mission and</a:t>
            </a:r>
            <a:br>
              <a:rPr lang="en-US" altLang="en-US" b="1" i="1" dirty="0" smtClean="0">
                <a:solidFill>
                  <a:schemeClr val="tx1"/>
                </a:solidFill>
              </a:rPr>
            </a:br>
            <a:r>
              <a:rPr lang="en-US" altLang="en-US" b="1" i="1" dirty="0" smtClean="0">
                <a:solidFill>
                  <a:schemeClr val="tx1"/>
                </a:solidFill>
              </a:rPr>
              <a:t>   has been previously accepted.</a:t>
            </a:r>
            <a:endParaRPr lang="en-US" altLang="en-US" b="1" i="1" dirty="0">
              <a:solidFill>
                <a:schemeClr val="tx1"/>
              </a:solidFill>
            </a:endParaRPr>
          </a:p>
          <a:p>
            <a:endParaRPr lang="en-US" altLang="en-US" b="1" i="1" dirty="0" smtClean="0">
              <a:solidFill>
                <a:schemeClr val="tx1"/>
              </a:solidFill>
            </a:endParaRPr>
          </a:p>
          <a:p>
            <a:endParaRPr lang="en-US" altLang="en-US" b="1" i="1" dirty="0">
              <a:solidFill>
                <a:schemeClr val="tx1"/>
              </a:solidFill>
            </a:endParaRPr>
          </a:p>
          <a:p>
            <a:r>
              <a:rPr lang="en-US" altLang="en-US" b="1" i="1" dirty="0">
                <a:solidFill>
                  <a:schemeClr val="tx1"/>
                </a:solidFill>
              </a:rPr>
              <a:t/>
            </a:r>
            <a:br>
              <a:rPr lang="en-US" altLang="en-US" b="1" i="1" dirty="0">
                <a:solidFill>
                  <a:schemeClr val="tx1"/>
                </a:solidFill>
              </a:rPr>
            </a:br>
            <a:r>
              <a:rPr lang="en-US" altLang="en-US" b="1" dirty="0">
                <a:solidFill>
                  <a:schemeClr val="tx1"/>
                </a:solidFill>
              </a:rPr>
              <a:t/>
            </a:r>
            <a:br>
              <a:rPr lang="en-US" altLang="en-US" b="1" dirty="0">
                <a:solidFill>
                  <a:schemeClr val="tx1"/>
                </a:solidFill>
              </a:rPr>
            </a:br>
            <a:endParaRPr lang="en-US" altLang="en-US" b="1" dirty="0">
              <a:solidFill>
                <a:schemeClr val="tx1"/>
              </a:solidFill>
            </a:endParaRPr>
          </a:p>
        </p:txBody>
      </p:sp>
    </p:spTree>
    <p:extLst>
      <p:ext uri="{BB962C8B-B14F-4D97-AF65-F5344CB8AC3E}">
        <p14:creationId xmlns:p14="http://schemas.microsoft.com/office/powerpoint/2010/main" val="229871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932238" y="85725"/>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Document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dirty="0">
                <a:solidFill>
                  <a:schemeClr val="tx1"/>
                </a:solidFill>
              </a:rPr>
              <a:t>DOCINFO.TXT</a:t>
            </a:r>
            <a:r>
              <a:rPr lang="en-US" altLang="en-US" b="1" i="1" dirty="0">
                <a:solidFill>
                  <a:schemeClr val="tx1"/>
                </a:solidFill>
              </a:rPr>
              <a:t> – </a:t>
            </a:r>
            <a:r>
              <a:rPr lang="en-US" altLang="en-US" b="1" i="1" dirty="0" smtClean="0">
                <a:solidFill>
                  <a:schemeClr val="tx1"/>
                </a:solidFill>
              </a:rPr>
              <a:t>good</a:t>
            </a:r>
          </a:p>
          <a:p>
            <a:endParaRPr lang="en-US" altLang="en-US" b="1" i="1" dirty="0">
              <a:solidFill>
                <a:schemeClr val="tx1"/>
              </a:solidFill>
            </a:endParaRPr>
          </a:p>
          <a:p>
            <a:r>
              <a:rPr lang="en-US" altLang="en-US" i="1" dirty="0">
                <a:solidFill>
                  <a:schemeClr val="tx1"/>
                </a:solidFill>
              </a:rPr>
              <a:t>All PDS documents (</a:t>
            </a:r>
            <a:r>
              <a:rPr lang="en-US" altLang="en-US" i="1" dirty="0" err="1" smtClean="0">
                <a:solidFill>
                  <a:schemeClr val="tx1"/>
                </a:solidFill>
              </a:rPr>
              <a:t>codmac_level_definitions</a:t>
            </a:r>
            <a:r>
              <a:rPr lang="en-US" altLang="en-US" i="1" dirty="0">
                <a:solidFill>
                  <a:schemeClr val="tx1"/>
                </a:solidFill>
              </a:rPr>
              <a:t>, lunineetal1995, </a:t>
            </a:r>
            <a:r>
              <a:rPr lang="en-US" altLang="en-US" i="1" dirty="0" err="1" smtClean="0">
                <a:solidFill>
                  <a:schemeClr val="tx1"/>
                </a:solidFill>
              </a:rPr>
              <a:t>payload_ssr</a:t>
            </a:r>
            <a:r>
              <a:rPr lang="en-US" altLang="en-US" i="1" dirty="0">
                <a:solidFill>
                  <a:schemeClr val="tx1"/>
                </a:solidFill>
              </a:rPr>
              <a:t>, </a:t>
            </a:r>
            <a:r>
              <a:rPr lang="en-US" altLang="en-US" i="1" dirty="0" err="1" smtClean="0">
                <a:solidFill>
                  <a:schemeClr val="tx1"/>
                </a:solidFill>
              </a:rPr>
              <a:t>pepssi_ssr</a:t>
            </a:r>
            <a:r>
              <a:rPr lang="en-US" altLang="en-US" i="1" dirty="0">
                <a:solidFill>
                  <a:schemeClr val="tx1"/>
                </a:solidFill>
              </a:rPr>
              <a:t>, </a:t>
            </a:r>
            <a:r>
              <a:rPr lang="en-US" altLang="en-US" i="1" dirty="0" err="1" smtClean="0">
                <a:solidFill>
                  <a:schemeClr val="tx1"/>
                </a:solidFill>
              </a:rPr>
              <a:t>soc_inst_icd</a:t>
            </a:r>
            <a:r>
              <a:rPr lang="en-US" altLang="en-US" i="1" dirty="0" smtClean="0">
                <a:solidFill>
                  <a:schemeClr val="tx1"/>
                </a:solidFill>
              </a:rPr>
              <a:t>) </a:t>
            </a:r>
            <a:r>
              <a:rPr lang="en-US" altLang="en-US" i="1" dirty="0">
                <a:solidFill>
                  <a:schemeClr val="tx1"/>
                </a:solidFill>
              </a:rPr>
              <a:t>are properly formatted as PDF/A  </a:t>
            </a:r>
            <a:r>
              <a:rPr lang="en-US" altLang="en-US" i="1" dirty="0" smtClean="0">
                <a:solidFill>
                  <a:schemeClr val="tx1"/>
                </a:solidFill>
              </a:rPr>
              <a:t>and the document </a:t>
            </a:r>
            <a:r>
              <a:rPr lang="en-US" altLang="en-US" i="1" dirty="0">
                <a:solidFill>
                  <a:schemeClr val="tx1"/>
                </a:solidFill>
              </a:rPr>
              <a:t>labels appear to be </a:t>
            </a:r>
            <a:r>
              <a:rPr lang="en-US" altLang="en-US" i="1" dirty="0" smtClean="0">
                <a:solidFill>
                  <a:schemeClr val="tx1"/>
                </a:solidFill>
              </a:rPr>
              <a:t>valid. Most of these document files have been reviewed many times and have not changed recently. They appear to be the latest versions of each.</a:t>
            </a:r>
          </a:p>
          <a:p>
            <a:endParaRPr lang="en-US" altLang="en-US" b="1" i="1" dirty="0">
              <a:solidFill>
                <a:schemeClr val="tx1"/>
              </a:solidFill>
            </a:endParaRPr>
          </a:p>
          <a:p>
            <a:r>
              <a:rPr lang="en-US" altLang="en-US" b="1" i="1" dirty="0" smtClean="0">
                <a:solidFill>
                  <a:schemeClr val="tx1"/>
                </a:solidFill>
              </a:rPr>
              <a:t>nh_fov.png</a:t>
            </a:r>
            <a:r>
              <a:rPr lang="en-US" altLang="en-US" i="1" dirty="0" smtClean="0">
                <a:solidFill>
                  <a:schemeClr val="tx1"/>
                </a:solidFill>
              </a:rPr>
              <a:t> (.</a:t>
            </a:r>
            <a:r>
              <a:rPr lang="en-US" altLang="en-US" i="1" dirty="0" err="1" smtClean="0">
                <a:solidFill>
                  <a:schemeClr val="tx1"/>
                </a:solidFill>
              </a:rPr>
              <a:t>lbl</a:t>
            </a:r>
            <a:r>
              <a:rPr lang="en-US" altLang="en-US" i="1" dirty="0">
                <a:solidFill>
                  <a:schemeClr val="tx1"/>
                </a:solidFill>
              </a:rPr>
              <a:t>) – good</a:t>
            </a:r>
            <a:br>
              <a:rPr lang="en-US" altLang="en-US" i="1" dirty="0">
                <a:solidFill>
                  <a:schemeClr val="tx1"/>
                </a:solidFill>
              </a:rPr>
            </a:br>
            <a:r>
              <a:rPr lang="en-US" altLang="en-US" b="1" i="1" dirty="0" smtClean="0">
                <a:solidFill>
                  <a:schemeClr val="tx1"/>
                </a:solidFill>
              </a:rPr>
              <a:t>nh_met2utc.tab</a:t>
            </a:r>
            <a:r>
              <a:rPr lang="en-US" altLang="en-US" i="1" dirty="0" smtClean="0">
                <a:solidFill>
                  <a:schemeClr val="tx1"/>
                </a:solidFill>
              </a:rPr>
              <a:t> (.</a:t>
            </a:r>
            <a:r>
              <a:rPr lang="en-US" altLang="en-US" i="1" dirty="0" err="1" smtClean="0">
                <a:solidFill>
                  <a:schemeClr val="tx1"/>
                </a:solidFill>
              </a:rPr>
              <a:t>lbl</a:t>
            </a:r>
            <a:r>
              <a:rPr lang="en-US" altLang="en-US" i="1" dirty="0">
                <a:solidFill>
                  <a:schemeClr val="tx1"/>
                </a:solidFill>
              </a:rPr>
              <a:t>) – complete, </a:t>
            </a:r>
            <a:r>
              <a:rPr lang="en-US" altLang="en-US" i="1" dirty="0" smtClean="0">
                <a:solidFill>
                  <a:schemeClr val="tx1"/>
                </a:solidFill>
              </a:rPr>
              <a:t>good</a:t>
            </a:r>
          </a:p>
          <a:p>
            <a:r>
              <a:rPr lang="en-US" altLang="en-US" b="1" i="1" dirty="0" err="1" smtClean="0">
                <a:solidFill>
                  <a:schemeClr val="tx1"/>
                </a:solidFill>
              </a:rPr>
              <a:t>nh_mission_trajectory.tab</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complete, good</a:t>
            </a:r>
            <a:r>
              <a:rPr lang="en-US" altLang="en-US" i="1" dirty="0">
                <a:solidFill>
                  <a:schemeClr val="tx1"/>
                </a:solidFill>
              </a:rPr>
              <a:t/>
            </a:r>
            <a:br>
              <a:rPr lang="en-US" altLang="en-US" i="1" dirty="0">
                <a:solidFill>
                  <a:schemeClr val="tx1"/>
                </a:solidFill>
              </a:rPr>
            </a:br>
            <a:r>
              <a:rPr lang="en-US" altLang="en-US" b="1" i="1" dirty="0" smtClean="0">
                <a:solidFill>
                  <a:schemeClr val="tx1"/>
                </a:solidFill>
              </a:rPr>
              <a:t>nh_pepssi_v110_ti.txt</a:t>
            </a:r>
            <a:r>
              <a:rPr lang="en-US" altLang="en-US" i="1" dirty="0" smtClean="0">
                <a:solidFill>
                  <a:schemeClr val="tx1"/>
                </a:solidFill>
              </a:rPr>
              <a:t> – good</a:t>
            </a:r>
          </a:p>
          <a:p>
            <a:r>
              <a:rPr lang="en-US" altLang="en-US" b="1" i="1" dirty="0" err="1">
                <a:solidFill>
                  <a:schemeClr val="tx1"/>
                </a:solidFill>
              </a:rPr>
              <a:t>p</a:t>
            </a:r>
            <a:r>
              <a:rPr lang="en-US" altLang="en-US" b="1" i="1" dirty="0" err="1" smtClean="0">
                <a:solidFill>
                  <a:schemeClr val="tx1"/>
                </a:solidFill>
              </a:rPr>
              <a:t>ep_bti.tab</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complete, good </a:t>
            </a:r>
          </a:p>
          <a:p>
            <a:r>
              <a:rPr lang="en-US" altLang="en-US" b="1" i="1" dirty="0" smtClean="0">
                <a:solidFill>
                  <a:schemeClr val="tx1"/>
                </a:solidFill>
              </a:rPr>
              <a:t>quat_axyz_instr_to_j2k.asc</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good</a:t>
            </a:r>
          </a:p>
          <a:p>
            <a:r>
              <a:rPr lang="en-US" altLang="en-US" b="1" i="1" dirty="0" smtClean="0">
                <a:solidFill>
                  <a:schemeClr val="tx1"/>
                </a:solidFill>
              </a:rPr>
              <a:t>seq_pepssi_kemcruise1.tab</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complete, good </a:t>
            </a:r>
            <a:endParaRPr lang="en-US" altLang="en-US" i="1" dirty="0">
              <a:solidFill>
                <a:schemeClr val="tx1"/>
              </a:solidFill>
            </a:endParaRPr>
          </a:p>
          <a:p>
            <a:r>
              <a:rPr lang="en-US" altLang="en-US" b="1" i="1" dirty="0" smtClean="0">
                <a:solidFill>
                  <a:schemeClr val="tx1"/>
                </a:solidFill>
              </a:rPr>
              <a:t>seq_pepssi_kem1.tab</a:t>
            </a:r>
            <a:r>
              <a:rPr lang="en-US" altLang="en-US" i="1" dirty="0" smtClean="0">
                <a:solidFill>
                  <a:schemeClr val="tx1"/>
                </a:solidFill>
              </a:rPr>
              <a:t> (.</a:t>
            </a:r>
            <a:r>
              <a:rPr lang="en-US" altLang="en-US" i="1" dirty="0" err="1" smtClean="0">
                <a:solidFill>
                  <a:schemeClr val="tx1"/>
                </a:solidFill>
              </a:rPr>
              <a:t>lbl</a:t>
            </a:r>
            <a:r>
              <a:rPr lang="en-US" altLang="en-US" i="1" dirty="0" smtClean="0">
                <a:solidFill>
                  <a:schemeClr val="tx1"/>
                </a:solidFill>
              </a:rPr>
              <a:t>) – probably complete (last entry 2018-12-25), good</a:t>
            </a:r>
            <a:endParaRPr lang="en-US" altLang="en-US" i="1" dirty="0">
              <a:solidFill>
                <a:schemeClr val="tx1"/>
              </a:solidFill>
            </a:endParaRPr>
          </a:p>
          <a:p>
            <a:endParaRPr lang="en-US" altLang="en-US" i="1" dirty="0" smtClean="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41469</TotalTime>
  <Words>342</Words>
  <Application>Microsoft Office PowerPoint</Application>
  <PresentationFormat>Custom</PresentationFormat>
  <Paragraphs>150</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Steven Joy</cp:lastModifiedBy>
  <cp:revision>229</cp:revision>
  <cp:lastPrinted>1601-01-01T00:00:00Z</cp:lastPrinted>
  <dcterms:created xsi:type="dcterms:W3CDTF">1601-01-01T00:00:00Z</dcterms:created>
  <dcterms:modified xsi:type="dcterms:W3CDTF">2019-09-02T18:17:34Z</dcterms:modified>
</cp:coreProperties>
</file>