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3" r:id="rId3"/>
    <p:sldId id="258" r:id="rId4"/>
    <p:sldId id="259" r:id="rId5"/>
    <p:sldId id="264" r:id="rId6"/>
    <p:sldId id="268" r:id="rId7"/>
    <p:sldId id="265" r:id="rId8"/>
    <p:sldId id="267" r:id="rId9"/>
    <p:sldId id="269" r:id="rId10"/>
    <p:sldId id="266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53"/>
    <p:restoredTop sz="94675"/>
  </p:normalViewPr>
  <p:slideViewPr>
    <p:cSldViewPr snapToGrid="0" snapToObjects="1">
      <p:cViewPr>
        <p:scale>
          <a:sx n="108" d="100"/>
          <a:sy n="108" d="100"/>
        </p:scale>
        <p:origin x="920" y="1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2A74E-0A15-6340-9153-C4571EB5198A}" type="datetimeFigureOut">
              <a:rPr lang="en-US" smtClean="0"/>
              <a:pPr/>
              <a:t>9/5/19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D7D5A-4D2F-2F42-A59B-15D51F5EA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01454-7D9B-1C45-AD3E-C46F07453ECE}" type="datetimeFigureOut">
              <a:rPr lang="en-US" smtClean="0"/>
              <a:pPr/>
              <a:t>9/5/19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0AE3-08BE-EE43-9286-DBAD19FAD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4D6-4BCE-C74F-B6D3-BB3E2E1988AC}" type="datetime1">
              <a:rPr lang="en-US" smtClean="0"/>
              <a:pPr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607E-026D-FA4F-9C2E-61FE08F3D07C}" type="datetime1">
              <a:rPr lang="en-US" smtClean="0"/>
              <a:pPr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BC4B-1937-2247-BB29-3E53C2FD2A8D}" type="datetime1">
              <a:rPr lang="en-US" smtClean="0"/>
              <a:pPr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EFBF3-3D49-4842-B8C6-5647FB97E214}" type="datetime1">
              <a:rPr lang="en-US" smtClean="0"/>
              <a:pPr>
                <a:defRPr/>
              </a:pPr>
              <a:t>9/5/19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DiSanti, NH pds review, 5 December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B091-1D47-4D47-968D-5A08C56F8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3A84-5FF9-4548-AB69-6D0E0EBB9164}" type="datetime1">
              <a:rPr lang="en-US" smtClean="0"/>
              <a:pPr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1CAF-5362-3F4D-8E70-2172B9923FF5}" type="datetime1">
              <a:rPr lang="en-US" smtClean="0"/>
              <a:pPr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C9F8-27F9-D34B-8ACB-CBA49793E91F}" type="datetime1">
              <a:rPr lang="en-US" smtClean="0"/>
              <a:pPr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1797-FE3C-AA4C-8301-E05F9F358292}" type="datetime1">
              <a:rPr lang="en-US" smtClean="0"/>
              <a:pPr/>
              <a:t>9/5/19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54BF-445C-A04B-8C4D-A2C5589D3B88}" type="datetime1">
              <a:rPr lang="en-US" smtClean="0"/>
              <a:pPr/>
              <a:t>9/5/19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D7D-4F8B-B547-9E75-7B8D943DD016}" type="datetime1">
              <a:rPr lang="en-US" smtClean="0"/>
              <a:pPr/>
              <a:t>9/5/19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4E69-53A5-9643-A107-164BEE839D9A}" type="datetime1">
              <a:rPr lang="en-US" smtClean="0"/>
              <a:pPr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5634-D88A-3346-8E2B-5F4041BE6F62}" type="datetime1">
              <a:rPr lang="en-US" smtClean="0"/>
              <a:pPr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3A04-E99D-1349-958C-690B308D82ED}" type="datetime1">
              <a:rPr lang="en-US" smtClean="0"/>
              <a:pPr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281940"/>
            <a:ext cx="8991600" cy="1270000"/>
          </a:xfrm>
          <a:noFill/>
        </p:spPr>
        <p:txBody>
          <a:bodyPr lIns="9142" rIns="9142">
            <a:noAutofit/>
          </a:bodyPr>
          <a:lstStyle/>
          <a:p>
            <a:pPr eaLnBrk="1" hangingPunct="1"/>
            <a:r>
              <a:rPr lang="en-US" sz="40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PDS-SBN Review of New Horizons LEISA (Cruise) Data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1551940"/>
            <a:ext cx="8534400" cy="2989580"/>
          </a:xfrm>
          <a:noFill/>
        </p:spPr>
        <p:txBody>
          <a:bodyPr>
            <a:norm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M. DiSanti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10 October 2018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71845"/>
          </a:xfrm>
          <a:noFill/>
        </p:spPr>
        <p:txBody>
          <a:bodyPr>
            <a:norm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Cthulhu Regio – Arcturus Spectral Comparison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A832B-E47B-FE47-97AE-CF1D84C1C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20" y="3814705"/>
            <a:ext cx="2156280" cy="29680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604459-9D3B-8142-95A5-C201C9AF6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622" y="501806"/>
            <a:ext cx="2135081" cy="4761571"/>
          </a:xfrm>
          <a:prstGeom prst="rect">
            <a:avLst/>
          </a:prstGeom>
        </p:spPr>
      </p:pic>
      <p:pic>
        <p:nvPicPr>
          <p:cNvPr id="9" name="Picture 8" descr="im1_crop_rot180_labeled.png">
            <a:extLst>
              <a:ext uri="{FF2B5EF4-FFF2-40B4-BE49-F238E27FC236}">
                <a16:creationId xmlns:a16="http://schemas.microsoft.com/office/drawing/2014/main" id="{788BB66A-A88B-4C4C-9F9C-BFE9A3B44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151" y="508532"/>
            <a:ext cx="2455074" cy="296237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7D54F9-2C2D-D14F-B056-A5209AB48036}"/>
              </a:ext>
            </a:extLst>
          </p:cNvPr>
          <p:cNvCxnSpPr>
            <a:cxnSpLocks/>
          </p:cNvCxnSpPr>
          <p:nvPr/>
        </p:nvCxnSpPr>
        <p:spPr>
          <a:xfrm flipV="1">
            <a:off x="2492115" y="1338146"/>
            <a:ext cx="1834558" cy="1171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012E13-EAD0-904B-A914-F3B6EA0A64ED}"/>
              </a:ext>
            </a:extLst>
          </p:cNvPr>
          <p:cNvCxnSpPr>
            <a:cxnSpLocks/>
          </p:cNvCxnSpPr>
          <p:nvPr/>
        </p:nvCxnSpPr>
        <p:spPr>
          <a:xfrm>
            <a:off x="2492115" y="2509430"/>
            <a:ext cx="1856860" cy="226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3">
            <a:extLst>
              <a:ext uri="{FF2B5EF4-FFF2-40B4-BE49-F238E27FC236}">
                <a16:creationId xmlns:a16="http://schemas.microsoft.com/office/drawing/2014/main" id="{2E8E2CA9-C3F9-B24C-8E51-95005CD4659E}"/>
              </a:ext>
            </a:extLst>
          </p:cNvPr>
          <p:cNvSpPr txBox="1">
            <a:spLocks noChangeArrowheads="1"/>
          </p:cNvSpPr>
          <p:nvPr/>
        </p:nvSpPr>
        <p:spPr>
          <a:xfrm>
            <a:off x="3992225" y="5263378"/>
            <a:ext cx="5240983" cy="13158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7938">
              <a:lnSpc>
                <a:spcPts val="2400"/>
              </a:lnSpc>
              <a:spcBef>
                <a:spcPts val="600"/>
              </a:spcBef>
              <a:buNone/>
            </a:pPr>
            <a:r>
              <a:rPr lang="en-US" sz="7200" dirty="0">
                <a:ea typeface="ＭＳ Ｐゴシック" pitchFamily="-112" charset="-128"/>
                <a:cs typeface="ＭＳ Ｐゴシック" pitchFamily="-112" charset="-128"/>
              </a:rPr>
              <a:t>Bottom line: Navigation seems good for (some of) the Arcturus observations, but the spectrum is affected by (likely instrumental?) “noise” (and slight wobble in X).</a:t>
            </a: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B2EEFE25-3FBD-6242-ADF8-7FF5C8B6F6CC}"/>
              </a:ext>
            </a:extLst>
          </p:cNvPr>
          <p:cNvSpPr txBox="1">
            <a:spLocks noChangeArrowheads="1"/>
          </p:cNvSpPr>
          <p:nvPr/>
        </p:nvSpPr>
        <p:spPr>
          <a:xfrm>
            <a:off x="5938957" y="942521"/>
            <a:ext cx="3561881" cy="4402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7938">
              <a:lnSpc>
                <a:spcPts val="2400"/>
              </a:lnSpc>
              <a:spcBef>
                <a:spcPts val="600"/>
              </a:spcBef>
              <a:buNone/>
            </a:pPr>
            <a:r>
              <a:rPr lang="en-US" sz="2700" dirty="0">
                <a:ea typeface="ＭＳ Ｐゴシック" pitchFamily="-112" charset="-128"/>
                <a:cs typeface="ＭＳ Ｐゴシック" pitchFamily="-112" charset="-128"/>
              </a:rPr>
              <a:t>Cthulhu high resolution (</a:t>
            </a:r>
            <a:r>
              <a:rPr lang="en-US" sz="2700" dirty="0">
                <a:latin typeface="Symbol" pitchFamily="2" charset="2"/>
                <a:ea typeface="ＭＳ Ｐゴシック" pitchFamily="-112" charset="-128"/>
                <a:cs typeface="ＭＳ Ｐゴシック" pitchFamily="-112" charset="-128"/>
              </a:rPr>
              <a:t>l/Dl </a:t>
            </a:r>
            <a:r>
              <a:rPr lang="en-US" sz="2700" dirty="0">
                <a:ea typeface="ＭＳ Ｐゴシック" pitchFamily="-112" charset="-128"/>
                <a:cs typeface="ＭＳ Ｐゴシック" pitchFamily="-112" charset="-128"/>
              </a:rPr>
              <a:t>~ 420)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Font typeface="Arial"/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9EFCC03A-3482-1146-9217-161C3D1DBEDB}"/>
              </a:ext>
            </a:extLst>
          </p:cNvPr>
          <p:cNvSpPr txBox="1">
            <a:spLocks noChangeArrowheads="1"/>
          </p:cNvSpPr>
          <p:nvPr/>
        </p:nvSpPr>
        <p:spPr>
          <a:xfrm>
            <a:off x="5957547" y="2299257"/>
            <a:ext cx="3364876" cy="4402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7938">
              <a:lnSpc>
                <a:spcPts val="2400"/>
              </a:lnSpc>
              <a:spcBef>
                <a:spcPts val="600"/>
              </a:spcBef>
              <a:buNone/>
            </a:pPr>
            <a:r>
              <a:rPr lang="en-US" sz="1900" dirty="0">
                <a:ea typeface="ＭＳ Ｐゴシック" pitchFamily="-112" charset="-128"/>
                <a:cs typeface="ＭＳ Ｐゴシック" pitchFamily="-112" charset="-128"/>
              </a:rPr>
              <a:t>Cthulhu low resolution (</a:t>
            </a:r>
            <a:r>
              <a:rPr lang="en-US" sz="1900" dirty="0">
                <a:latin typeface="Symbol" pitchFamily="2" charset="2"/>
                <a:ea typeface="ＭＳ Ｐゴシック" pitchFamily="-112" charset="-128"/>
                <a:cs typeface="ＭＳ Ｐゴシック" pitchFamily="-112" charset="-128"/>
              </a:rPr>
              <a:t>l/Dl </a:t>
            </a:r>
            <a:r>
              <a:rPr lang="en-US" sz="1900" dirty="0">
                <a:ea typeface="ＭＳ Ｐゴシック" pitchFamily="-112" charset="-128"/>
                <a:cs typeface="ＭＳ Ｐゴシック" pitchFamily="-112" charset="-128"/>
              </a:rPr>
              <a:t>~ 240)</a:t>
            </a:r>
          </a:p>
          <a:p>
            <a:pPr marL="227013" indent="7938">
              <a:lnSpc>
                <a:spcPts val="2400"/>
              </a:lnSpc>
              <a:spcBef>
                <a:spcPts val="600"/>
              </a:spcBef>
              <a:buFont typeface="Arial"/>
              <a:buNone/>
            </a:pPr>
            <a:endParaRPr lang="en-US" sz="18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Font typeface="Arial"/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2248792-98E8-994B-AAB2-60288DABAAE0}"/>
              </a:ext>
            </a:extLst>
          </p:cNvPr>
          <p:cNvSpPr txBox="1">
            <a:spLocks noChangeArrowheads="1"/>
          </p:cNvSpPr>
          <p:nvPr/>
        </p:nvSpPr>
        <p:spPr>
          <a:xfrm>
            <a:off x="5965901" y="4191247"/>
            <a:ext cx="3267308" cy="4402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7938">
              <a:lnSpc>
                <a:spcPts val="2400"/>
              </a:lnSpc>
              <a:spcBef>
                <a:spcPts val="600"/>
              </a:spcBef>
              <a:buFont typeface="Arial"/>
              <a:buNone/>
            </a:pP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Arcturus low resolution (</a:t>
            </a:r>
            <a:r>
              <a:rPr lang="en-US" sz="1800" dirty="0">
                <a:latin typeface="Symbol" pitchFamily="2" charset="2"/>
                <a:ea typeface="ＭＳ Ｐゴシック" pitchFamily="-112" charset="-128"/>
                <a:cs typeface="ＭＳ Ｐゴシック" pitchFamily="-112" charset="-128"/>
              </a:rPr>
              <a:t>l/Dl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~ 240)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Font typeface="Arial"/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4674EB-EE21-2042-868B-3F529C6C4DBA}"/>
              </a:ext>
            </a:extLst>
          </p:cNvPr>
          <p:cNvSpPr txBox="1"/>
          <p:nvPr/>
        </p:nvSpPr>
        <p:spPr>
          <a:xfrm>
            <a:off x="9868829" y="57428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8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71845"/>
          </a:xfrm>
          <a:noFill/>
        </p:spPr>
        <p:txBody>
          <a:bodyPr>
            <a:norm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MU69 Approach 31 Dec 2018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E8E2CA9-C3F9-B24C-8E51-95005CD4659E}"/>
              </a:ext>
            </a:extLst>
          </p:cNvPr>
          <p:cNvSpPr txBox="1">
            <a:spLocks noChangeArrowheads="1"/>
          </p:cNvSpPr>
          <p:nvPr/>
        </p:nvSpPr>
        <p:spPr>
          <a:xfrm>
            <a:off x="2346303" y="5263378"/>
            <a:ext cx="5240983" cy="8198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7938">
              <a:lnSpc>
                <a:spcPts val="2400"/>
              </a:lnSpc>
              <a:spcBef>
                <a:spcPts val="600"/>
              </a:spcBef>
              <a:buNone/>
            </a:pPr>
            <a:r>
              <a:rPr lang="en-US" sz="2000" dirty="0">
                <a:ea typeface="ＭＳ Ｐゴシック" pitchFamily="-112" charset="-128"/>
                <a:cs typeface="ＭＳ Ｐゴシック" pitchFamily="-112" charset="-128"/>
              </a:rPr>
              <a:t>Bottom line: Unable to see anything, regardless of stretch.  Seems to be instrumental noise.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B2EEFE25-3FBD-6242-ADF8-7FF5C8B6F6CC}"/>
              </a:ext>
            </a:extLst>
          </p:cNvPr>
          <p:cNvSpPr txBox="1">
            <a:spLocks noChangeArrowheads="1"/>
          </p:cNvSpPr>
          <p:nvPr/>
        </p:nvSpPr>
        <p:spPr>
          <a:xfrm>
            <a:off x="5938957" y="942521"/>
            <a:ext cx="3561881" cy="4402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Font typeface="Arial"/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9EFCC03A-3482-1146-9217-161C3D1DBEDB}"/>
              </a:ext>
            </a:extLst>
          </p:cNvPr>
          <p:cNvSpPr txBox="1">
            <a:spLocks noChangeArrowheads="1"/>
          </p:cNvSpPr>
          <p:nvPr/>
        </p:nvSpPr>
        <p:spPr>
          <a:xfrm>
            <a:off x="5957547" y="2299257"/>
            <a:ext cx="3364876" cy="4402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7938">
              <a:lnSpc>
                <a:spcPts val="2400"/>
              </a:lnSpc>
              <a:spcBef>
                <a:spcPts val="600"/>
              </a:spcBef>
              <a:buFont typeface="Arial"/>
              <a:buNone/>
            </a:pPr>
            <a:endParaRPr lang="en-US" sz="18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Font typeface="Arial"/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2248792-98E8-994B-AAB2-60288DABAAE0}"/>
              </a:ext>
            </a:extLst>
          </p:cNvPr>
          <p:cNvSpPr txBox="1">
            <a:spLocks noChangeArrowheads="1"/>
          </p:cNvSpPr>
          <p:nvPr/>
        </p:nvSpPr>
        <p:spPr>
          <a:xfrm>
            <a:off x="5965901" y="4191247"/>
            <a:ext cx="3267308" cy="4402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Font typeface="Arial"/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4674EB-EE21-2042-868B-3F529C6C4DBA}"/>
              </a:ext>
            </a:extLst>
          </p:cNvPr>
          <p:cNvSpPr txBox="1"/>
          <p:nvPr/>
        </p:nvSpPr>
        <p:spPr>
          <a:xfrm>
            <a:off x="9868829" y="57428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5EFCA-EC62-3248-9B28-B6695647B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39" y="516985"/>
            <a:ext cx="6438900" cy="444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713D75-6B6D-C64C-8A92-12E695198556}"/>
              </a:ext>
            </a:extLst>
          </p:cNvPr>
          <p:cNvSpPr txBox="1"/>
          <p:nvPr/>
        </p:nvSpPr>
        <p:spPr>
          <a:xfrm>
            <a:off x="1443789" y="4880493"/>
            <a:ext cx="137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unregistered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F62ECA-92F8-4447-A41C-278570B8C638}"/>
              </a:ext>
            </a:extLst>
          </p:cNvPr>
          <p:cNvSpPr txBox="1"/>
          <p:nvPr/>
        </p:nvSpPr>
        <p:spPr>
          <a:xfrm flipH="1">
            <a:off x="4978454" y="4907764"/>
            <a:ext cx="137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“registered”</a:t>
            </a:r>
          </a:p>
        </p:txBody>
      </p:sp>
    </p:spTree>
    <p:extLst>
      <p:ext uri="{BB962C8B-B14F-4D97-AF65-F5344CB8AC3E}">
        <p14:creationId xmlns:p14="http://schemas.microsoft.com/office/powerpoint/2010/main" val="157363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71845"/>
          </a:xfrm>
          <a:noFill/>
        </p:spPr>
        <p:txBody>
          <a:bodyPr>
            <a:norm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MU69 Approach 31 Dec 2018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E8E2CA9-C3F9-B24C-8E51-95005CD4659E}"/>
              </a:ext>
            </a:extLst>
          </p:cNvPr>
          <p:cNvSpPr txBox="1">
            <a:spLocks noChangeArrowheads="1"/>
          </p:cNvSpPr>
          <p:nvPr/>
        </p:nvSpPr>
        <p:spPr>
          <a:xfrm>
            <a:off x="2346303" y="5500886"/>
            <a:ext cx="5240983" cy="8198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7938">
              <a:lnSpc>
                <a:spcPts val="2400"/>
              </a:lnSpc>
              <a:spcBef>
                <a:spcPts val="600"/>
              </a:spcBef>
              <a:buNone/>
            </a:pPr>
            <a:r>
              <a:rPr lang="en-US" sz="2000" dirty="0">
                <a:ea typeface="ＭＳ Ｐゴシック" pitchFamily="-112" charset="-128"/>
                <a:cs typeface="ＭＳ Ｐゴシック" pitchFamily="-112" charset="-128"/>
              </a:rPr>
              <a:t>Bottom line: Unable to see anything, regardless of stretch.  Seems to be instrumental noise.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B2EEFE25-3FBD-6242-ADF8-7FF5C8B6F6CC}"/>
              </a:ext>
            </a:extLst>
          </p:cNvPr>
          <p:cNvSpPr txBox="1">
            <a:spLocks noChangeArrowheads="1"/>
          </p:cNvSpPr>
          <p:nvPr/>
        </p:nvSpPr>
        <p:spPr>
          <a:xfrm>
            <a:off x="5938957" y="942521"/>
            <a:ext cx="3561881" cy="4402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Font typeface="Arial"/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9EFCC03A-3482-1146-9217-161C3D1DBEDB}"/>
              </a:ext>
            </a:extLst>
          </p:cNvPr>
          <p:cNvSpPr txBox="1">
            <a:spLocks noChangeArrowheads="1"/>
          </p:cNvSpPr>
          <p:nvPr/>
        </p:nvSpPr>
        <p:spPr>
          <a:xfrm>
            <a:off x="5957547" y="2299257"/>
            <a:ext cx="3364876" cy="4402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7938">
              <a:lnSpc>
                <a:spcPts val="2400"/>
              </a:lnSpc>
              <a:spcBef>
                <a:spcPts val="600"/>
              </a:spcBef>
              <a:buFont typeface="Arial"/>
              <a:buNone/>
            </a:pPr>
            <a:endParaRPr lang="en-US" sz="18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Font typeface="Arial"/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2248792-98E8-994B-AAB2-60288DABAAE0}"/>
              </a:ext>
            </a:extLst>
          </p:cNvPr>
          <p:cNvSpPr txBox="1">
            <a:spLocks noChangeArrowheads="1"/>
          </p:cNvSpPr>
          <p:nvPr/>
        </p:nvSpPr>
        <p:spPr>
          <a:xfrm>
            <a:off x="5965901" y="4191247"/>
            <a:ext cx="3267308" cy="4402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Font typeface="Arial"/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4674EB-EE21-2042-868B-3F529C6C4DBA}"/>
              </a:ext>
            </a:extLst>
          </p:cNvPr>
          <p:cNvSpPr txBox="1"/>
          <p:nvPr/>
        </p:nvSpPr>
        <p:spPr>
          <a:xfrm>
            <a:off x="9868829" y="57428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13D75-6B6D-C64C-8A92-12E695198556}"/>
              </a:ext>
            </a:extLst>
          </p:cNvPr>
          <p:cNvSpPr txBox="1"/>
          <p:nvPr/>
        </p:nvSpPr>
        <p:spPr>
          <a:xfrm>
            <a:off x="755020" y="4690488"/>
            <a:ext cx="137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unregistered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F62ECA-92F8-4447-A41C-278570B8C638}"/>
              </a:ext>
            </a:extLst>
          </p:cNvPr>
          <p:cNvSpPr txBox="1"/>
          <p:nvPr/>
        </p:nvSpPr>
        <p:spPr>
          <a:xfrm flipH="1">
            <a:off x="7068511" y="4694014"/>
            <a:ext cx="137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“registered”</a:t>
            </a:r>
          </a:p>
          <a:p>
            <a:pPr algn="ctr"/>
            <a:r>
              <a:rPr lang="en-US" dirty="0"/>
              <a:t>lambda256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A7F68-F469-AB4A-826F-1FE8616A8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873"/>
            <a:ext cx="9144000" cy="42230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32F791-8766-5140-BF4C-F314C7254D61}"/>
              </a:ext>
            </a:extLst>
          </p:cNvPr>
          <p:cNvSpPr txBox="1"/>
          <p:nvPr/>
        </p:nvSpPr>
        <p:spPr>
          <a:xfrm flipH="1">
            <a:off x="4050202" y="4692036"/>
            <a:ext cx="137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“registered”</a:t>
            </a:r>
          </a:p>
          <a:p>
            <a:pPr algn="ctr"/>
            <a:r>
              <a:rPr lang="en-US" dirty="0"/>
              <a:t>lambda100</a:t>
            </a:r>
          </a:p>
        </p:txBody>
      </p:sp>
    </p:spTree>
    <p:extLst>
      <p:ext uri="{BB962C8B-B14F-4D97-AF65-F5344CB8AC3E}">
        <p14:creationId xmlns:p14="http://schemas.microsoft.com/office/powerpoint/2010/main" val="234225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-114300"/>
            <a:ext cx="8991600" cy="1270000"/>
          </a:xfrm>
          <a:noFill/>
        </p:spPr>
        <p:txBody>
          <a:bodyPr lIns="9142" rIns="9142">
            <a:normAutofit/>
          </a:bodyPr>
          <a:lstStyle/>
          <a:p>
            <a:pPr eaLnBrk="1" hangingPunct="1"/>
            <a:r>
              <a:rPr lang="en-US" sz="32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LEISA</a:t>
            </a:r>
            <a:endParaRPr lang="en-US" sz="2800" b="1" dirty="0">
              <a:latin typeface="New York" pitchFamily="8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736825"/>
            <a:ext cx="8534400" cy="2048951"/>
          </a:xfrm>
          <a:noFill/>
        </p:spPr>
        <p:txBody>
          <a:bodyPr>
            <a:normAutofit fontScale="92500"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A near-IR (1.2 – 2.5 micron) spectrometer that uses a 256x256 Rockwell PICNIC array, with 40 micron square pixels.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It produces low-resolution (</a:t>
            </a:r>
            <a:r>
              <a:rPr lang="en-US" sz="2600" dirty="0">
                <a:latin typeface="Symbol" charset="2"/>
                <a:ea typeface="ＭＳ Ｐゴシック" pitchFamily="-112" charset="-128"/>
                <a:cs typeface="Symbol" charset="2"/>
              </a:rPr>
              <a:t>l/Dl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 ~ 240) and higher-resolution (</a:t>
            </a:r>
            <a:r>
              <a:rPr lang="en-US" sz="2600" dirty="0">
                <a:latin typeface="Symbol" charset="2"/>
                <a:ea typeface="ＭＳ Ｐゴシック" pitchFamily="-112" charset="-128"/>
                <a:cs typeface="Symbol" charset="2"/>
              </a:rPr>
              <a:t>l/Dl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 ~ 540) spectra over separate sections (ranges of 54 and 199 rows) that are separated by 4 rows obscured by a bond joint.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8382000" y="2"/>
            <a:ext cx="609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rotopapa_LEI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917" y="2743293"/>
            <a:ext cx="3142141" cy="379561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Picture 8" descr="wavemap_exten1.png">
            <a:extLst>
              <a:ext uri="{FF2B5EF4-FFF2-40B4-BE49-F238E27FC236}">
                <a16:creationId xmlns:a16="http://schemas.microsoft.com/office/drawing/2014/main" id="{93DCC7C0-15FC-E945-BA47-C66B57964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960" y="3480316"/>
            <a:ext cx="2869005" cy="2869005"/>
          </a:xfrm>
          <a:prstGeom prst="rect">
            <a:avLst/>
          </a:prstGeom>
        </p:spPr>
      </p:pic>
      <p:pic>
        <p:nvPicPr>
          <p:cNvPr id="10" name="Picture 9" descr="disp_plot_exten1.png">
            <a:extLst>
              <a:ext uri="{FF2B5EF4-FFF2-40B4-BE49-F238E27FC236}">
                <a16:creationId xmlns:a16="http://schemas.microsoft.com/office/drawing/2014/main" id="{43CA69EB-D795-7145-B218-FB39A093019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89981" y="3480314"/>
            <a:ext cx="1416515" cy="3143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A4CA17-0DC7-5549-956F-14A02A75465F}"/>
              </a:ext>
            </a:extLst>
          </p:cNvPr>
          <p:cNvSpPr txBox="1"/>
          <p:nvPr/>
        </p:nvSpPr>
        <p:spPr>
          <a:xfrm>
            <a:off x="-95507" y="3053400"/>
            <a:ext cx="2404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sng" dirty="0"/>
              <a:t>Note</a:t>
            </a:r>
            <a:r>
              <a:rPr lang="en-US" sz="1200" dirty="0"/>
              <a:t>: “Hi-res” </a:t>
            </a:r>
            <a:r>
              <a:rPr lang="en-US" sz="1200" dirty="0">
                <a:latin typeface="Symbol" pitchFamily="2" charset="2"/>
              </a:rPr>
              <a:t>l/Dl </a:t>
            </a:r>
            <a:r>
              <a:rPr lang="en-US" sz="1200" dirty="0"/>
              <a:t>~ 425  for Pluto</a:t>
            </a:r>
          </a:p>
          <a:p>
            <a:pPr algn="ctr"/>
            <a:r>
              <a:rPr lang="en-US" sz="1200" dirty="0"/>
              <a:t>flyby data, but 540 for cruise phase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748" y="482516"/>
            <a:ext cx="8756998" cy="2375747"/>
          </a:xfrm>
          <a:noFill/>
        </p:spPr>
        <p:txBody>
          <a:bodyPr>
            <a:norm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A spatial-spectral data cube is created by scanning the FOV across the target in a “push-broom” fashion.  The data cube is a 3-dimensional array having 256x256xN elements, where N is the number of 256x256 files accumulated over the scan.</a:t>
            </a:r>
          </a:p>
          <a:p>
            <a:pPr marL="227013" indent="7938">
              <a:lnSpc>
                <a:spcPct val="80000"/>
              </a:lnSpc>
              <a:spcBef>
                <a:spcPts val="36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e.g., read in calibrated FITS file = ‘nh-x-leisa-2-kemcruise1-v1.0/data/20170921_036833/lsb_0368336219_0x53c_eng.fit’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" name="Picture 3" descr="leisa_data_layo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867" y="2580781"/>
            <a:ext cx="3341428" cy="4171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473" y="3011643"/>
            <a:ext cx="4223336" cy="326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file = </a:t>
            </a: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file(x,y,z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),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=spatial (256 elements),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y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=lambda(256 elements),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z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=spectral/spatial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(N=elements; e.g., N=350)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(i.e., lambda varies spatially)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[figure from ‘</a:t>
            </a: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leisa_data.pdf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’ in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folder ‘document’]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3270" y="1126577"/>
            <a:ext cx="8534400" cy="479192"/>
          </a:xfrm>
          <a:noFill/>
        </p:spPr>
        <p:txBody>
          <a:bodyPr>
            <a:norm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Transpose </a:t>
            </a:r>
            <a:r>
              <a:rPr lang="en-US" sz="2600" dirty="0" err="1">
                <a:ea typeface="ＭＳ Ｐゴシック" pitchFamily="-112" charset="-128"/>
                <a:cs typeface="ＭＳ Ｐゴシック" pitchFamily="-112" charset="-128"/>
              </a:rPr>
              <a:t>file(x,y,z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) [256,256,N] </a:t>
            </a:r>
            <a:r>
              <a:rPr lang="en-US" sz="2600" dirty="0" err="1">
                <a:ea typeface="ＭＳ Ｐゴシック" pitchFamily="-112" charset="-128"/>
                <a:cs typeface="ＭＳ Ｐゴシック" pitchFamily="-112" charset="-128"/>
                <a:sym typeface="Wingdings"/>
              </a:rPr>
              <a:t>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 </a:t>
            </a:r>
            <a:r>
              <a:rPr lang="en-US" sz="2600" dirty="0" err="1">
                <a:ea typeface="ＭＳ Ｐゴシック" pitchFamily="-112" charset="-128"/>
                <a:cs typeface="ＭＳ Ｐゴシック" pitchFamily="-112" charset="-128"/>
                <a:sym typeface="Wingdings"/>
              </a:rPr>
              <a:t>file_tr(x,z,y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) [256,N,256]</a:t>
            </a: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0205" y="5478061"/>
            <a:ext cx="215755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file(0:255,0:N-1,0)</a:t>
            </a:r>
          </a:p>
        </p:txBody>
      </p:sp>
      <p:pic>
        <p:nvPicPr>
          <p:cNvPr id="7" name="Picture 6" descr="lsb_0299172889_0x53c_sci_0_127_2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3" y="1507023"/>
            <a:ext cx="5332015" cy="3895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4024" y="5493911"/>
            <a:ext cx="229410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file(0:255,0:N-1,127)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8477" y="5509761"/>
            <a:ext cx="219851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file(0:255,0:N-1,255)</a:t>
            </a:r>
          </a:p>
        </p:txBody>
      </p:sp>
      <p:pic>
        <p:nvPicPr>
          <p:cNvPr id="10" name="Picture 9" descr="lsb_0299172889_0x53c_sci_reg_sum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24" y="1507023"/>
            <a:ext cx="1790772" cy="38953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94033" y="3067428"/>
            <a:ext cx="1133694" cy="1040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  <a:sym typeface="Wingdings"/>
              </a:rPr>
              <a:t></a:t>
            </a:r>
            <a:endParaRPr lang="en-US" sz="2400" dirty="0">
              <a:ea typeface="ＭＳ Ｐゴシック" pitchFamily="-112" charset="-128"/>
              <a:cs typeface="ＭＳ Ｐゴシック" pitchFamily="-112" charset="-128"/>
              <a:sym typeface="Wingdings"/>
            </a:endParaRPr>
          </a:p>
          <a:p>
            <a:pPr algn="ctr">
              <a:lnSpc>
                <a:spcPts val="2180"/>
              </a:lnSpc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shift -</a:t>
            </a:r>
          </a:p>
          <a:p>
            <a:pPr algn="ctr">
              <a:lnSpc>
                <a:spcPts val="2180"/>
              </a:lnSpc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register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99130" y="5435034"/>
            <a:ext cx="312563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file_tr_sh(0:255,0:N-1,</a:t>
            </a:r>
            <a:r>
              <a:rPr lang="en-US" sz="1600" dirty="0">
                <a:latin typeface="Symbol" charset="2"/>
                <a:ea typeface="ＭＳ Ｐゴシック" pitchFamily="-112" charset="-128"/>
                <a:cs typeface="Symbol" charset="2"/>
              </a:rPr>
              <a:t>S</a:t>
            </a: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[0:255])</a:t>
            </a:r>
          </a:p>
          <a:p>
            <a:pPr marL="227013" indent="7938" algn="ctr">
              <a:lnSpc>
                <a:spcPct val="80000"/>
              </a:lnSpc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(i.e., over all lambda)</a:t>
            </a:r>
          </a:p>
          <a:p>
            <a:pPr marL="227013" indent="7938" algn="ctr">
              <a:lnSpc>
                <a:spcPct val="80000"/>
              </a:lnSpc>
              <a:buNone/>
            </a:pPr>
            <a:endParaRPr lang="en-US" sz="1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 algn="ctr">
              <a:lnSpc>
                <a:spcPct val="80000"/>
              </a:lnSpc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(Some residual wobble in </a:t>
            </a:r>
            <a:r>
              <a:rPr lang="en-US" sz="1600" dirty="0" err="1"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-dim)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15D50D3-BBC5-3F4F-8960-D45FD8C283EF}"/>
              </a:ext>
            </a:extLst>
          </p:cNvPr>
          <p:cNvSpPr txBox="1">
            <a:spLocks noChangeArrowheads="1"/>
          </p:cNvSpPr>
          <p:nvPr/>
        </p:nvSpPr>
        <p:spPr>
          <a:xfrm>
            <a:off x="313988" y="113617"/>
            <a:ext cx="8534400" cy="7227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Font typeface="Arial"/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Pluto flyby Data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CRUISE DATA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8C598-E350-794D-9E44-6A0B243B6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6" y="2430965"/>
            <a:ext cx="2974227" cy="40967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542794-61AA-7A4E-827F-609E81D7A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057" y="2442117"/>
            <a:ext cx="2981622" cy="4096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4D9031-0282-E142-AEFA-91F8545A2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818" y="2442116"/>
            <a:ext cx="2976304" cy="4096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8E594D-9281-934A-8AF6-62FF5603D2D7}"/>
              </a:ext>
            </a:extLst>
          </p:cNvPr>
          <p:cNvSpPr txBox="1"/>
          <p:nvPr/>
        </p:nvSpPr>
        <p:spPr>
          <a:xfrm>
            <a:off x="1092819" y="1706135"/>
            <a:ext cx="409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Arcturus</a:t>
            </a:r>
          </a:p>
          <a:p>
            <a:pPr algn="ctr"/>
            <a:r>
              <a:rPr lang="en-US" dirty="0"/>
              <a:t>Unregistered images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E3F3F4-FFC6-3242-A7D8-2D9E593DA207}"/>
              </a:ext>
            </a:extLst>
          </p:cNvPr>
          <p:cNvSpPr txBox="1"/>
          <p:nvPr/>
        </p:nvSpPr>
        <p:spPr>
          <a:xfrm>
            <a:off x="1784196" y="4683514"/>
            <a:ext cx="1237785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ymbol" pitchFamily="2" charset="2"/>
              </a:rPr>
              <a:t>l</a:t>
            </a:r>
            <a:r>
              <a:rPr lang="en-US" sz="1400" dirty="0"/>
              <a:t> = 2.49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 (low </a:t>
            </a:r>
            <a:r>
              <a:rPr lang="en-US" sz="1400" dirty="0" err="1"/>
              <a:t>resln</a:t>
            </a:r>
            <a:r>
              <a:rPr lang="en-US" sz="140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F00937-498A-7E40-93EA-3C7D2C087BDD}"/>
              </a:ext>
            </a:extLst>
          </p:cNvPr>
          <p:cNvSpPr txBox="1"/>
          <p:nvPr/>
        </p:nvSpPr>
        <p:spPr>
          <a:xfrm>
            <a:off x="4758422" y="3743094"/>
            <a:ext cx="1093289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ymbol" pitchFamily="2" charset="2"/>
              </a:rPr>
              <a:t>l</a:t>
            </a:r>
            <a:r>
              <a:rPr lang="en-US" sz="1400" dirty="0"/>
              <a:t> = 2.08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 (high </a:t>
            </a:r>
            <a:r>
              <a:rPr lang="en-US" sz="1400" dirty="0" err="1"/>
              <a:t>resln</a:t>
            </a:r>
            <a:r>
              <a:rPr lang="en-US" sz="14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C3DB8-D0B3-694A-B7E2-3A0DD2BBC13A}"/>
              </a:ext>
            </a:extLst>
          </p:cNvPr>
          <p:cNvSpPr txBox="1"/>
          <p:nvPr/>
        </p:nvSpPr>
        <p:spPr>
          <a:xfrm>
            <a:off x="7750096" y="3538656"/>
            <a:ext cx="1163301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ymbol" pitchFamily="2" charset="2"/>
              </a:rPr>
              <a:t>l</a:t>
            </a:r>
            <a:r>
              <a:rPr lang="en-US" sz="1400" dirty="0"/>
              <a:t> = 2.144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 (high </a:t>
            </a:r>
            <a:r>
              <a:rPr lang="en-US" sz="1400" dirty="0" err="1"/>
              <a:t>resln</a:t>
            </a:r>
            <a:r>
              <a:rPr lang="en-US" sz="14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42DB6-EC13-E145-A33A-4F543082A3CC}"/>
              </a:ext>
            </a:extLst>
          </p:cNvPr>
          <p:cNvSpPr txBox="1"/>
          <p:nvPr/>
        </p:nvSpPr>
        <p:spPr>
          <a:xfrm>
            <a:off x="5851711" y="1769327"/>
            <a:ext cx="337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Arcturus</a:t>
            </a:r>
          </a:p>
          <a:p>
            <a:pPr algn="ctr"/>
            <a:r>
              <a:rPr lang="en-US" dirty="0"/>
              <a:t>Registered image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795350" y="1237785"/>
            <a:ext cx="560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/data/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20170921_036833/lsb_0368336219_0x53c_eng</a:t>
            </a:r>
            <a:r>
              <a:rPr lang="en-US" dirty="0"/>
              <a:t>.fit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CRUISE DATA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E594D-9281-934A-8AF6-62FF5603D2D7}"/>
              </a:ext>
            </a:extLst>
          </p:cNvPr>
          <p:cNvSpPr txBox="1"/>
          <p:nvPr/>
        </p:nvSpPr>
        <p:spPr>
          <a:xfrm>
            <a:off x="2520176" y="1159728"/>
            <a:ext cx="409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“Calibration”/Alpha </a:t>
            </a:r>
            <a:r>
              <a:rPr lang="en-US" dirty="0" err="1"/>
              <a:t>Lyrae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795350" y="892098"/>
            <a:ext cx="555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/data/20171103_037203/lsb_0372030719_0x53c_eng.fit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183D8-5C0F-964B-97A6-C389B4F8B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40" y="1750253"/>
            <a:ext cx="2440714" cy="4785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BF1D24-41C1-A44C-8631-77D60CD51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41" y="1750253"/>
            <a:ext cx="2443666" cy="47922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9B3BBD-1D6C-C643-AA90-37F176927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487" y="1750253"/>
            <a:ext cx="2460947" cy="47857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791737" y="1438509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44 (2.13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561A02-773D-3747-8362-E30A2CE05BE8}"/>
              </a:ext>
            </a:extLst>
          </p:cNvPr>
          <p:cNvSpPr txBox="1"/>
          <p:nvPr/>
        </p:nvSpPr>
        <p:spPr>
          <a:xfrm>
            <a:off x="3140924" y="1434793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81 (1.86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A0345-3731-C142-B4DC-4BFF50013B50}"/>
              </a:ext>
            </a:extLst>
          </p:cNvPr>
          <p:cNvSpPr txBox="1"/>
          <p:nvPr/>
        </p:nvSpPr>
        <p:spPr>
          <a:xfrm>
            <a:off x="5668530" y="1442230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255 (2.088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</p:spTree>
    <p:extLst>
      <p:ext uri="{BB962C8B-B14F-4D97-AF65-F5344CB8AC3E}">
        <p14:creationId xmlns:p14="http://schemas.microsoft.com/office/powerpoint/2010/main" val="275473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5139" y="314337"/>
            <a:ext cx="8534400" cy="471845"/>
          </a:xfrm>
          <a:noFill/>
        </p:spPr>
        <p:txBody>
          <a:bodyPr>
            <a:normAutofit fontScale="25000" lnSpcReduction="20000"/>
          </a:bodyPr>
          <a:lstStyle/>
          <a:p>
            <a:pPr marL="227013" indent="7938" algn="ctr">
              <a:lnSpc>
                <a:spcPts val="2060"/>
              </a:lnSpc>
              <a:spcBef>
                <a:spcPts val="0"/>
              </a:spcBef>
              <a:buNone/>
            </a:pPr>
            <a:r>
              <a:rPr lang="en-US" sz="8000" dirty="0">
                <a:ea typeface="ＭＳ Ｐゴシック" pitchFamily="-112" charset="-128"/>
                <a:cs typeface="ＭＳ Ｐゴシック" pitchFamily="-112" charset="-128"/>
              </a:rPr>
              <a:t>Arcturus: spatial profiles near 2.2 and 1.6 µm</a:t>
            </a:r>
          </a:p>
          <a:p>
            <a:pPr marL="227013" indent="7938" algn="ctr">
              <a:lnSpc>
                <a:spcPts val="2060"/>
              </a:lnSpc>
              <a:spcBef>
                <a:spcPts val="0"/>
              </a:spcBef>
              <a:buNone/>
            </a:pPr>
            <a:r>
              <a:rPr lang="en-US" sz="8000" dirty="0"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en-US" sz="8000" dirty="0"/>
              <a:t>/data/</a:t>
            </a:r>
            <a:r>
              <a:rPr lang="en-US" sz="8000" dirty="0">
                <a:ea typeface="ＭＳ Ｐゴシック" pitchFamily="-112" charset="-128"/>
                <a:cs typeface="ＭＳ Ｐゴシック" pitchFamily="-112" charset="-128"/>
              </a:rPr>
              <a:t>20170921_036833/lsb_0368336219_0x53c_eng</a:t>
            </a:r>
            <a:r>
              <a:rPr lang="en-US" sz="8000" dirty="0"/>
              <a:t>.fit)</a:t>
            </a:r>
            <a:endParaRPr lang="en-US" sz="80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E123F-8329-B94C-B4DA-8E9D81A70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" y="2757343"/>
            <a:ext cx="2508663" cy="1838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EE8E10-7E1F-3F40-8A89-582FC835A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19" y="1574224"/>
            <a:ext cx="889000" cy="1104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488BE9-76C7-0748-BCDA-D47F3B063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429" y="4674176"/>
            <a:ext cx="86360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3FE71F-6A9A-DD45-B53E-4092FB6A0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189" y="971887"/>
            <a:ext cx="3054675" cy="23351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FA662C-9805-F840-B293-53AF15A8B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510" y="971887"/>
            <a:ext cx="3067369" cy="23351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ADB0E5-BE68-3B42-876E-F0CECE6F3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2379" y="3878984"/>
            <a:ext cx="3054674" cy="23374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018E7C-76FD-0D46-AEEA-01D7B15AC9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050" y="3878984"/>
            <a:ext cx="3062829" cy="2335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15C3BC-ED10-6A4E-9A9B-4FF1FE60F8C8}"/>
                  </a:ext>
                </a:extLst>
              </p:cNvPr>
              <p:cNvSpPr txBox="1"/>
              <p:nvPr/>
            </p:nvSpPr>
            <p:spPr>
              <a:xfrm>
                <a:off x="1246907" y="1911926"/>
                <a:ext cx="129875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dirty="0">
                    <a:latin typeface="Symbol" pitchFamily="2" charset="2"/>
                  </a:rPr>
                  <a:t>l</a:t>
                </a:r>
                <a:r>
                  <a:rPr lang="en-US" sz="1700" dirty="0"/>
                  <a:t>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1700" dirty="0"/>
                  <a:t> 2.24 µm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15C3BC-ED10-6A4E-9A9B-4FF1FE60F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07" y="1911926"/>
                <a:ext cx="1298753" cy="353943"/>
              </a:xfrm>
              <a:prstGeom prst="rect">
                <a:avLst/>
              </a:prstGeom>
              <a:blipFill>
                <a:blip r:embed="rId9"/>
                <a:stretch>
                  <a:fillRect l="-1942" t="-10714" r="-194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C3951E-70D4-AE4C-B74E-E90304D468A5}"/>
                  </a:ext>
                </a:extLst>
              </p:cNvPr>
              <p:cNvSpPr txBox="1"/>
              <p:nvPr/>
            </p:nvSpPr>
            <p:spPr>
              <a:xfrm>
                <a:off x="-27714" y="5056896"/>
                <a:ext cx="129875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dirty="0">
                    <a:latin typeface="Symbol" pitchFamily="2" charset="2"/>
                  </a:rPr>
                  <a:t>l</a:t>
                </a:r>
                <a:r>
                  <a:rPr lang="en-US" sz="1700" dirty="0"/>
                  <a:t>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1700" dirty="0"/>
                  <a:t> 1.56 µm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C3951E-70D4-AE4C-B74E-E90304D46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14" y="5056896"/>
                <a:ext cx="1298753" cy="353943"/>
              </a:xfrm>
              <a:prstGeom prst="rect">
                <a:avLst/>
              </a:prstGeom>
              <a:blipFill>
                <a:blip r:embed="rId10"/>
                <a:stretch>
                  <a:fillRect l="-2941" t="-6897" r="-1961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8EABF91-0732-9A41-A02D-865FF3BAC2E5}"/>
              </a:ext>
            </a:extLst>
          </p:cNvPr>
          <p:cNvSpPr txBox="1"/>
          <p:nvPr/>
        </p:nvSpPr>
        <p:spPr>
          <a:xfrm>
            <a:off x="-45793" y="5287513"/>
            <a:ext cx="1308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peak 190,307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54558A-C727-FB45-AC8F-7509571BEBFC}"/>
              </a:ext>
            </a:extLst>
          </p:cNvPr>
          <p:cNvSpPr txBox="1"/>
          <p:nvPr/>
        </p:nvSpPr>
        <p:spPr>
          <a:xfrm>
            <a:off x="1256542" y="2125087"/>
            <a:ext cx="1308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peak 190,307</a:t>
            </a:r>
          </a:p>
        </p:txBody>
      </p:sp>
    </p:spTree>
    <p:extLst>
      <p:ext uri="{BB962C8B-B14F-4D97-AF65-F5344CB8AC3E}">
        <p14:creationId xmlns:p14="http://schemas.microsoft.com/office/powerpoint/2010/main" val="251253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113617"/>
            <a:ext cx="8534400" cy="471845"/>
          </a:xfrm>
          <a:noFill/>
        </p:spPr>
        <p:txBody>
          <a:bodyPr>
            <a:norm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Pluto/Sputnik </a:t>
            </a:r>
            <a:r>
              <a:rPr lang="en-US" sz="2600" dirty="0" err="1">
                <a:ea typeface="ＭＳ Ｐゴシック" pitchFamily="-112" charset="-128"/>
                <a:cs typeface="ＭＳ Ｐゴシック" pitchFamily="-112" charset="-128"/>
              </a:rPr>
              <a:t>Planatia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; Arcturus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 descr="SP_plus_solar_lowres.png">
            <a:extLst>
              <a:ext uri="{FF2B5EF4-FFF2-40B4-BE49-F238E27FC236}">
                <a16:creationId xmlns:a16="http://schemas.microsoft.com/office/drawing/2014/main" id="{95CD9329-59EC-354E-B5F8-606CFB093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86" y="463073"/>
            <a:ext cx="3941339" cy="2965927"/>
          </a:xfrm>
          <a:prstGeom prst="rect">
            <a:avLst/>
          </a:prstGeom>
        </p:spPr>
      </p:pic>
      <p:pic>
        <p:nvPicPr>
          <p:cNvPr id="9" name="Picture 8" descr="SP_over_solar_lowres.png">
            <a:extLst>
              <a:ext uri="{FF2B5EF4-FFF2-40B4-BE49-F238E27FC236}">
                <a16:creationId xmlns:a16="http://schemas.microsoft.com/office/drawing/2014/main" id="{1B5E3E3C-C4EF-8644-80A3-94E88099D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226" y="494330"/>
            <a:ext cx="3950274" cy="2903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1B1E51-043B-1A48-971E-0170FC751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87" y="3554143"/>
            <a:ext cx="3932714" cy="2994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418304-6D14-FC46-AAEC-8979E05CD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049" y="3544071"/>
            <a:ext cx="3950274" cy="30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8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5139" y="314337"/>
            <a:ext cx="8534400" cy="471845"/>
          </a:xfrm>
          <a:noFill/>
        </p:spPr>
        <p:txBody>
          <a:bodyPr>
            <a:normAutofit fontScale="25000" lnSpcReduction="20000"/>
          </a:bodyPr>
          <a:lstStyle/>
          <a:p>
            <a:pPr marL="227013" indent="7938" algn="ctr">
              <a:lnSpc>
                <a:spcPts val="2060"/>
              </a:lnSpc>
              <a:spcBef>
                <a:spcPts val="0"/>
              </a:spcBef>
              <a:buNone/>
            </a:pPr>
            <a:r>
              <a:rPr lang="en-US" sz="8000" dirty="0">
                <a:ea typeface="ＭＳ Ｐゴシック" pitchFamily="-112" charset="-128"/>
                <a:cs typeface="ＭＳ Ｐゴシック" pitchFamily="-112" charset="-128"/>
              </a:rPr>
              <a:t>Arcturus: stellar profile and spectral extracts </a:t>
            </a:r>
          </a:p>
          <a:p>
            <a:pPr marL="227013" indent="7938" algn="ctr">
              <a:lnSpc>
                <a:spcPts val="2060"/>
              </a:lnSpc>
              <a:spcBef>
                <a:spcPts val="0"/>
              </a:spcBef>
              <a:buNone/>
            </a:pPr>
            <a:r>
              <a:rPr lang="en-US" sz="8000" dirty="0"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en-US" sz="8000" dirty="0"/>
              <a:t>/data/20170921_036833/lsb_0368336219_0x53c_eng.fit)</a:t>
            </a:r>
            <a:endParaRPr lang="en-US" sz="80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A832B-E47B-FE47-97AE-CF1D84C1C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74" y="3483388"/>
            <a:ext cx="2153695" cy="29644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A345CB-BA18-EC46-A5CB-E8C7F7B7807E}"/>
              </a:ext>
            </a:extLst>
          </p:cNvPr>
          <p:cNvSpPr txBox="1"/>
          <p:nvPr/>
        </p:nvSpPr>
        <p:spPr>
          <a:xfrm>
            <a:off x="914390" y="4285793"/>
            <a:ext cx="1416209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centered at pixel (189,308)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476D00-8590-824A-BEDA-2AD6BB9E8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6708"/>
            <a:ext cx="2720898" cy="19069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2924F6-7CEF-8D4B-9F1C-E7D46FF75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718" y="986903"/>
            <a:ext cx="6426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74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617</Words>
  <Application>Microsoft Macintosh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New York</vt:lpstr>
      <vt:lpstr>Symbol</vt:lpstr>
      <vt:lpstr>Office Theme</vt:lpstr>
      <vt:lpstr>PDS-SBN Review of New Horizons LEISA (Cruise) Data</vt:lpstr>
      <vt:lpstr>LEISA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DiSanti</dc:creator>
  <cp:lastModifiedBy>Disanti, Michael A. (GSFC-6930)</cp:lastModifiedBy>
  <cp:revision>94</cp:revision>
  <cp:lastPrinted>2018-10-10T14:46:50Z</cp:lastPrinted>
  <dcterms:created xsi:type="dcterms:W3CDTF">2016-12-06T18:55:39Z</dcterms:created>
  <dcterms:modified xsi:type="dcterms:W3CDTF">2019-09-05T16:45:45Z</dcterms:modified>
</cp:coreProperties>
</file>