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76" r:id="rId4"/>
    <p:sldId id="291" r:id="rId5"/>
    <p:sldId id="280" r:id="rId6"/>
    <p:sldId id="278" r:id="rId7"/>
    <p:sldId id="279" r:id="rId8"/>
    <p:sldId id="282" r:id="rId9"/>
    <p:sldId id="284" r:id="rId10"/>
    <p:sldId id="283" r:id="rId11"/>
    <p:sldId id="290" r:id="rId12"/>
    <p:sldId id="292" r:id="rId13"/>
    <p:sldId id="293" r:id="rId14"/>
    <p:sldId id="294" r:id="rId15"/>
    <p:sldId id="295" r:id="rId16"/>
    <p:sldId id="296" r:id="rId17"/>
    <p:sldId id="297" r:id="rId18"/>
    <p:sldId id="298" r:id="rId19"/>
    <p:sldId id="299" r:id="rId20"/>
    <p:sldId id="300"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520" autoAdjust="0"/>
  </p:normalViewPr>
  <p:slideViewPr>
    <p:cSldViewPr snapToGrid="0" snapToObjects="1">
      <p:cViewPr varScale="1">
        <p:scale>
          <a:sx n="139" d="100"/>
          <a:sy n="139" d="100"/>
        </p:scale>
        <p:origin x="-400" y="-11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3DF8EE-E6B5-5E41-BB4D-CFE77DAC4A70}" type="datetimeFigureOut">
              <a:rPr lang="en-US" smtClean="0"/>
              <a:t>9/5/19 :: </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F959E-5648-2348-AE7C-649BCD883006}" type="slidenum">
              <a:rPr lang="en-US" smtClean="0"/>
              <a:t>‹#›</a:t>
            </a:fld>
            <a:endParaRPr lang="en-US"/>
          </a:p>
        </p:txBody>
      </p:sp>
    </p:spTree>
    <p:extLst>
      <p:ext uri="{BB962C8B-B14F-4D97-AF65-F5344CB8AC3E}">
        <p14:creationId xmlns:p14="http://schemas.microsoft.com/office/powerpoint/2010/main" val="3433810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2B1C-A0D1-3F48-9431-22EBB310CA7E}" type="datetimeFigureOut">
              <a:rPr lang="en-US" smtClean="0"/>
              <a:t>9/5/19 ::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0F9C8-9E04-EE47-9705-941CEA2CDBC5}" type="slidenum">
              <a:rPr lang="en-US" smtClean="0"/>
              <a:t>‹#›</a:t>
            </a:fld>
            <a:endParaRPr lang="en-US"/>
          </a:p>
        </p:txBody>
      </p:sp>
    </p:spTree>
    <p:extLst>
      <p:ext uri="{BB962C8B-B14F-4D97-AF65-F5344CB8AC3E}">
        <p14:creationId xmlns:p14="http://schemas.microsoft.com/office/powerpoint/2010/main" val="7801712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41749-9DFA-804B-B2E1-5D4D6868EAC2}" type="datetime1">
              <a:rPr lang="en-US" smtClean="0"/>
              <a:t>9/5/19 ::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178079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EB841-06F2-3641-9E7B-BF21F71ED0CD}" type="datetime1">
              <a:rPr lang="en-US" smtClean="0"/>
              <a:t>9/5/19 ::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323443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3900-0D73-9F49-92E8-9CA85035FDFF}" type="datetime1">
              <a:rPr lang="en-US" smtClean="0"/>
              <a:t>9/5/19 ::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40507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F9C06-C713-8E47-8411-8949AB72A9D9}" type="datetime1">
              <a:rPr lang="en-US" smtClean="0"/>
              <a:t>9/5/19 ::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164320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0F6DA2-AC36-C043-A04A-BFA31DBCB53D}" type="datetime1">
              <a:rPr lang="en-US" smtClean="0"/>
              <a:t>9/5/19 ::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36864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7C7D05-C92F-4B40-8819-D16093383FB1}" type="datetime1">
              <a:rPr lang="en-US" smtClean="0"/>
              <a:t>9/5/19 ::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302314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7CDA1-1FD2-1042-9C65-10101A5DA332}" type="datetime1">
              <a:rPr lang="en-US" smtClean="0"/>
              <a:t>9/5/19 ::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35215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E6001E-6F64-A64A-AB59-5BEB527E75B2}" type="datetime1">
              <a:rPr lang="en-US" smtClean="0"/>
              <a:t>9/5/19 ::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319844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2BFB-953A-0E4E-A784-B2D73C1B940B}" type="datetime1">
              <a:rPr lang="en-US" smtClean="0"/>
              <a:t>9/5/19 ::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427298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5BAA5-1A62-CC41-AF50-7156CF7E6187}" type="datetime1">
              <a:rPr lang="en-US" smtClean="0"/>
              <a:t>9/5/19 ::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233692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008A7-7FB6-2A4E-A29E-550FE47CCD07}" type="datetime1">
              <a:rPr lang="en-US" smtClean="0"/>
              <a:t>9/5/19 ::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48636-2E21-7B41-B594-CFB163730FE3}" type="slidenum">
              <a:rPr lang="en-US" smtClean="0"/>
              <a:t>‹#›</a:t>
            </a:fld>
            <a:endParaRPr lang="en-US"/>
          </a:p>
        </p:txBody>
      </p:sp>
    </p:spTree>
    <p:extLst>
      <p:ext uri="{BB962C8B-B14F-4D97-AF65-F5344CB8AC3E}">
        <p14:creationId xmlns:p14="http://schemas.microsoft.com/office/powerpoint/2010/main" val="944536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F4529-0C9F-5549-8309-A105A4228FCD}" type="datetime1">
              <a:rPr lang="en-US" smtClean="0"/>
              <a:t>9/5/19 :: </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48636-2E21-7B41-B594-CFB163730FE3}" type="slidenum">
              <a:rPr lang="en-US" smtClean="0"/>
              <a:t>‹#›</a:t>
            </a:fld>
            <a:endParaRPr lang="en-US"/>
          </a:p>
        </p:txBody>
      </p:sp>
    </p:spTree>
    <p:extLst>
      <p:ext uri="{BB962C8B-B14F-4D97-AF65-F5344CB8AC3E}">
        <p14:creationId xmlns:p14="http://schemas.microsoft.com/office/powerpoint/2010/main" val="423500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47" y="229414"/>
            <a:ext cx="8770142" cy="3656786"/>
          </a:xfrm>
        </p:spPr>
        <p:txBody>
          <a:bodyPr>
            <a:normAutofit fontScale="90000"/>
          </a:bodyPr>
          <a:lstStyle/>
          <a:p>
            <a:r>
              <a:rPr lang="en-US" dirty="0" smtClean="0"/>
              <a:t>SDC PDS Review</a:t>
            </a:r>
            <a:br>
              <a:rPr lang="en-US" dirty="0" smtClean="0"/>
            </a:br>
            <a:r>
              <a:rPr lang="en-US" dirty="0" smtClean="0"/>
              <a:t>KEM Cruise Data: </a:t>
            </a:r>
            <a:br>
              <a:rPr lang="en-US" dirty="0" smtClean="0"/>
            </a:br>
            <a:r>
              <a:rPr lang="en-US" dirty="0" smtClean="0"/>
              <a:t>2016-10-17 to 2018-08-14</a:t>
            </a:r>
            <a:br>
              <a:rPr lang="en-US" dirty="0" smtClean="0"/>
            </a:br>
            <a:r>
              <a:rPr lang="en-US" dirty="0" smtClean="0"/>
              <a:t>&amp;</a:t>
            </a:r>
            <a:br>
              <a:rPr lang="en-US" dirty="0" smtClean="0"/>
            </a:br>
            <a:r>
              <a:rPr lang="en-US" dirty="0" smtClean="0"/>
              <a:t>KEM Encounter Data:</a:t>
            </a:r>
            <a:br>
              <a:rPr lang="en-US" dirty="0" smtClean="0"/>
            </a:br>
            <a:r>
              <a:rPr lang="en-US" dirty="0" smtClean="0"/>
              <a:t>2018-08-14 to 2018-12-01</a:t>
            </a:r>
            <a:endParaRPr lang="en-US" dirty="0"/>
          </a:p>
        </p:txBody>
      </p:sp>
      <p:sp>
        <p:nvSpPr>
          <p:cNvPr id="3" name="Subtitle 2"/>
          <p:cNvSpPr>
            <a:spLocks noGrp="1"/>
          </p:cNvSpPr>
          <p:nvPr>
            <p:ph type="subTitle" idx="1"/>
          </p:nvPr>
        </p:nvSpPr>
        <p:spPr>
          <a:xfrm>
            <a:off x="1371600" y="4619065"/>
            <a:ext cx="6400800" cy="1752600"/>
          </a:xfrm>
        </p:spPr>
        <p:txBody>
          <a:bodyPr/>
          <a:lstStyle/>
          <a:p>
            <a:r>
              <a:rPr lang="en-US" dirty="0" smtClean="0"/>
              <a:t>A.R. Poppe</a:t>
            </a:r>
          </a:p>
          <a:p>
            <a:r>
              <a:rPr lang="en-US" dirty="0" smtClean="0"/>
              <a:t>U.C. Berkeley</a:t>
            </a:r>
          </a:p>
          <a:p>
            <a:r>
              <a:rPr lang="en-US" dirty="0" smtClean="0"/>
              <a:t>September 6, 2019 </a:t>
            </a:r>
            <a:endParaRPr lang="en-US" dirty="0"/>
          </a:p>
        </p:txBody>
      </p:sp>
      <p:sp>
        <p:nvSpPr>
          <p:cNvPr id="4" name="Slide Number Placeholder 3"/>
          <p:cNvSpPr>
            <a:spLocks noGrp="1"/>
          </p:cNvSpPr>
          <p:nvPr>
            <p:ph type="sldNum" sz="quarter" idx="12"/>
          </p:nvPr>
        </p:nvSpPr>
        <p:spPr/>
        <p:txBody>
          <a:bodyPr/>
          <a:lstStyle/>
          <a:p>
            <a:fld id="{C2348636-2E21-7B41-B594-CFB163730FE3}" type="slidenum">
              <a:rPr lang="en-US" smtClean="0"/>
              <a:t>1</a:t>
            </a:fld>
            <a:endParaRPr lang="en-US"/>
          </a:p>
        </p:txBody>
      </p:sp>
    </p:spTree>
    <p:extLst>
      <p:ext uri="{BB962C8B-B14F-4D97-AF65-F5344CB8AC3E}">
        <p14:creationId xmlns:p14="http://schemas.microsoft.com/office/powerpoint/2010/main" val="3165876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10</a:t>
            </a:fld>
            <a:endParaRPr lang="en-US"/>
          </a:p>
        </p:txBody>
      </p:sp>
      <p:sp>
        <p:nvSpPr>
          <p:cNvPr id="9"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Cruise: SDC </a:t>
            </a:r>
            <a:r>
              <a:rPr lang="en-US" dirty="0" smtClean="0"/>
              <a:t>Calibrated Data</a:t>
            </a:r>
            <a:endParaRPr lang="en-US" dirty="0"/>
          </a:p>
        </p:txBody>
      </p:sp>
      <p:pic>
        <p:nvPicPr>
          <p:cNvPr id="3" name="Picture 2"/>
          <p:cNvPicPr>
            <a:picLocks noChangeAspect="1"/>
          </p:cNvPicPr>
          <p:nvPr/>
        </p:nvPicPr>
        <p:blipFill>
          <a:blip r:embed="rId2"/>
          <a:stretch>
            <a:fillRect/>
          </a:stretch>
        </p:blipFill>
        <p:spPr>
          <a:xfrm>
            <a:off x="1059994" y="731753"/>
            <a:ext cx="7012372" cy="6016297"/>
          </a:xfrm>
          <a:prstGeom prst="rect">
            <a:avLst/>
          </a:prstGeom>
        </p:spPr>
      </p:pic>
    </p:spTree>
    <p:extLst>
      <p:ext uri="{BB962C8B-B14F-4D97-AF65-F5344CB8AC3E}">
        <p14:creationId xmlns:p14="http://schemas.microsoft.com/office/powerpoint/2010/main" val="14113522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0279"/>
          </a:xfrm>
        </p:spPr>
        <p:txBody>
          <a:bodyPr>
            <a:noAutofit/>
          </a:bodyPr>
          <a:lstStyle/>
          <a:p>
            <a:r>
              <a:rPr lang="en-US" sz="3600" dirty="0" smtClean="0"/>
              <a:t>Textual Edits: nh-p-</a:t>
            </a:r>
            <a:r>
              <a:rPr lang="en-US" sz="3600" dirty="0" err="1" smtClean="0"/>
              <a:t>sdc</a:t>
            </a:r>
            <a:r>
              <a:rPr lang="en-US" sz="3600" dirty="0" smtClean="0"/>
              <a:t>-[2,3]-kemcruise-v2</a:t>
            </a:r>
            <a:endParaRPr lang="en-US" sz="3600" dirty="0"/>
          </a:p>
        </p:txBody>
      </p:sp>
      <p:sp>
        <p:nvSpPr>
          <p:cNvPr id="3" name="Content Placeholder 2"/>
          <p:cNvSpPr>
            <a:spLocks noGrp="1"/>
          </p:cNvSpPr>
          <p:nvPr>
            <p:ph idx="1"/>
          </p:nvPr>
        </p:nvSpPr>
        <p:spPr>
          <a:xfrm>
            <a:off x="457199" y="1121834"/>
            <a:ext cx="8453967" cy="734237"/>
          </a:xfrm>
        </p:spPr>
        <p:txBody>
          <a:bodyPr>
            <a:normAutofit/>
          </a:bodyPr>
          <a:lstStyle/>
          <a:p>
            <a:r>
              <a:rPr lang="en-US" dirty="0" smtClean="0"/>
              <a:t>None noted.</a:t>
            </a:r>
            <a:endParaRPr lang="is-IS" dirty="0" smtClean="0"/>
          </a:p>
        </p:txBody>
      </p:sp>
      <p:sp>
        <p:nvSpPr>
          <p:cNvPr id="4" name="Slide Number Placeholder 3"/>
          <p:cNvSpPr>
            <a:spLocks noGrp="1"/>
          </p:cNvSpPr>
          <p:nvPr>
            <p:ph type="sldNum" sz="quarter" idx="12"/>
          </p:nvPr>
        </p:nvSpPr>
        <p:spPr/>
        <p:txBody>
          <a:bodyPr/>
          <a:lstStyle/>
          <a:p>
            <a:fld id="{C2348636-2E21-7B41-B594-CFB163730FE3}" type="slidenum">
              <a:rPr lang="en-US" smtClean="0"/>
              <a:t>11</a:t>
            </a:fld>
            <a:endParaRPr lang="en-US"/>
          </a:p>
        </p:txBody>
      </p:sp>
      <p:sp>
        <p:nvSpPr>
          <p:cNvPr id="6" name="Title 1"/>
          <p:cNvSpPr txBox="1">
            <a:spLocks/>
          </p:cNvSpPr>
          <p:nvPr/>
        </p:nvSpPr>
        <p:spPr>
          <a:xfrm>
            <a:off x="340928" y="1966225"/>
            <a:ext cx="8570238" cy="28248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Query to NH SDC Team:</a:t>
            </a:r>
          </a:p>
          <a:p>
            <a:pPr algn="l"/>
            <a:r>
              <a:rPr lang="en-US" sz="3600" dirty="0" smtClean="0"/>
              <a:t>	</a:t>
            </a:r>
            <a:r>
              <a:rPr lang="en-US" sz="2200" dirty="0" smtClean="0"/>
              <a:t>The </a:t>
            </a:r>
            <a:r>
              <a:rPr lang="en-US" sz="2200" dirty="0" err="1" smtClean="0"/>
              <a:t>dataset.cat</a:t>
            </a:r>
            <a:r>
              <a:rPr lang="en-US" sz="2200" dirty="0" smtClean="0"/>
              <a:t> file has the paragraph below. I’m concerned that the data are being released when they may be potentially incomplete. Thus, are there truly future data to be added to this dataset?</a:t>
            </a:r>
          </a:p>
          <a:p>
            <a:pPr algn="l"/>
            <a:r>
              <a:rPr lang="en-US" sz="2200" dirty="0" smtClean="0"/>
              <a:t>	Also, the start date of December 07, 2017 noted below is inconsistent with the date range specified elsewhere, and the dataset itself.</a:t>
            </a:r>
            <a:endParaRPr lang="en-US" sz="2200" dirty="0"/>
          </a:p>
        </p:txBody>
      </p:sp>
      <p:pic>
        <p:nvPicPr>
          <p:cNvPr id="7" name="Picture 6"/>
          <p:cNvPicPr>
            <a:picLocks noChangeAspect="1"/>
          </p:cNvPicPr>
          <p:nvPr/>
        </p:nvPicPr>
        <p:blipFill>
          <a:blip r:embed="rId2"/>
          <a:stretch>
            <a:fillRect/>
          </a:stretch>
        </p:blipFill>
        <p:spPr>
          <a:xfrm>
            <a:off x="1266566" y="4791075"/>
            <a:ext cx="6134100" cy="1930400"/>
          </a:xfrm>
          <a:prstGeom prst="rect">
            <a:avLst/>
          </a:prstGeom>
        </p:spPr>
      </p:pic>
    </p:spTree>
    <p:extLst>
      <p:ext uri="{BB962C8B-B14F-4D97-AF65-F5344CB8AC3E}">
        <p14:creationId xmlns:p14="http://schemas.microsoft.com/office/powerpoint/2010/main" val="9087869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348636-2E21-7B41-B594-CFB163730FE3}" type="slidenum">
              <a:rPr lang="en-US" smtClean="0"/>
              <a:t>12</a:t>
            </a:fld>
            <a:endParaRPr lang="en-US"/>
          </a:p>
        </p:txBody>
      </p:sp>
      <p:sp>
        <p:nvSpPr>
          <p:cNvPr id="6" name="Title 1"/>
          <p:cNvSpPr>
            <a:spLocks noGrp="1"/>
          </p:cNvSpPr>
          <p:nvPr>
            <p:ph type="ctrTitle"/>
          </p:nvPr>
        </p:nvSpPr>
        <p:spPr>
          <a:xfrm>
            <a:off x="685800" y="2771731"/>
            <a:ext cx="7772400" cy="710249"/>
          </a:xfrm>
        </p:spPr>
        <p:txBody>
          <a:bodyPr>
            <a:normAutofit fontScale="90000"/>
          </a:bodyPr>
          <a:lstStyle/>
          <a:p>
            <a:r>
              <a:rPr lang="en-US" dirty="0"/>
              <a:t>KEM </a:t>
            </a:r>
            <a:r>
              <a:rPr lang="en-US" dirty="0" smtClean="0"/>
              <a:t>Encounter</a:t>
            </a:r>
            <a:endParaRPr lang="en-US" dirty="0"/>
          </a:p>
        </p:txBody>
      </p:sp>
    </p:spTree>
    <p:extLst>
      <p:ext uri="{BB962C8B-B14F-4D97-AF65-F5344CB8AC3E}">
        <p14:creationId xmlns:p14="http://schemas.microsoft.com/office/powerpoint/2010/main" val="1005214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3153"/>
            <a:ext cx="9144000" cy="2737590"/>
          </a:xfrm>
          <a:prstGeom prst="rect">
            <a:avLst/>
          </a:prstGeom>
        </p:spPr>
      </p:pic>
      <p:pic>
        <p:nvPicPr>
          <p:cNvPr id="3" name="Picture 2"/>
          <p:cNvPicPr>
            <a:picLocks noChangeAspect="1"/>
          </p:cNvPicPr>
          <p:nvPr/>
        </p:nvPicPr>
        <p:blipFill>
          <a:blip r:embed="rId3"/>
          <a:stretch>
            <a:fillRect/>
          </a:stretch>
        </p:blipFill>
        <p:spPr>
          <a:xfrm>
            <a:off x="371337" y="3720727"/>
            <a:ext cx="3184116" cy="2872159"/>
          </a:xfrm>
          <a:prstGeom prst="rect">
            <a:avLst/>
          </a:prstGeom>
        </p:spPr>
      </p:pic>
      <p:sp>
        <p:nvSpPr>
          <p:cNvPr id="6" name="Title 1"/>
          <p:cNvSpPr>
            <a:spLocks noGrp="1"/>
          </p:cNvSpPr>
          <p:nvPr>
            <p:ph type="ctrTitle"/>
          </p:nvPr>
        </p:nvSpPr>
        <p:spPr>
          <a:xfrm>
            <a:off x="685800" y="21504"/>
            <a:ext cx="7772400" cy="710249"/>
          </a:xfrm>
        </p:spPr>
        <p:txBody>
          <a:bodyPr>
            <a:normAutofit fontScale="90000"/>
          </a:bodyPr>
          <a:lstStyle/>
          <a:p>
            <a:r>
              <a:rPr lang="en-US" dirty="0"/>
              <a:t>KEM </a:t>
            </a:r>
            <a:r>
              <a:rPr lang="en-US" dirty="0" smtClean="0"/>
              <a:t>Encounter: </a:t>
            </a:r>
            <a:r>
              <a:rPr lang="en-US" dirty="0"/>
              <a:t>SDC </a:t>
            </a:r>
            <a:r>
              <a:rPr lang="en-US" dirty="0" smtClean="0"/>
              <a:t>Raw Data</a:t>
            </a:r>
            <a:endParaRPr lang="en-US" dirty="0"/>
          </a:p>
        </p:txBody>
      </p:sp>
      <p:sp>
        <p:nvSpPr>
          <p:cNvPr id="7" name="TextBox 6"/>
          <p:cNvSpPr txBox="1"/>
          <p:nvPr/>
        </p:nvSpPr>
        <p:spPr>
          <a:xfrm>
            <a:off x="3743385" y="3966672"/>
            <a:ext cx="5225144" cy="2308324"/>
          </a:xfrm>
          <a:prstGeom prst="rect">
            <a:avLst/>
          </a:prstGeom>
          <a:noFill/>
        </p:spPr>
        <p:txBody>
          <a:bodyPr wrap="square" rtlCol="0">
            <a:spAutoFit/>
          </a:bodyPr>
          <a:lstStyle/>
          <a:p>
            <a:r>
              <a:rPr lang="en-US" dirty="0" smtClean="0"/>
              <a:t>Includes SDC raw scientific data, SDC housekeeping (engineering telemetry), New Horizons spacecraft housekeeping (0x004, 0x00D, 0x00A), and New Horizons thruster firing fata</a:t>
            </a:r>
          </a:p>
          <a:p>
            <a:endParaRPr lang="en-US" dirty="0"/>
          </a:p>
          <a:p>
            <a:r>
              <a:rPr lang="en-US" dirty="0" smtClean="0"/>
              <a:t>The SDC raw scientific data includes channel (detector) number, data threshold, data magnitude, and time stamp</a:t>
            </a:r>
            <a:endParaRPr lang="en-US" dirty="0"/>
          </a:p>
        </p:txBody>
      </p:sp>
      <p:sp>
        <p:nvSpPr>
          <p:cNvPr id="4" name="Slide Number Placeholder 3"/>
          <p:cNvSpPr>
            <a:spLocks noGrp="1"/>
          </p:cNvSpPr>
          <p:nvPr>
            <p:ph type="sldNum" sz="quarter" idx="12"/>
          </p:nvPr>
        </p:nvSpPr>
        <p:spPr/>
        <p:txBody>
          <a:bodyPr/>
          <a:lstStyle/>
          <a:p>
            <a:fld id="{C2348636-2E21-7B41-B594-CFB163730FE3}" type="slidenum">
              <a:rPr lang="en-US" smtClean="0"/>
              <a:t>13</a:t>
            </a:fld>
            <a:endParaRPr lang="en-US"/>
          </a:p>
        </p:txBody>
      </p:sp>
    </p:spTree>
    <p:extLst>
      <p:ext uri="{BB962C8B-B14F-4D97-AF65-F5344CB8AC3E}">
        <p14:creationId xmlns:p14="http://schemas.microsoft.com/office/powerpoint/2010/main" val="2033437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14</a:t>
            </a:fld>
            <a:endParaRPr lang="en-US"/>
          </a:p>
        </p:txBody>
      </p:sp>
      <p:sp>
        <p:nvSpPr>
          <p:cNvPr id="6" name="TextBox 5"/>
          <p:cNvSpPr txBox="1"/>
          <p:nvPr/>
        </p:nvSpPr>
        <p:spPr>
          <a:xfrm>
            <a:off x="262936" y="5244147"/>
            <a:ext cx="8578593" cy="1477328"/>
          </a:xfrm>
          <a:prstGeom prst="rect">
            <a:avLst/>
          </a:prstGeom>
          <a:noFill/>
        </p:spPr>
        <p:txBody>
          <a:bodyPr wrap="square" rtlCol="0">
            <a:spAutoFit/>
          </a:bodyPr>
          <a:lstStyle/>
          <a:p>
            <a:r>
              <a:rPr lang="en-US" dirty="0" smtClean="0"/>
              <a:t>Plot of Mission Elapsed Time vs. entry looks ok – but very few hits in the time period (?)</a:t>
            </a:r>
          </a:p>
          <a:p>
            <a:endParaRPr lang="en-US" dirty="0"/>
          </a:p>
          <a:p>
            <a:r>
              <a:rPr lang="en-US" dirty="0" smtClean="0"/>
              <a:t>Total number of events: 51</a:t>
            </a:r>
          </a:p>
          <a:p>
            <a:endParaRPr lang="en-US" dirty="0"/>
          </a:p>
          <a:p>
            <a:r>
              <a:rPr lang="en-US" dirty="0" smtClean="0"/>
              <a:t>Time period covers: Aug 14, 2018 – Dec 01, 2018</a:t>
            </a:r>
          </a:p>
        </p:txBody>
      </p:sp>
      <p:sp>
        <p:nvSpPr>
          <p:cNvPr id="7"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KEM Encounter: SDC Raw Data</a:t>
            </a:r>
            <a:endParaRPr lang="en-US" dirty="0"/>
          </a:p>
        </p:txBody>
      </p:sp>
      <p:pic>
        <p:nvPicPr>
          <p:cNvPr id="3" name="Picture 2"/>
          <p:cNvPicPr>
            <a:picLocks noChangeAspect="1"/>
          </p:cNvPicPr>
          <p:nvPr/>
        </p:nvPicPr>
        <p:blipFill>
          <a:blip r:embed="rId2"/>
          <a:stretch>
            <a:fillRect/>
          </a:stretch>
        </p:blipFill>
        <p:spPr>
          <a:xfrm>
            <a:off x="0" y="844082"/>
            <a:ext cx="9144000" cy="4219824"/>
          </a:xfrm>
          <a:prstGeom prst="rect">
            <a:avLst/>
          </a:prstGeom>
        </p:spPr>
      </p:pic>
    </p:spTree>
    <p:extLst>
      <p:ext uri="{BB962C8B-B14F-4D97-AF65-F5344CB8AC3E}">
        <p14:creationId xmlns:p14="http://schemas.microsoft.com/office/powerpoint/2010/main" val="2869451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15</a:t>
            </a:fld>
            <a:endParaRPr lang="en-US"/>
          </a:p>
        </p:txBody>
      </p:sp>
      <p:sp>
        <p:nvSpPr>
          <p:cNvPr id="7" name="TextBox 6"/>
          <p:cNvSpPr txBox="1"/>
          <p:nvPr/>
        </p:nvSpPr>
        <p:spPr>
          <a:xfrm>
            <a:off x="262936" y="5136879"/>
            <a:ext cx="8578593" cy="1477328"/>
          </a:xfrm>
          <a:prstGeom prst="rect">
            <a:avLst/>
          </a:prstGeom>
          <a:noFill/>
        </p:spPr>
        <p:txBody>
          <a:bodyPr wrap="square" rtlCol="0">
            <a:spAutoFit/>
          </a:bodyPr>
          <a:lstStyle/>
          <a:p>
            <a:r>
              <a:rPr lang="en-US" dirty="0" smtClean="0"/>
              <a:t>Channel ID# versus Time looks good</a:t>
            </a:r>
          </a:p>
          <a:p>
            <a:endParaRPr lang="en-US" dirty="0"/>
          </a:p>
          <a:p>
            <a:r>
              <a:rPr lang="en-US" dirty="0"/>
              <a:t>Total number of events: </a:t>
            </a:r>
            <a:r>
              <a:rPr lang="en-US" dirty="0" smtClean="0"/>
              <a:t>51</a:t>
            </a:r>
            <a:endParaRPr lang="en-US" dirty="0"/>
          </a:p>
          <a:p>
            <a:endParaRPr lang="en-US" dirty="0"/>
          </a:p>
          <a:p>
            <a:r>
              <a:rPr lang="en-US" dirty="0"/>
              <a:t>Time period covers: Aug 14, 2018 – Dec 01, 2018</a:t>
            </a:r>
          </a:p>
        </p:txBody>
      </p:sp>
      <p:sp>
        <p:nvSpPr>
          <p:cNvPr id="8"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a:t>
            </a:r>
            <a:r>
              <a:rPr lang="en-US" dirty="0" smtClean="0"/>
              <a:t>Encounter: </a:t>
            </a:r>
            <a:r>
              <a:rPr lang="en-US" dirty="0"/>
              <a:t>SDC </a:t>
            </a:r>
            <a:r>
              <a:rPr lang="en-US" dirty="0" smtClean="0"/>
              <a:t>Raw Data</a:t>
            </a:r>
            <a:endParaRPr lang="en-US" dirty="0"/>
          </a:p>
        </p:txBody>
      </p:sp>
      <p:pic>
        <p:nvPicPr>
          <p:cNvPr id="2" name="Picture 1"/>
          <p:cNvPicPr>
            <a:picLocks noChangeAspect="1"/>
          </p:cNvPicPr>
          <p:nvPr/>
        </p:nvPicPr>
        <p:blipFill>
          <a:blip r:embed="rId2"/>
          <a:stretch>
            <a:fillRect/>
          </a:stretch>
        </p:blipFill>
        <p:spPr>
          <a:xfrm>
            <a:off x="0" y="731753"/>
            <a:ext cx="9144000" cy="4242130"/>
          </a:xfrm>
          <a:prstGeom prst="rect">
            <a:avLst/>
          </a:prstGeom>
        </p:spPr>
      </p:pic>
    </p:spTree>
    <p:extLst>
      <p:ext uri="{BB962C8B-B14F-4D97-AF65-F5344CB8AC3E}">
        <p14:creationId xmlns:p14="http://schemas.microsoft.com/office/powerpoint/2010/main" val="9746934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16</a:t>
            </a:fld>
            <a:endParaRPr lang="en-US"/>
          </a:p>
        </p:txBody>
      </p:sp>
      <p:sp>
        <p:nvSpPr>
          <p:cNvPr id="7" name="TextBox 6"/>
          <p:cNvSpPr txBox="1"/>
          <p:nvPr/>
        </p:nvSpPr>
        <p:spPr>
          <a:xfrm>
            <a:off x="262936" y="5244147"/>
            <a:ext cx="8578593" cy="1477328"/>
          </a:xfrm>
          <a:prstGeom prst="rect">
            <a:avLst/>
          </a:prstGeom>
          <a:noFill/>
        </p:spPr>
        <p:txBody>
          <a:bodyPr wrap="square" rtlCol="0">
            <a:spAutoFit/>
          </a:bodyPr>
          <a:lstStyle/>
          <a:p>
            <a:r>
              <a:rPr lang="en-US" dirty="0" smtClean="0"/>
              <a:t>Magnitude versus Time looks good – appears to be a threshold change in late Aug 2018</a:t>
            </a:r>
          </a:p>
          <a:p>
            <a:endParaRPr lang="en-US" dirty="0" smtClean="0"/>
          </a:p>
          <a:p>
            <a:r>
              <a:rPr lang="en-US" dirty="0" smtClean="0"/>
              <a:t>Total </a:t>
            </a:r>
            <a:r>
              <a:rPr lang="en-US" dirty="0"/>
              <a:t>number of events: </a:t>
            </a:r>
            <a:r>
              <a:rPr lang="en-US" dirty="0" smtClean="0"/>
              <a:t>51</a:t>
            </a:r>
          </a:p>
          <a:p>
            <a:endParaRPr lang="en-US" dirty="0"/>
          </a:p>
          <a:p>
            <a:r>
              <a:rPr lang="en-US" dirty="0"/>
              <a:t>Time period covers: Aug 14, 2018 – Dec 01, 2018</a:t>
            </a:r>
          </a:p>
        </p:txBody>
      </p:sp>
      <p:sp>
        <p:nvSpPr>
          <p:cNvPr id="8"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a:t>
            </a:r>
            <a:r>
              <a:rPr lang="en-US" dirty="0" smtClean="0"/>
              <a:t>Encounter: </a:t>
            </a:r>
            <a:r>
              <a:rPr lang="en-US" dirty="0"/>
              <a:t>SDC </a:t>
            </a:r>
            <a:r>
              <a:rPr lang="en-US" dirty="0" smtClean="0"/>
              <a:t>Raw Data</a:t>
            </a:r>
            <a:endParaRPr lang="en-US" dirty="0"/>
          </a:p>
        </p:txBody>
      </p:sp>
      <p:pic>
        <p:nvPicPr>
          <p:cNvPr id="2" name="Picture 1"/>
          <p:cNvPicPr>
            <a:picLocks noChangeAspect="1"/>
          </p:cNvPicPr>
          <p:nvPr/>
        </p:nvPicPr>
        <p:blipFill>
          <a:blip r:embed="rId2"/>
          <a:stretch>
            <a:fillRect/>
          </a:stretch>
        </p:blipFill>
        <p:spPr>
          <a:xfrm>
            <a:off x="0" y="731753"/>
            <a:ext cx="9144000" cy="4291408"/>
          </a:xfrm>
          <a:prstGeom prst="rect">
            <a:avLst/>
          </a:prstGeom>
        </p:spPr>
      </p:pic>
    </p:spTree>
    <p:extLst>
      <p:ext uri="{BB962C8B-B14F-4D97-AF65-F5344CB8AC3E}">
        <p14:creationId xmlns:p14="http://schemas.microsoft.com/office/powerpoint/2010/main" val="3266490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1504"/>
            <a:ext cx="7772400" cy="710249"/>
          </a:xfrm>
        </p:spPr>
        <p:txBody>
          <a:bodyPr>
            <a:normAutofit fontScale="90000"/>
          </a:bodyPr>
          <a:lstStyle/>
          <a:p>
            <a:r>
              <a:rPr lang="en-US" dirty="0"/>
              <a:t>KEM </a:t>
            </a:r>
            <a:r>
              <a:rPr lang="en-US" dirty="0" smtClean="0"/>
              <a:t>Encounter: </a:t>
            </a:r>
            <a:r>
              <a:rPr lang="en-US" dirty="0"/>
              <a:t>SDC </a:t>
            </a:r>
            <a:r>
              <a:rPr lang="en-US" dirty="0" smtClean="0"/>
              <a:t>Calibrated Data</a:t>
            </a:r>
            <a:endParaRPr lang="en-US" dirty="0"/>
          </a:p>
        </p:txBody>
      </p:sp>
      <p:pic>
        <p:nvPicPr>
          <p:cNvPr id="4" name="Picture 3"/>
          <p:cNvPicPr>
            <a:picLocks noChangeAspect="1"/>
          </p:cNvPicPr>
          <p:nvPr/>
        </p:nvPicPr>
        <p:blipFill>
          <a:blip r:embed="rId2"/>
          <a:stretch>
            <a:fillRect/>
          </a:stretch>
        </p:blipFill>
        <p:spPr>
          <a:xfrm>
            <a:off x="0" y="1369434"/>
            <a:ext cx="9144000" cy="1056844"/>
          </a:xfrm>
          <a:prstGeom prst="rect">
            <a:avLst/>
          </a:prstGeom>
        </p:spPr>
      </p:pic>
      <p:pic>
        <p:nvPicPr>
          <p:cNvPr id="5" name="Picture 4"/>
          <p:cNvPicPr>
            <a:picLocks noChangeAspect="1"/>
          </p:cNvPicPr>
          <p:nvPr/>
        </p:nvPicPr>
        <p:blipFill>
          <a:blip r:embed="rId3"/>
          <a:stretch>
            <a:fillRect/>
          </a:stretch>
        </p:blipFill>
        <p:spPr>
          <a:xfrm>
            <a:off x="206391" y="2773230"/>
            <a:ext cx="3784600" cy="3771900"/>
          </a:xfrm>
          <a:prstGeom prst="rect">
            <a:avLst/>
          </a:prstGeom>
        </p:spPr>
      </p:pic>
      <p:sp>
        <p:nvSpPr>
          <p:cNvPr id="7" name="TextBox 6"/>
          <p:cNvSpPr txBox="1"/>
          <p:nvPr/>
        </p:nvSpPr>
        <p:spPr>
          <a:xfrm>
            <a:off x="4144463" y="3796684"/>
            <a:ext cx="4824066" cy="1754327"/>
          </a:xfrm>
          <a:prstGeom prst="rect">
            <a:avLst/>
          </a:prstGeom>
          <a:noFill/>
        </p:spPr>
        <p:txBody>
          <a:bodyPr wrap="square" rtlCol="0">
            <a:spAutoFit/>
          </a:bodyPr>
          <a:lstStyle/>
          <a:p>
            <a:r>
              <a:rPr lang="en-US" dirty="0" smtClean="0"/>
              <a:t>Includes SDC calibrated scientific data</a:t>
            </a:r>
          </a:p>
          <a:p>
            <a:endParaRPr lang="en-US" dirty="0"/>
          </a:p>
          <a:p>
            <a:r>
              <a:rPr lang="en-US" dirty="0" smtClean="0"/>
              <a:t>The SDC calibrated scientific data includes time, channel, charge, mass, mass threshold, error bars, quality flag, and theoretical SDC-dust relative impact velocity</a:t>
            </a:r>
            <a:endParaRPr lang="en-US" dirty="0"/>
          </a:p>
        </p:txBody>
      </p:sp>
      <p:sp>
        <p:nvSpPr>
          <p:cNvPr id="2" name="Slide Number Placeholder 1"/>
          <p:cNvSpPr>
            <a:spLocks noGrp="1"/>
          </p:cNvSpPr>
          <p:nvPr>
            <p:ph type="sldNum" sz="quarter" idx="12"/>
          </p:nvPr>
        </p:nvSpPr>
        <p:spPr/>
        <p:txBody>
          <a:bodyPr/>
          <a:lstStyle/>
          <a:p>
            <a:fld id="{C2348636-2E21-7B41-B594-CFB163730FE3}" type="slidenum">
              <a:rPr lang="en-US" smtClean="0"/>
              <a:t>17</a:t>
            </a:fld>
            <a:endParaRPr lang="en-US"/>
          </a:p>
        </p:txBody>
      </p:sp>
    </p:spTree>
    <p:extLst>
      <p:ext uri="{BB962C8B-B14F-4D97-AF65-F5344CB8AC3E}">
        <p14:creationId xmlns:p14="http://schemas.microsoft.com/office/powerpoint/2010/main" val="12947713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18</a:t>
            </a:fld>
            <a:endParaRPr lang="en-US"/>
          </a:p>
        </p:txBody>
      </p:sp>
      <p:sp>
        <p:nvSpPr>
          <p:cNvPr id="9" name="Title 1"/>
          <p:cNvSpPr txBox="1">
            <a:spLocks/>
          </p:cNvSpPr>
          <p:nvPr/>
        </p:nvSpPr>
        <p:spPr>
          <a:xfrm>
            <a:off x="685800" y="21504"/>
            <a:ext cx="7772400" cy="71024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a:t>
            </a:r>
            <a:r>
              <a:rPr lang="en-US" dirty="0" smtClean="0"/>
              <a:t>Encounter: </a:t>
            </a:r>
            <a:r>
              <a:rPr lang="en-US" dirty="0"/>
              <a:t>SDC </a:t>
            </a:r>
            <a:r>
              <a:rPr lang="en-US" dirty="0" smtClean="0"/>
              <a:t>Calibrated Data</a:t>
            </a:r>
            <a:endParaRPr lang="en-US" dirty="0"/>
          </a:p>
        </p:txBody>
      </p:sp>
      <p:pic>
        <p:nvPicPr>
          <p:cNvPr id="2" name="Picture 1"/>
          <p:cNvPicPr>
            <a:picLocks noChangeAspect="1"/>
          </p:cNvPicPr>
          <p:nvPr/>
        </p:nvPicPr>
        <p:blipFill>
          <a:blip r:embed="rId2"/>
          <a:stretch>
            <a:fillRect/>
          </a:stretch>
        </p:blipFill>
        <p:spPr>
          <a:xfrm>
            <a:off x="529660" y="829441"/>
            <a:ext cx="8157140" cy="5676392"/>
          </a:xfrm>
          <a:prstGeom prst="rect">
            <a:avLst/>
          </a:prstGeom>
        </p:spPr>
      </p:pic>
    </p:spTree>
    <p:extLst>
      <p:ext uri="{BB962C8B-B14F-4D97-AF65-F5344CB8AC3E}">
        <p14:creationId xmlns:p14="http://schemas.microsoft.com/office/powerpoint/2010/main" val="19034600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0279"/>
          </a:xfrm>
        </p:spPr>
        <p:txBody>
          <a:bodyPr>
            <a:noAutofit/>
          </a:bodyPr>
          <a:lstStyle/>
          <a:p>
            <a:r>
              <a:rPr lang="en-US" sz="3200" dirty="0" smtClean="0"/>
              <a:t>Textual Edits: nh-p-</a:t>
            </a:r>
            <a:r>
              <a:rPr lang="en-US" sz="3200" dirty="0" err="1" smtClean="0"/>
              <a:t>sdc</a:t>
            </a:r>
            <a:r>
              <a:rPr lang="en-US" sz="3200" dirty="0" smtClean="0"/>
              <a:t>-[2,3]-kemencounter-v2</a:t>
            </a:r>
            <a:endParaRPr lang="en-US" sz="3200" dirty="0"/>
          </a:p>
        </p:txBody>
      </p:sp>
      <p:sp>
        <p:nvSpPr>
          <p:cNvPr id="3" name="Content Placeholder 2"/>
          <p:cNvSpPr>
            <a:spLocks noGrp="1"/>
          </p:cNvSpPr>
          <p:nvPr>
            <p:ph idx="1"/>
          </p:nvPr>
        </p:nvSpPr>
        <p:spPr>
          <a:xfrm>
            <a:off x="457199" y="1121834"/>
            <a:ext cx="8453967" cy="5004330"/>
          </a:xfrm>
        </p:spPr>
        <p:txBody>
          <a:bodyPr>
            <a:normAutofit/>
          </a:bodyPr>
          <a:lstStyle/>
          <a:p>
            <a:r>
              <a:rPr lang="en-US" dirty="0" smtClean="0"/>
              <a:t>None noted.</a:t>
            </a:r>
            <a:endParaRPr lang="is-IS" dirty="0" smtClean="0"/>
          </a:p>
        </p:txBody>
      </p:sp>
      <p:sp>
        <p:nvSpPr>
          <p:cNvPr id="4" name="Slide Number Placeholder 3"/>
          <p:cNvSpPr>
            <a:spLocks noGrp="1"/>
          </p:cNvSpPr>
          <p:nvPr>
            <p:ph type="sldNum" sz="quarter" idx="12"/>
          </p:nvPr>
        </p:nvSpPr>
        <p:spPr/>
        <p:txBody>
          <a:bodyPr/>
          <a:lstStyle/>
          <a:p>
            <a:fld id="{C2348636-2E21-7B41-B594-CFB163730FE3}" type="slidenum">
              <a:rPr lang="en-US" smtClean="0"/>
              <a:t>19</a:t>
            </a:fld>
            <a:endParaRPr lang="en-US"/>
          </a:p>
        </p:txBody>
      </p:sp>
      <p:pic>
        <p:nvPicPr>
          <p:cNvPr id="5" name="Picture 4"/>
          <p:cNvPicPr>
            <a:picLocks noChangeAspect="1"/>
          </p:cNvPicPr>
          <p:nvPr/>
        </p:nvPicPr>
        <p:blipFill>
          <a:blip r:embed="rId2"/>
          <a:stretch>
            <a:fillRect/>
          </a:stretch>
        </p:blipFill>
        <p:spPr>
          <a:xfrm>
            <a:off x="1092200" y="4775101"/>
            <a:ext cx="6946900" cy="1752600"/>
          </a:xfrm>
          <a:prstGeom prst="rect">
            <a:avLst/>
          </a:prstGeom>
        </p:spPr>
      </p:pic>
      <p:sp>
        <p:nvSpPr>
          <p:cNvPr id="6" name="Title 1"/>
          <p:cNvSpPr txBox="1">
            <a:spLocks/>
          </p:cNvSpPr>
          <p:nvPr/>
        </p:nvSpPr>
        <p:spPr>
          <a:xfrm>
            <a:off x="340928" y="2515720"/>
            <a:ext cx="8229600" cy="22593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Query to NH SDC Team:</a:t>
            </a:r>
          </a:p>
          <a:p>
            <a:pPr algn="l"/>
            <a:r>
              <a:rPr lang="en-US" sz="3600" dirty="0"/>
              <a:t>	</a:t>
            </a:r>
            <a:r>
              <a:rPr lang="en-US" sz="2600" dirty="0" smtClean="0"/>
              <a:t>The </a:t>
            </a:r>
            <a:r>
              <a:rPr lang="en-US" sz="2600" dirty="0" err="1" smtClean="0"/>
              <a:t>dataset.cat</a:t>
            </a:r>
            <a:r>
              <a:rPr lang="en-US" sz="2600" dirty="0" smtClean="0"/>
              <a:t> file has the paragraph below. I’m concerned that the data are being released when they may be potentially incomplete. Thus, are there truly future data to be added to this dataset?</a:t>
            </a:r>
            <a:endParaRPr lang="en-US" sz="2600" dirty="0"/>
          </a:p>
        </p:txBody>
      </p:sp>
    </p:spTree>
    <p:extLst>
      <p:ext uri="{BB962C8B-B14F-4D97-AF65-F5344CB8AC3E}">
        <p14:creationId xmlns:p14="http://schemas.microsoft.com/office/powerpoint/2010/main" val="2050220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38809" y="909991"/>
            <a:ext cx="5052024" cy="4750001"/>
          </a:xfrm>
          <a:prstGeom prst="rect">
            <a:avLst/>
          </a:prstGeom>
        </p:spPr>
      </p:pic>
      <p:sp>
        <p:nvSpPr>
          <p:cNvPr id="4" name="TextBox 3"/>
          <p:cNvSpPr txBox="1"/>
          <p:nvPr/>
        </p:nvSpPr>
        <p:spPr>
          <a:xfrm>
            <a:off x="490204" y="5613964"/>
            <a:ext cx="8054966" cy="1107996"/>
          </a:xfrm>
          <a:prstGeom prst="rect">
            <a:avLst/>
          </a:prstGeom>
          <a:noFill/>
        </p:spPr>
        <p:txBody>
          <a:bodyPr wrap="square" rtlCol="0">
            <a:spAutoFit/>
          </a:bodyPr>
          <a:lstStyle/>
          <a:p>
            <a:r>
              <a:rPr lang="en-US" sz="2200" dirty="0" smtClean="0"/>
              <a:t>SDC instrument:</a:t>
            </a:r>
          </a:p>
          <a:p>
            <a:r>
              <a:rPr lang="en-US" sz="2200" dirty="0"/>
              <a:t>	</a:t>
            </a:r>
            <a:r>
              <a:rPr lang="en-US" sz="2200" dirty="0" smtClean="0"/>
              <a:t> - 14 detectors: 12 science (with 1 defunct), 2 reference</a:t>
            </a:r>
          </a:p>
          <a:p>
            <a:r>
              <a:rPr lang="en-US" sz="2200" dirty="0"/>
              <a:t>	</a:t>
            </a:r>
            <a:r>
              <a:rPr lang="en-US" sz="2200" dirty="0" smtClean="0"/>
              <a:t> - electronics box for signal processing, telemetry/commands</a:t>
            </a:r>
          </a:p>
        </p:txBody>
      </p:sp>
      <p:sp>
        <p:nvSpPr>
          <p:cNvPr id="2" name="Slide Number Placeholder 1"/>
          <p:cNvSpPr>
            <a:spLocks noGrp="1"/>
          </p:cNvSpPr>
          <p:nvPr>
            <p:ph type="sldNum" sz="quarter" idx="12"/>
          </p:nvPr>
        </p:nvSpPr>
        <p:spPr/>
        <p:txBody>
          <a:bodyPr/>
          <a:lstStyle/>
          <a:p>
            <a:fld id="{C2348636-2E21-7B41-B594-CFB163730FE3}" type="slidenum">
              <a:rPr lang="en-US" smtClean="0"/>
              <a:t>2</a:t>
            </a:fld>
            <a:endParaRPr lang="en-US"/>
          </a:p>
        </p:txBody>
      </p:sp>
      <p:sp>
        <p:nvSpPr>
          <p:cNvPr id="7" name="Title 1"/>
          <p:cNvSpPr>
            <a:spLocks noGrp="1"/>
          </p:cNvSpPr>
          <p:nvPr>
            <p:ph type="ctrTitle"/>
          </p:nvPr>
        </p:nvSpPr>
        <p:spPr>
          <a:xfrm>
            <a:off x="685800" y="199743"/>
            <a:ext cx="7772400" cy="710249"/>
          </a:xfrm>
        </p:spPr>
        <p:txBody>
          <a:bodyPr>
            <a:normAutofit fontScale="90000"/>
          </a:bodyPr>
          <a:lstStyle/>
          <a:p>
            <a:r>
              <a:rPr lang="en-US" dirty="0" smtClean="0"/>
              <a:t>SDC Instrument</a:t>
            </a:r>
            <a:endParaRPr lang="en-US" dirty="0"/>
          </a:p>
        </p:txBody>
      </p:sp>
    </p:spTree>
    <p:extLst>
      <p:ext uri="{BB962C8B-B14F-4D97-AF65-F5344CB8AC3E}">
        <p14:creationId xmlns:p14="http://schemas.microsoft.com/office/powerpoint/2010/main" val="21653471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0279"/>
          </a:xfrm>
        </p:spPr>
        <p:txBody>
          <a:bodyPr>
            <a:noAutofit/>
          </a:bodyPr>
          <a:lstStyle/>
          <a:p>
            <a:pPr algn="l"/>
            <a:r>
              <a:rPr lang="en-US" sz="3200" dirty="0" smtClean="0"/>
              <a:t>Another point to consider:</a:t>
            </a:r>
            <a:endParaRPr lang="en-US" sz="3200" dirty="0"/>
          </a:p>
        </p:txBody>
      </p:sp>
      <p:sp>
        <p:nvSpPr>
          <p:cNvPr id="3" name="Content Placeholder 2"/>
          <p:cNvSpPr>
            <a:spLocks noGrp="1"/>
          </p:cNvSpPr>
          <p:nvPr>
            <p:ph idx="1"/>
          </p:nvPr>
        </p:nvSpPr>
        <p:spPr>
          <a:xfrm>
            <a:off x="457199" y="1121834"/>
            <a:ext cx="8453967" cy="5004330"/>
          </a:xfrm>
        </p:spPr>
        <p:txBody>
          <a:bodyPr>
            <a:normAutofit/>
          </a:bodyPr>
          <a:lstStyle/>
          <a:p>
            <a:r>
              <a:rPr lang="is-IS" dirty="0" smtClean="0"/>
              <a:t>How to determine threshold of various channels when there aren’t hits in the dataset?</a:t>
            </a:r>
          </a:p>
          <a:p>
            <a:pPr lvl="1"/>
            <a:r>
              <a:rPr lang="is-IS" dirty="0" smtClean="0"/>
              <a:t>We haven’t necessarily had this issue before because we’ve had enough hits, but here, one can’t necessarily reconstruct a minimum detectable dust grain size without the threshold information.</a:t>
            </a:r>
            <a:endParaRPr lang="is-IS" dirty="0" smtClean="0"/>
          </a:p>
        </p:txBody>
      </p:sp>
      <p:sp>
        <p:nvSpPr>
          <p:cNvPr id="4" name="Slide Number Placeholder 3"/>
          <p:cNvSpPr>
            <a:spLocks noGrp="1"/>
          </p:cNvSpPr>
          <p:nvPr>
            <p:ph type="sldNum" sz="quarter" idx="12"/>
          </p:nvPr>
        </p:nvSpPr>
        <p:spPr/>
        <p:txBody>
          <a:bodyPr/>
          <a:lstStyle/>
          <a:p>
            <a:fld id="{C2348636-2E21-7B41-B594-CFB163730FE3}" type="slidenum">
              <a:rPr lang="en-US" smtClean="0"/>
              <a:t>20</a:t>
            </a:fld>
            <a:endParaRPr lang="en-US"/>
          </a:p>
        </p:txBody>
      </p:sp>
    </p:spTree>
    <p:extLst>
      <p:ext uri="{BB962C8B-B14F-4D97-AF65-F5344CB8AC3E}">
        <p14:creationId xmlns:p14="http://schemas.microsoft.com/office/powerpoint/2010/main" val="38072877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15" y="193833"/>
            <a:ext cx="8779132" cy="6555641"/>
          </a:xfrm>
          <a:prstGeom prst="rect">
            <a:avLst/>
          </a:prstGeom>
          <a:noFill/>
        </p:spPr>
        <p:txBody>
          <a:bodyPr wrap="square" rtlCol="0">
            <a:spAutoFit/>
          </a:bodyPr>
          <a:lstStyle/>
          <a:p>
            <a:r>
              <a:rPr lang="en-US" sz="2000" dirty="0" smtClean="0"/>
              <a:t>Completeness:</a:t>
            </a:r>
          </a:p>
          <a:p>
            <a:endParaRPr lang="en-US" sz="2000" dirty="0" smtClean="0"/>
          </a:p>
          <a:p>
            <a:pPr marL="742950" lvl="1" indent="-285750">
              <a:buFont typeface="Arial"/>
              <a:buChar char="•"/>
            </a:pPr>
            <a:r>
              <a:rPr lang="en-US" sz="2000" dirty="0" smtClean="0"/>
              <a:t>The delivered dataset has a complete set of files and documentation </a:t>
            </a:r>
          </a:p>
          <a:p>
            <a:pPr marL="742950" lvl="1" indent="-285750">
              <a:buFont typeface="Arial"/>
              <a:buChar char="•"/>
            </a:pPr>
            <a:r>
              <a:rPr lang="en-US" sz="2000" dirty="0" smtClean="0"/>
              <a:t>Adequate completeness of each data record (i.e., one dust hit)</a:t>
            </a:r>
          </a:p>
          <a:p>
            <a:pPr lvl="1"/>
            <a:endParaRPr lang="en-US" sz="2000" dirty="0" smtClean="0"/>
          </a:p>
          <a:p>
            <a:r>
              <a:rPr lang="en-US" sz="2000" dirty="0" smtClean="0"/>
              <a:t>Intelligibility:</a:t>
            </a:r>
          </a:p>
          <a:p>
            <a:endParaRPr lang="en-US" sz="2000" dirty="0" smtClean="0"/>
          </a:p>
          <a:p>
            <a:pPr marL="742950" lvl="1" indent="-285750">
              <a:buFont typeface="Arial"/>
              <a:buChar char="•"/>
            </a:pPr>
            <a:r>
              <a:rPr lang="en-US" sz="2000" dirty="0" smtClean="0"/>
              <a:t>Documentation is adequate and straightforward</a:t>
            </a:r>
          </a:p>
          <a:p>
            <a:pPr marL="742950" lvl="1" indent="-285750">
              <a:buFont typeface="Arial"/>
              <a:buChar char="•"/>
            </a:pPr>
            <a:r>
              <a:rPr lang="en-US" sz="2000" dirty="0" smtClean="0"/>
              <a:t>SDC data are intelligibly formatted through FITS files, both raw and calibrated</a:t>
            </a:r>
          </a:p>
          <a:p>
            <a:pPr marL="742950" lvl="1" indent="-285750">
              <a:buFont typeface="Arial"/>
              <a:buChar char="•"/>
            </a:pPr>
            <a:r>
              <a:rPr lang="en-US" sz="2000" dirty="0" smtClean="0"/>
              <a:t>Metadata are straightforward through ASCII implementation</a:t>
            </a:r>
            <a:endParaRPr lang="en-US" sz="2000" dirty="0"/>
          </a:p>
          <a:p>
            <a:endParaRPr lang="en-US" sz="2000" dirty="0"/>
          </a:p>
          <a:p>
            <a:r>
              <a:rPr lang="en-US" sz="2000" dirty="0" smtClean="0"/>
              <a:t>Interpretability:</a:t>
            </a:r>
          </a:p>
          <a:p>
            <a:endParaRPr lang="en-US" sz="2000" dirty="0" smtClean="0"/>
          </a:p>
          <a:p>
            <a:pPr marL="742950" lvl="1" indent="-285750">
              <a:buFont typeface="Arial"/>
              <a:buChar char="•"/>
            </a:pPr>
            <a:r>
              <a:rPr lang="en-US" sz="2000" dirty="0" smtClean="0"/>
              <a:t>Given the relatively simple nature of SDC operations, the data are straightforwardly interpretable; no issues noted here</a:t>
            </a:r>
          </a:p>
          <a:p>
            <a:pPr marL="742950" lvl="1" indent="-285750">
              <a:buFont typeface="Arial"/>
              <a:buChar char="•"/>
            </a:pPr>
            <a:endParaRPr lang="en-US" sz="2000" dirty="0"/>
          </a:p>
          <a:p>
            <a:r>
              <a:rPr lang="en-US" sz="2000" dirty="0" smtClean="0"/>
              <a:t>Issues:</a:t>
            </a:r>
          </a:p>
          <a:p>
            <a:pPr marL="800100" lvl="1" indent="-342900">
              <a:buFont typeface="Arial"/>
              <a:buChar char="•"/>
            </a:pPr>
            <a:r>
              <a:rPr lang="en-US" sz="2000" dirty="0" smtClean="0"/>
              <a:t>Are the data complete in the KEM Cruise and KEM Encounter datasets?</a:t>
            </a:r>
          </a:p>
          <a:p>
            <a:pPr marL="800100" lvl="1" indent="-342900">
              <a:buFont typeface="Arial"/>
              <a:buChar char="•"/>
            </a:pPr>
            <a:r>
              <a:rPr lang="en-US" sz="2000" dirty="0" smtClean="0"/>
              <a:t>Fix date range in KEM Cruise ‘</a:t>
            </a:r>
            <a:r>
              <a:rPr lang="en-US" sz="2000" dirty="0" err="1" smtClean="0"/>
              <a:t>dataset.cat</a:t>
            </a:r>
            <a:r>
              <a:rPr lang="en-US" sz="2000" dirty="0" smtClean="0"/>
              <a:t>’</a:t>
            </a:r>
          </a:p>
          <a:p>
            <a:pPr marL="800100" lvl="1" indent="-342900">
              <a:buFont typeface="Arial"/>
              <a:buChar char="•"/>
            </a:pPr>
            <a:r>
              <a:rPr lang="en-US" sz="2000" dirty="0" smtClean="0"/>
              <a:t>How to report thresholds when there aren’t events?</a:t>
            </a:r>
            <a:endParaRPr lang="en-US" sz="2000" dirty="0" smtClean="0"/>
          </a:p>
        </p:txBody>
      </p:sp>
      <p:sp>
        <p:nvSpPr>
          <p:cNvPr id="3" name="Slide Number Placeholder 2"/>
          <p:cNvSpPr>
            <a:spLocks noGrp="1"/>
          </p:cNvSpPr>
          <p:nvPr>
            <p:ph type="sldNum" sz="quarter" idx="12"/>
          </p:nvPr>
        </p:nvSpPr>
        <p:spPr/>
        <p:txBody>
          <a:bodyPr/>
          <a:lstStyle/>
          <a:p>
            <a:fld id="{C2348636-2E21-7B41-B594-CFB163730FE3}" type="slidenum">
              <a:rPr lang="en-US" smtClean="0"/>
              <a:t>21</a:t>
            </a:fld>
            <a:endParaRPr lang="en-US"/>
          </a:p>
        </p:txBody>
      </p:sp>
    </p:spTree>
    <p:extLst>
      <p:ext uri="{BB962C8B-B14F-4D97-AF65-F5344CB8AC3E}">
        <p14:creationId xmlns:p14="http://schemas.microsoft.com/office/powerpoint/2010/main" val="363346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348636-2E21-7B41-B594-CFB163730FE3}" type="slidenum">
              <a:rPr lang="en-US" smtClean="0"/>
              <a:t>3</a:t>
            </a:fld>
            <a:endParaRPr lang="en-US"/>
          </a:p>
        </p:txBody>
      </p:sp>
      <p:sp>
        <p:nvSpPr>
          <p:cNvPr id="7" name="TextBox 6"/>
          <p:cNvSpPr txBox="1"/>
          <p:nvPr/>
        </p:nvSpPr>
        <p:spPr>
          <a:xfrm>
            <a:off x="4469641" y="819983"/>
            <a:ext cx="4505026" cy="5909311"/>
          </a:xfrm>
          <a:prstGeom prst="rect">
            <a:avLst/>
          </a:prstGeom>
          <a:noFill/>
        </p:spPr>
        <p:txBody>
          <a:bodyPr wrap="square" rtlCol="0">
            <a:spAutoFit/>
          </a:bodyPr>
          <a:lstStyle/>
          <a:p>
            <a:r>
              <a:rPr lang="en-US" dirty="0" smtClean="0"/>
              <a:t>Four main data periods previously released by SDC:</a:t>
            </a:r>
          </a:p>
          <a:p>
            <a:endParaRPr lang="en-US" dirty="0" smtClean="0"/>
          </a:p>
          <a:p>
            <a:pPr marL="285750" indent="-285750">
              <a:buFont typeface="Arial"/>
              <a:buChar char="•"/>
            </a:pPr>
            <a:r>
              <a:rPr lang="en-US" dirty="0" smtClean="0">
                <a:solidFill>
                  <a:schemeClr val="bg1">
                    <a:lumMod val="50000"/>
                  </a:schemeClr>
                </a:solidFill>
              </a:rPr>
              <a:t>Launch: March 2006 – Dec 2006, mainly testing and checkout of instrument</a:t>
            </a:r>
          </a:p>
          <a:p>
            <a:pPr marL="285750" indent="-285750">
              <a:buFont typeface="Arial"/>
              <a:buChar char="•"/>
            </a:pPr>
            <a:endParaRPr lang="en-US" dirty="0" smtClean="0">
              <a:solidFill>
                <a:schemeClr val="bg1">
                  <a:lumMod val="50000"/>
                </a:schemeClr>
              </a:solidFill>
            </a:endParaRPr>
          </a:p>
          <a:p>
            <a:pPr marL="285750" indent="-285750">
              <a:buFont typeface="Arial"/>
              <a:buChar char="•"/>
            </a:pPr>
            <a:r>
              <a:rPr lang="en-US" dirty="0" smtClean="0">
                <a:solidFill>
                  <a:schemeClr val="bg1">
                    <a:lumMod val="50000"/>
                  </a:schemeClr>
                </a:solidFill>
              </a:rPr>
              <a:t>Jupiter: Dec 2006 – June 2007, small chunk of data taken post-Jupiter fly-by (note SDC was not on during close approach of Jupiter)</a:t>
            </a:r>
          </a:p>
          <a:p>
            <a:pPr marL="285750" indent="-285750">
              <a:buFont typeface="Arial"/>
              <a:buChar char="•"/>
            </a:pPr>
            <a:endParaRPr lang="en-US" dirty="0" smtClean="0">
              <a:solidFill>
                <a:schemeClr val="bg1">
                  <a:lumMod val="50000"/>
                </a:schemeClr>
              </a:solidFill>
            </a:endParaRPr>
          </a:p>
          <a:p>
            <a:pPr marL="285750" indent="-285750">
              <a:buFont typeface="Arial"/>
              <a:buChar char="•"/>
            </a:pPr>
            <a:r>
              <a:rPr lang="en-US" dirty="0" smtClean="0">
                <a:solidFill>
                  <a:schemeClr val="bg1">
                    <a:lumMod val="50000"/>
                  </a:schemeClr>
                </a:solidFill>
              </a:rPr>
              <a:t>Pluto-cruise: June 2007 – July 2014, main period of scientific data collection by SDC between the orbits of Jupiter and Pluto</a:t>
            </a:r>
          </a:p>
          <a:p>
            <a:pPr marL="285750" indent="-285750">
              <a:buFont typeface="Arial"/>
              <a:buChar char="•"/>
            </a:pPr>
            <a:endParaRPr lang="en-US" dirty="0" smtClean="0">
              <a:solidFill>
                <a:schemeClr val="bg1">
                  <a:lumMod val="50000"/>
                </a:schemeClr>
              </a:solidFill>
            </a:endParaRPr>
          </a:p>
          <a:p>
            <a:pPr marL="285750" indent="-285750">
              <a:buFont typeface="Arial"/>
              <a:buChar char="•"/>
            </a:pPr>
            <a:r>
              <a:rPr lang="en-US" dirty="0">
                <a:solidFill>
                  <a:schemeClr val="bg1">
                    <a:lumMod val="50000"/>
                  </a:schemeClr>
                </a:solidFill>
              </a:rPr>
              <a:t>Pluto Encounter: Jan 2015 – Oct 2016, Pluto approach, encounter, post-encounter</a:t>
            </a:r>
          </a:p>
          <a:p>
            <a:endParaRPr lang="en-US" dirty="0"/>
          </a:p>
          <a:p>
            <a:r>
              <a:rPr lang="en-US" dirty="0" smtClean="0"/>
              <a:t>Current dataset:</a:t>
            </a:r>
          </a:p>
          <a:p>
            <a:pPr marL="285750" indent="-285750">
              <a:buFont typeface="Arial"/>
              <a:buChar char="•"/>
            </a:pPr>
            <a:r>
              <a:rPr lang="en-US" dirty="0" smtClean="0"/>
              <a:t>KEM Cruise &amp; KEM Encounter, Oct 2016 to Dec 2018 (combined)</a:t>
            </a:r>
          </a:p>
        </p:txBody>
      </p:sp>
      <p:sp>
        <p:nvSpPr>
          <p:cNvPr id="6" name="Title 1"/>
          <p:cNvSpPr>
            <a:spLocks noGrp="1"/>
          </p:cNvSpPr>
          <p:nvPr>
            <p:ph type="ctrTitle"/>
          </p:nvPr>
        </p:nvSpPr>
        <p:spPr>
          <a:xfrm>
            <a:off x="685800" y="109734"/>
            <a:ext cx="7772400" cy="710249"/>
          </a:xfrm>
        </p:spPr>
        <p:txBody>
          <a:bodyPr>
            <a:normAutofit fontScale="90000"/>
          </a:bodyPr>
          <a:lstStyle/>
          <a:p>
            <a:r>
              <a:rPr lang="en-US" dirty="0" smtClean="0"/>
              <a:t>Previous &amp; Current Releases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6" y="1187753"/>
            <a:ext cx="3980207" cy="4706238"/>
          </a:xfrm>
          <a:prstGeom prst="rect">
            <a:avLst/>
          </a:prstGeom>
        </p:spPr>
      </p:pic>
    </p:spTree>
    <p:extLst>
      <p:ext uri="{BB962C8B-B14F-4D97-AF65-F5344CB8AC3E}">
        <p14:creationId xmlns:p14="http://schemas.microsoft.com/office/powerpoint/2010/main" val="11380330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348636-2E21-7B41-B594-CFB163730FE3}" type="slidenum">
              <a:rPr lang="en-US" smtClean="0"/>
              <a:t>4</a:t>
            </a:fld>
            <a:endParaRPr lang="en-US"/>
          </a:p>
        </p:txBody>
      </p:sp>
      <p:sp>
        <p:nvSpPr>
          <p:cNvPr id="6" name="Title 1"/>
          <p:cNvSpPr>
            <a:spLocks noGrp="1"/>
          </p:cNvSpPr>
          <p:nvPr>
            <p:ph type="ctrTitle"/>
          </p:nvPr>
        </p:nvSpPr>
        <p:spPr>
          <a:xfrm>
            <a:off x="685800" y="2771731"/>
            <a:ext cx="7772400" cy="710249"/>
          </a:xfrm>
        </p:spPr>
        <p:txBody>
          <a:bodyPr>
            <a:normAutofit fontScale="90000"/>
          </a:bodyPr>
          <a:lstStyle/>
          <a:p>
            <a:r>
              <a:rPr lang="en-US" dirty="0"/>
              <a:t>KEM </a:t>
            </a:r>
            <a:r>
              <a:rPr lang="en-US" dirty="0" smtClean="0"/>
              <a:t>Cruise</a:t>
            </a:r>
            <a:endParaRPr lang="en-US" dirty="0"/>
          </a:p>
        </p:txBody>
      </p:sp>
    </p:spTree>
    <p:extLst>
      <p:ext uri="{BB962C8B-B14F-4D97-AF65-F5344CB8AC3E}">
        <p14:creationId xmlns:p14="http://schemas.microsoft.com/office/powerpoint/2010/main" val="25734006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3153"/>
            <a:ext cx="9144000" cy="2737590"/>
          </a:xfrm>
          <a:prstGeom prst="rect">
            <a:avLst/>
          </a:prstGeom>
        </p:spPr>
      </p:pic>
      <p:pic>
        <p:nvPicPr>
          <p:cNvPr id="3" name="Picture 2"/>
          <p:cNvPicPr>
            <a:picLocks noChangeAspect="1"/>
          </p:cNvPicPr>
          <p:nvPr/>
        </p:nvPicPr>
        <p:blipFill>
          <a:blip r:embed="rId3"/>
          <a:stretch>
            <a:fillRect/>
          </a:stretch>
        </p:blipFill>
        <p:spPr>
          <a:xfrm>
            <a:off x="371337" y="3720727"/>
            <a:ext cx="3184116" cy="2872159"/>
          </a:xfrm>
          <a:prstGeom prst="rect">
            <a:avLst/>
          </a:prstGeom>
        </p:spPr>
      </p:pic>
      <p:sp>
        <p:nvSpPr>
          <p:cNvPr id="6" name="Title 1"/>
          <p:cNvSpPr>
            <a:spLocks noGrp="1"/>
          </p:cNvSpPr>
          <p:nvPr>
            <p:ph type="ctrTitle"/>
          </p:nvPr>
        </p:nvSpPr>
        <p:spPr>
          <a:xfrm>
            <a:off x="685800" y="21504"/>
            <a:ext cx="7772400" cy="710249"/>
          </a:xfrm>
        </p:spPr>
        <p:txBody>
          <a:bodyPr>
            <a:normAutofit fontScale="90000"/>
          </a:bodyPr>
          <a:lstStyle/>
          <a:p>
            <a:r>
              <a:rPr lang="en-US" dirty="0"/>
              <a:t>KEM Cruise: SDC </a:t>
            </a:r>
            <a:r>
              <a:rPr lang="en-US" dirty="0" smtClean="0"/>
              <a:t>Raw Data</a:t>
            </a:r>
            <a:endParaRPr lang="en-US" dirty="0"/>
          </a:p>
        </p:txBody>
      </p:sp>
      <p:sp>
        <p:nvSpPr>
          <p:cNvPr id="7" name="TextBox 6"/>
          <p:cNvSpPr txBox="1"/>
          <p:nvPr/>
        </p:nvSpPr>
        <p:spPr>
          <a:xfrm>
            <a:off x="3743385" y="3966672"/>
            <a:ext cx="5225144" cy="2308324"/>
          </a:xfrm>
          <a:prstGeom prst="rect">
            <a:avLst/>
          </a:prstGeom>
          <a:noFill/>
        </p:spPr>
        <p:txBody>
          <a:bodyPr wrap="square" rtlCol="0">
            <a:spAutoFit/>
          </a:bodyPr>
          <a:lstStyle/>
          <a:p>
            <a:r>
              <a:rPr lang="en-US" dirty="0" smtClean="0"/>
              <a:t>Includes SDC raw scientific data, SDC housekeeping (engineering telemetry), New Horizons spacecraft housekeeping (0x004, 0x00D, 0x00A), and New Horizons thruster firing fata</a:t>
            </a:r>
          </a:p>
          <a:p>
            <a:endParaRPr lang="en-US" dirty="0"/>
          </a:p>
          <a:p>
            <a:r>
              <a:rPr lang="en-US" dirty="0" smtClean="0"/>
              <a:t>The SDC raw scientific data includes channel (detector) number, data threshold, data magnitude, and time stamp</a:t>
            </a:r>
            <a:endParaRPr lang="en-US" dirty="0"/>
          </a:p>
        </p:txBody>
      </p:sp>
      <p:sp>
        <p:nvSpPr>
          <p:cNvPr id="4" name="Slide Number Placeholder 3"/>
          <p:cNvSpPr>
            <a:spLocks noGrp="1"/>
          </p:cNvSpPr>
          <p:nvPr>
            <p:ph type="sldNum" sz="quarter" idx="12"/>
          </p:nvPr>
        </p:nvSpPr>
        <p:spPr/>
        <p:txBody>
          <a:bodyPr/>
          <a:lstStyle/>
          <a:p>
            <a:fld id="{C2348636-2E21-7B41-B594-CFB163730FE3}" type="slidenum">
              <a:rPr lang="en-US" smtClean="0"/>
              <a:t>5</a:t>
            </a:fld>
            <a:endParaRPr lang="en-US"/>
          </a:p>
        </p:txBody>
      </p:sp>
    </p:spTree>
    <p:extLst>
      <p:ext uri="{BB962C8B-B14F-4D97-AF65-F5344CB8AC3E}">
        <p14:creationId xmlns:p14="http://schemas.microsoft.com/office/powerpoint/2010/main" val="995496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6</a:t>
            </a:fld>
            <a:endParaRPr lang="en-US"/>
          </a:p>
        </p:txBody>
      </p:sp>
      <p:sp>
        <p:nvSpPr>
          <p:cNvPr id="6" name="TextBox 5"/>
          <p:cNvSpPr txBox="1"/>
          <p:nvPr/>
        </p:nvSpPr>
        <p:spPr>
          <a:xfrm>
            <a:off x="262936" y="4880560"/>
            <a:ext cx="8578593" cy="1477328"/>
          </a:xfrm>
          <a:prstGeom prst="rect">
            <a:avLst/>
          </a:prstGeom>
          <a:noFill/>
        </p:spPr>
        <p:txBody>
          <a:bodyPr wrap="square" rtlCol="0">
            <a:spAutoFit/>
          </a:bodyPr>
          <a:lstStyle/>
          <a:p>
            <a:r>
              <a:rPr lang="en-US" dirty="0" smtClean="0"/>
              <a:t>Plot of Mission Elapsed Time vs. entry looks good</a:t>
            </a:r>
          </a:p>
          <a:p>
            <a:endParaRPr lang="en-US" dirty="0"/>
          </a:p>
          <a:p>
            <a:r>
              <a:rPr lang="en-US" dirty="0" smtClean="0"/>
              <a:t>Total number of events: 19,268</a:t>
            </a:r>
          </a:p>
          <a:p>
            <a:endParaRPr lang="en-US" dirty="0"/>
          </a:p>
          <a:p>
            <a:r>
              <a:rPr lang="en-US" dirty="0" smtClean="0"/>
              <a:t>Time period covers: Oct 17, 2016 – Aug 14, 2018</a:t>
            </a:r>
          </a:p>
        </p:txBody>
      </p:sp>
      <p:sp>
        <p:nvSpPr>
          <p:cNvPr id="7"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KEM Cruise: SDC Raw Data</a:t>
            </a:r>
            <a:endParaRPr lang="en-US" dirty="0"/>
          </a:p>
        </p:txBody>
      </p:sp>
      <p:pic>
        <p:nvPicPr>
          <p:cNvPr id="2" name="Picture 1"/>
          <p:cNvPicPr>
            <a:picLocks noChangeAspect="1"/>
          </p:cNvPicPr>
          <p:nvPr/>
        </p:nvPicPr>
        <p:blipFill>
          <a:blip r:embed="rId2"/>
          <a:stretch>
            <a:fillRect/>
          </a:stretch>
        </p:blipFill>
        <p:spPr>
          <a:xfrm>
            <a:off x="0" y="850439"/>
            <a:ext cx="9144000" cy="3889564"/>
          </a:xfrm>
          <a:prstGeom prst="rect">
            <a:avLst/>
          </a:prstGeom>
        </p:spPr>
      </p:pic>
    </p:spTree>
    <p:extLst>
      <p:ext uri="{BB962C8B-B14F-4D97-AF65-F5344CB8AC3E}">
        <p14:creationId xmlns:p14="http://schemas.microsoft.com/office/powerpoint/2010/main" val="1601365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7</a:t>
            </a:fld>
            <a:endParaRPr lang="en-US"/>
          </a:p>
        </p:txBody>
      </p:sp>
      <p:sp>
        <p:nvSpPr>
          <p:cNvPr id="7" name="TextBox 6"/>
          <p:cNvSpPr txBox="1"/>
          <p:nvPr/>
        </p:nvSpPr>
        <p:spPr>
          <a:xfrm>
            <a:off x="262936" y="4790963"/>
            <a:ext cx="8578593" cy="1477328"/>
          </a:xfrm>
          <a:prstGeom prst="rect">
            <a:avLst/>
          </a:prstGeom>
          <a:noFill/>
        </p:spPr>
        <p:txBody>
          <a:bodyPr wrap="square" rtlCol="0">
            <a:spAutoFit/>
          </a:bodyPr>
          <a:lstStyle/>
          <a:p>
            <a:r>
              <a:rPr lang="en-US" dirty="0" smtClean="0"/>
              <a:t>Channel ID# versus Time looks good</a:t>
            </a:r>
          </a:p>
          <a:p>
            <a:endParaRPr lang="en-US" dirty="0"/>
          </a:p>
          <a:p>
            <a:r>
              <a:rPr lang="en-US" dirty="0"/>
              <a:t>Total number of events: 19,268</a:t>
            </a:r>
          </a:p>
          <a:p>
            <a:endParaRPr lang="en-US" dirty="0"/>
          </a:p>
          <a:p>
            <a:r>
              <a:rPr lang="en-US" dirty="0"/>
              <a:t>Time period covers: Oct 17, 2016 – Aug 14, 2018</a:t>
            </a:r>
          </a:p>
        </p:txBody>
      </p:sp>
      <p:sp>
        <p:nvSpPr>
          <p:cNvPr id="8"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Cruise: SDC </a:t>
            </a:r>
            <a:r>
              <a:rPr lang="en-US" dirty="0" smtClean="0"/>
              <a:t>Raw Data</a:t>
            </a:r>
            <a:endParaRPr lang="en-US" dirty="0"/>
          </a:p>
        </p:txBody>
      </p:sp>
      <p:pic>
        <p:nvPicPr>
          <p:cNvPr id="5" name="Picture 4"/>
          <p:cNvPicPr>
            <a:picLocks noChangeAspect="1"/>
          </p:cNvPicPr>
          <p:nvPr/>
        </p:nvPicPr>
        <p:blipFill>
          <a:blip r:embed="rId2"/>
          <a:stretch>
            <a:fillRect/>
          </a:stretch>
        </p:blipFill>
        <p:spPr>
          <a:xfrm>
            <a:off x="0" y="904173"/>
            <a:ext cx="9144000" cy="3640440"/>
          </a:xfrm>
          <a:prstGeom prst="rect">
            <a:avLst/>
          </a:prstGeom>
        </p:spPr>
      </p:pic>
    </p:spTree>
    <p:extLst>
      <p:ext uri="{BB962C8B-B14F-4D97-AF65-F5344CB8AC3E}">
        <p14:creationId xmlns:p14="http://schemas.microsoft.com/office/powerpoint/2010/main" val="4262303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48636-2E21-7B41-B594-CFB163730FE3}" type="slidenum">
              <a:rPr lang="en-US" smtClean="0"/>
              <a:t>8</a:t>
            </a:fld>
            <a:endParaRPr lang="en-US"/>
          </a:p>
        </p:txBody>
      </p:sp>
      <p:sp>
        <p:nvSpPr>
          <p:cNvPr id="7" name="TextBox 6"/>
          <p:cNvSpPr txBox="1"/>
          <p:nvPr/>
        </p:nvSpPr>
        <p:spPr>
          <a:xfrm>
            <a:off x="262936" y="4790963"/>
            <a:ext cx="8578593" cy="1754327"/>
          </a:xfrm>
          <a:prstGeom prst="rect">
            <a:avLst/>
          </a:prstGeom>
          <a:noFill/>
        </p:spPr>
        <p:txBody>
          <a:bodyPr wrap="square" rtlCol="0">
            <a:spAutoFit/>
          </a:bodyPr>
          <a:lstStyle/>
          <a:p>
            <a:r>
              <a:rPr lang="en-US" dirty="0" smtClean="0"/>
              <a:t>Magnitude versus Time looks good – note threshold change Sep 2017 – June 2018</a:t>
            </a:r>
          </a:p>
          <a:p>
            <a:r>
              <a:rPr lang="en-US" dirty="0"/>
              <a:t>	</a:t>
            </a:r>
            <a:r>
              <a:rPr lang="en-US" dirty="0" smtClean="0"/>
              <a:t>- consistent with description of threshold change in </a:t>
            </a:r>
            <a:r>
              <a:rPr lang="en-US" dirty="0" err="1" smtClean="0"/>
              <a:t>dataset.cat</a:t>
            </a:r>
            <a:endParaRPr lang="en-US" dirty="0" smtClean="0"/>
          </a:p>
          <a:p>
            <a:endParaRPr lang="en-US" dirty="0" smtClean="0"/>
          </a:p>
          <a:p>
            <a:r>
              <a:rPr lang="en-US" dirty="0" smtClean="0"/>
              <a:t>Total </a:t>
            </a:r>
            <a:r>
              <a:rPr lang="en-US" dirty="0"/>
              <a:t>number of events: 19,268</a:t>
            </a:r>
          </a:p>
          <a:p>
            <a:endParaRPr lang="en-US" dirty="0"/>
          </a:p>
          <a:p>
            <a:r>
              <a:rPr lang="en-US" dirty="0"/>
              <a:t>Time period covers: Oct 17, 2016 – Aug 14, 2018</a:t>
            </a:r>
          </a:p>
        </p:txBody>
      </p:sp>
      <p:sp>
        <p:nvSpPr>
          <p:cNvPr id="8" name="Title 1"/>
          <p:cNvSpPr txBox="1">
            <a:spLocks/>
          </p:cNvSpPr>
          <p:nvPr/>
        </p:nvSpPr>
        <p:spPr>
          <a:xfrm>
            <a:off x="685800" y="21504"/>
            <a:ext cx="7772400" cy="71024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KEM Cruise: SDC </a:t>
            </a:r>
            <a:r>
              <a:rPr lang="en-US" dirty="0" smtClean="0"/>
              <a:t>Raw Data</a:t>
            </a:r>
            <a:endParaRPr lang="en-US" dirty="0"/>
          </a:p>
        </p:txBody>
      </p:sp>
      <p:pic>
        <p:nvPicPr>
          <p:cNvPr id="3" name="Picture 2"/>
          <p:cNvPicPr>
            <a:picLocks noChangeAspect="1"/>
          </p:cNvPicPr>
          <p:nvPr/>
        </p:nvPicPr>
        <p:blipFill>
          <a:blip r:embed="rId2"/>
          <a:stretch>
            <a:fillRect/>
          </a:stretch>
        </p:blipFill>
        <p:spPr>
          <a:xfrm>
            <a:off x="0" y="830418"/>
            <a:ext cx="9144000" cy="3676073"/>
          </a:xfrm>
          <a:prstGeom prst="rect">
            <a:avLst/>
          </a:prstGeom>
        </p:spPr>
      </p:pic>
    </p:spTree>
    <p:extLst>
      <p:ext uri="{BB962C8B-B14F-4D97-AF65-F5344CB8AC3E}">
        <p14:creationId xmlns:p14="http://schemas.microsoft.com/office/powerpoint/2010/main" val="9749652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1504"/>
            <a:ext cx="7772400" cy="710249"/>
          </a:xfrm>
        </p:spPr>
        <p:txBody>
          <a:bodyPr>
            <a:normAutofit fontScale="90000"/>
          </a:bodyPr>
          <a:lstStyle/>
          <a:p>
            <a:r>
              <a:rPr lang="en-US" dirty="0"/>
              <a:t>KEM Cruise: SDC </a:t>
            </a:r>
            <a:r>
              <a:rPr lang="en-US" dirty="0" smtClean="0"/>
              <a:t>Calibrated Data</a:t>
            </a:r>
            <a:endParaRPr lang="en-US" dirty="0"/>
          </a:p>
        </p:txBody>
      </p:sp>
      <p:pic>
        <p:nvPicPr>
          <p:cNvPr id="4" name="Picture 3"/>
          <p:cNvPicPr>
            <a:picLocks noChangeAspect="1"/>
          </p:cNvPicPr>
          <p:nvPr/>
        </p:nvPicPr>
        <p:blipFill>
          <a:blip r:embed="rId2"/>
          <a:stretch>
            <a:fillRect/>
          </a:stretch>
        </p:blipFill>
        <p:spPr>
          <a:xfrm>
            <a:off x="0" y="1369434"/>
            <a:ext cx="9144000" cy="1056844"/>
          </a:xfrm>
          <a:prstGeom prst="rect">
            <a:avLst/>
          </a:prstGeom>
        </p:spPr>
      </p:pic>
      <p:pic>
        <p:nvPicPr>
          <p:cNvPr id="5" name="Picture 4"/>
          <p:cNvPicPr>
            <a:picLocks noChangeAspect="1"/>
          </p:cNvPicPr>
          <p:nvPr/>
        </p:nvPicPr>
        <p:blipFill>
          <a:blip r:embed="rId3"/>
          <a:stretch>
            <a:fillRect/>
          </a:stretch>
        </p:blipFill>
        <p:spPr>
          <a:xfrm>
            <a:off x="206391" y="2773230"/>
            <a:ext cx="3784600" cy="3771900"/>
          </a:xfrm>
          <a:prstGeom prst="rect">
            <a:avLst/>
          </a:prstGeom>
        </p:spPr>
      </p:pic>
      <p:sp>
        <p:nvSpPr>
          <p:cNvPr id="7" name="TextBox 6"/>
          <p:cNvSpPr txBox="1"/>
          <p:nvPr/>
        </p:nvSpPr>
        <p:spPr>
          <a:xfrm>
            <a:off x="4144463" y="3796684"/>
            <a:ext cx="4824066" cy="1754327"/>
          </a:xfrm>
          <a:prstGeom prst="rect">
            <a:avLst/>
          </a:prstGeom>
          <a:noFill/>
        </p:spPr>
        <p:txBody>
          <a:bodyPr wrap="square" rtlCol="0">
            <a:spAutoFit/>
          </a:bodyPr>
          <a:lstStyle/>
          <a:p>
            <a:r>
              <a:rPr lang="en-US" dirty="0" smtClean="0"/>
              <a:t>Includes SDC calibrated scientific data</a:t>
            </a:r>
          </a:p>
          <a:p>
            <a:endParaRPr lang="en-US" dirty="0"/>
          </a:p>
          <a:p>
            <a:r>
              <a:rPr lang="en-US" dirty="0" smtClean="0"/>
              <a:t>The SDC calibrated scientific data includes time, channel, charge, mass, mass threshold, error bars, quality flag, and theoretical SDC-dust relative impact velocity</a:t>
            </a:r>
            <a:endParaRPr lang="en-US" dirty="0"/>
          </a:p>
        </p:txBody>
      </p:sp>
      <p:sp>
        <p:nvSpPr>
          <p:cNvPr id="2" name="Slide Number Placeholder 1"/>
          <p:cNvSpPr>
            <a:spLocks noGrp="1"/>
          </p:cNvSpPr>
          <p:nvPr>
            <p:ph type="sldNum" sz="quarter" idx="12"/>
          </p:nvPr>
        </p:nvSpPr>
        <p:spPr/>
        <p:txBody>
          <a:bodyPr/>
          <a:lstStyle/>
          <a:p>
            <a:fld id="{C2348636-2E21-7B41-B594-CFB163730FE3}" type="slidenum">
              <a:rPr lang="en-US" smtClean="0"/>
              <a:t>9</a:t>
            </a:fld>
            <a:endParaRPr lang="en-US"/>
          </a:p>
        </p:txBody>
      </p:sp>
    </p:spTree>
    <p:extLst>
      <p:ext uri="{BB962C8B-B14F-4D97-AF65-F5344CB8AC3E}">
        <p14:creationId xmlns:p14="http://schemas.microsoft.com/office/powerpoint/2010/main" val="17009495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19283</TotalTime>
  <Words>787</Words>
  <Application>Microsoft Macintosh PowerPoint</Application>
  <PresentationFormat>On-screen Show (4:3)</PresentationFormat>
  <Paragraphs>130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SDC PDS Review KEM Cruise Data:  2016-10-17 to 2018-08-14 &amp; KEM Encounter Data: 2018-08-14 to 2018-12-01</vt:lpstr>
      <vt:lpstr>SDC Instrument</vt:lpstr>
      <vt:lpstr>Previous &amp; Current Releases</vt:lpstr>
      <vt:lpstr>KEM Cruise</vt:lpstr>
      <vt:lpstr>KEM Cruise: SDC Raw Data</vt:lpstr>
      <vt:lpstr>PowerPoint Presentation</vt:lpstr>
      <vt:lpstr>PowerPoint Presentation</vt:lpstr>
      <vt:lpstr>PowerPoint Presentation</vt:lpstr>
      <vt:lpstr>KEM Cruise: SDC Calibrated Data</vt:lpstr>
      <vt:lpstr>PowerPoint Presentation</vt:lpstr>
      <vt:lpstr>Textual Edits: nh-p-sdc-[2,3]-kemcruise-v2</vt:lpstr>
      <vt:lpstr>KEM Encounter</vt:lpstr>
      <vt:lpstr>KEM Encounter: SDC Raw Data</vt:lpstr>
      <vt:lpstr>PowerPoint Presentation</vt:lpstr>
      <vt:lpstr>PowerPoint Presentation</vt:lpstr>
      <vt:lpstr>PowerPoint Presentation</vt:lpstr>
      <vt:lpstr>KEM Encounter: SDC Calibrated Data</vt:lpstr>
      <vt:lpstr>PowerPoint Presentation</vt:lpstr>
      <vt:lpstr>Textual Edits: nh-p-sdc-[2,3]-kemencounter-v2</vt:lpstr>
      <vt:lpstr>Another point to consider:</vt:lpstr>
      <vt:lpstr>PowerPoint Presentation</vt:lpstr>
    </vt:vector>
  </TitlesOfParts>
  <Company>University of California at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 PDS Review</dc:title>
  <dc:creator>Andrew Poppe</dc:creator>
  <cp:lastModifiedBy>Andrew Poppe</cp:lastModifiedBy>
  <cp:revision>174</cp:revision>
  <dcterms:created xsi:type="dcterms:W3CDTF">2014-01-09T17:04:52Z</dcterms:created>
  <dcterms:modified xsi:type="dcterms:W3CDTF">2019-09-06T14:53:02Z</dcterms:modified>
</cp:coreProperties>
</file>