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84" r:id="rId4"/>
    <p:sldId id="257" r:id="rId5"/>
    <p:sldId id="291" r:id="rId6"/>
    <p:sldId id="288" r:id="rId7"/>
    <p:sldId id="281" r:id="rId8"/>
    <p:sldId id="296" r:id="rId9"/>
    <p:sldId id="274" r:id="rId10"/>
    <p:sldId id="289" r:id="rId11"/>
    <p:sldId id="290" r:id="rId12"/>
    <p:sldId id="299" r:id="rId13"/>
    <p:sldId id="278" r:id="rId14"/>
    <p:sldId id="300" r:id="rId15"/>
    <p:sldId id="301" r:id="rId16"/>
    <p:sldId id="297" r:id="rId17"/>
    <p:sldId id="302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2"/>
    <p:restoredTop sz="94803"/>
  </p:normalViewPr>
  <p:slideViewPr>
    <p:cSldViewPr snapToGrid="0" snapToObjects="1">
      <p:cViewPr varScale="1">
        <p:scale>
          <a:sx n="99" d="100"/>
          <a:sy n="99" d="100"/>
        </p:scale>
        <p:origin x="11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6BA89-78DC-834D-AC67-846B659B3FE3}" type="datetimeFigureOut">
              <a:rPr lang="en-US" smtClean="0"/>
              <a:t>2/25/20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E1FA5-CBE4-D54F-99B9-88E3C8F0D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0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5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0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5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9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9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3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5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6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FD88D-33A4-FD4B-A6AB-42F5E5BB44AB}" type="datetimeFigureOut">
              <a:rPr lang="en-US" smtClean="0"/>
              <a:t>2/25/20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5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450"/>
            <a:ext cx="8229600" cy="5289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May 19,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579B-6A6B-454C-BDE9-DECA7AAE8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6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2971"/>
            <a:ext cx="7772400" cy="2987849"/>
          </a:xfrm>
        </p:spPr>
        <p:txBody>
          <a:bodyPr>
            <a:normAutofit/>
          </a:bodyPr>
          <a:lstStyle/>
          <a:p>
            <a:r>
              <a:rPr lang="en-US" dirty="0" smtClean="0"/>
              <a:t>PDS Data Review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Horizons</a:t>
            </a:r>
            <a:r>
              <a:rPr lang="en-US" dirty="0"/>
              <a:t>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LORRI &amp; MVIC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Tony Farnham</a:t>
            </a:r>
          </a:p>
          <a:p>
            <a:r>
              <a:rPr lang="en-US" dirty="0" smtClean="0"/>
              <a:t>Feb 27, 2020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Part of the RALPH instrument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PanFrame</a:t>
            </a:r>
            <a:r>
              <a:rPr lang="en-US" sz="2000" dirty="0" smtClean="0"/>
              <a:t> CCD </a:t>
            </a:r>
          </a:p>
          <a:p>
            <a:pPr lvl="1"/>
            <a:r>
              <a:rPr lang="en-US" sz="2000" dirty="0" smtClean="0"/>
              <a:t>5024x128 pixels sweep over the scene</a:t>
            </a:r>
          </a:p>
          <a:p>
            <a:pPr lvl="1"/>
            <a:r>
              <a:rPr lang="en-US" sz="2000" dirty="0" smtClean="0"/>
              <a:t>128 pixels per exposure time  </a:t>
            </a:r>
          </a:p>
          <a:p>
            <a:pPr lvl="1"/>
            <a:r>
              <a:rPr lang="en-US" sz="2000" dirty="0" smtClean="0"/>
              <a:t>Create an image cube 5024 x 128 x XXX pixels, where XXX is defined by scan rate and time </a:t>
            </a:r>
          </a:p>
          <a:p>
            <a:pPr lvl="1"/>
            <a:r>
              <a:rPr lang="en-US" sz="2000" dirty="0" smtClean="0"/>
              <a:t>Not clear how these data are used, though there are not many of them </a:t>
            </a:r>
          </a:p>
          <a:p>
            <a:r>
              <a:rPr lang="en-US" sz="2000" dirty="0" smtClean="0"/>
              <a:t>Six other CCDs operate in TDI mode </a:t>
            </a:r>
            <a:r>
              <a:rPr lang="en-US" sz="2000" dirty="0"/>
              <a:t>(</a:t>
            </a:r>
            <a:r>
              <a:rPr lang="en-US" sz="2000" dirty="0" smtClean="0"/>
              <a:t>different filters)</a:t>
            </a:r>
          </a:p>
          <a:p>
            <a:pPr lvl="1"/>
            <a:r>
              <a:rPr lang="en-US" sz="2000" dirty="0" smtClean="0"/>
              <a:t>5024x32 </a:t>
            </a:r>
            <a:r>
              <a:rPr lang="en-US" sz="2000" dirty="0"/>
              <a:t>pixels sweep over the scene</a:t>
            </a:r>
          </a:p>
          <a:p>
            <a:pPr lvl="1"/>
            <a:r>
              <a:rPr lang="en-US" sz="2000" dirty="0" smtClean="0"/>
              <a:t>The 32 pixels are clocked at the scan rate, so each exposure time gives a shift of 1 pixel </a:t>
            </a:r>
          </a:p>
          <a:p>
            <a:pPr lvl="1"/>
            <a:r>
              <a:rPr lang="en-US" sz="2000" dirty="0" smtClean="0"/>
              <a:t>Creates an image 5024 x XXX </a:t>
            </a:r>
          </a:p>
          <a:p>
            <a:endParaRPr lang="en-US" sz="2000" dirty="0" smtClean="0"/>
          </a:p>
          <a:p>
            <a:r>
              <a:rPr lang="en-US" sz="2000" dirty="0" smtClean="0"/>
              <a:t>Raw data format</a:t>
            </a:r>
          </a:p>
          <a:p>
            <a:pPr lvl="1"/>
            <a:r>
              <a:rPr lang="en-US" sz="2000" dirty="0" smtClean="0"/>
              <a:t>FITS files with </a:t>
            </a:r>
            <a:r>
              <a:rPr lang="en-US" sz="2000" dirty="0"/>
              <a:t>3</a:t>
            </a:r>
            <a:r>
              <a:rPr lang="en-US" sz="2000" dirty="0" smtClean="0"/>
              <a:t> extensions</a:t>
            </a:r>
          </a:p>
          <a:p>
            <a:pPr lvl="2"/>
            <a:r>
              <a:rPr lang="en-US" sz="2000" dirty="0" smtClean="0"/>
              <a:t>Primary image, housekeeping, window mismatch table</a:t>
            </a:r>
          </a:p>
          <a:p>
            <a:r>
              <a:rPr lang="en-US" sz="2000" dirty="0" smtClean="0"/>
              <a:t>Calibrated data format</a:t>
            </a:r>
          </a:p>
          <a:p>
            <a:pPr lvl="1"/>
            <a:r>
              <a:rPr lang="en-US" sz="2000" dirty="0" smtClean="0"/>
              <a:t>FITS files with </a:t>
            </a:r>
            <a:r>
              <a:rPr lang="en-US" sz="2000" dirty="0"/>
              <a:t>3</a:t>
            </a:r>
            <a:r>
              <a:rPr lang="en-US" sz="2000" dirty="0" smtClean="0"/>
              <a:t> extensions</a:t>
            </a:r>
          </a:p>
          <a:p>
            <a:pPr lvl="2"/>
            <a:r>
              <a:rPr lang="en-US" sz="2000" dirty="0" smtClean="0"/>
              <a:t>Primary image (DN), Error map, Quality flag image</a:t>
            </a:r>
          </a:p>
          <a:p>
            <a:pPr lvl="2"/>
            <a:r>
              <a:rPr lang="en-US" sz="2000" dirty="0" smtClean="0"/>
              <a:t>Do-it-yourself flux calibration:  Flux conversion coefficients are added to the header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93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Two </a:t>
            </a:r>
            <a:r>
              <a:rPr lang="en-US" sz="2000" dirty="0" smtClean="0"/>
              <a:t>datasets:  </a:t>
            </a:r>
          </a:p>
          <a:p>
            <a:pPr lvl="1"/>
            <a:r>
              <a:rPr lang="en-US" sz="2000" dirty="0" smtClean="0"/>
              <a:t>KEM1 </a:t>
            </a:r>
            <a:r>
              <a:rPr lang="en-US" sz="2000" dirty="0"/>
              <a:t>Encounter phase, </a:t>
            </a:r>
            <a:r>
              <a:rPr lang="en-US" sz="2000" dirty="0" smtClean="0"/>
              <a:t>V2.0</a:t>
            </a:r>
            <a:r>
              <a:rPr lang="en-US" sz="2000" dirty="0"/>
              <a:t>, Raw and calibrated  </a:t>
            </a:r>
            <a:r>
              <a:rPr lang="en-US" sz="2000" dirty="0" smtClean="0"/>
              <a:t>(77 </a:t>
            </a:r>
            <a:r>
              <a:rPr lang="en-US" sz="2000" dirty="0"/>
              <a:t>images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30 Aug </a:t>
            </a:r>
            <a:r>
              <a:rPr lang="en-US" sz="2000" dirty="0"/>
              <a:t>2018 – </a:t>
            </a:r>
            <a:r>
              <a:rPr lang="en-US" sz="2000" dirty="0" smtClean="0"/>
              <a:t>01 Jan 2019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Extends the date over V1.0 by </a:t>
            </a:r>
            <a:r>
              <a:rPr lang="en-US" sz="2000" dirty="0" smtClean="0"/>
              <a:t>one day</a:t>
            </a:r>
          </a:p>
          <a:p>
            <a:pPr lvl="1"/>
            <a:r>
              <a:rPr lang="en-US" sz="2000" dirty="0" smtClean="0"/>
              <a:t>Adds additional downloaded data </a:t>
            </a:r>
            <a:endParaRPr lang="en-US" sz="2000" dirty="0"/>
          </a:p>
          <a:p>
            <a:pPr lvl="1"/>
            <a:r>
              <a:rPr lang="en-US" sz="2000" dirty="0"/>
              <a:t>Adds images of 2014 MU69</a:t>
            </a:r>
          </a:p>
          <a:p>
            <a:endParaRPr lang="en-US" sz="2000" dirty="0" smtClean="0"/>
          </a:p>
          <a:p>
            <a:r>
              <a:rPr lang="en-US" sz="2000" dirty="0" smtClean="0"/>
              <a:t>Overall</a:t>
            </a:r>
            <a:r>
              <a:rPr lang="en-US" sz="2000" dirty="0" smtClean="0"/>
              <a:t>, </a:t>
            </a:r>
            <a:r>
              <a:rPr lang="en-US" sz="2000" dirty="0" smtClean="0"/>
              <a:t>both data </a:t>
            </a:r>
            <a:r>
              <a:rPr lang="en-US" sz="2000" dirty="0" smtClean="0"/>
              <a:t>sets are in great shape</a:t>
            </a:r>
          </a:p>
          <a:p>
            <a:endParaRPr lang="en-US" sz="2000" dirty="0" smtClean="0"/>
          </a:p>
          <a:p>
            <a:r>
              <a:rPr lang="en-US" sz="2000" dirty="0" smtClean="0"/>
              <a:t>Well documented with lots of description and information available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01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DATASET.CAT</a:t>
            </a:r>
          </a:p>
          <a:p>
            <a:pPr lvl="1"/>
            <a:r>
              <a:rPr lang="en-US" sz="2000" dirty="0"/>
              <a:t>Misleading line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2"/>
            <a:r>
              <a:rPr lang="en-US" sz="2000" dirty="0"/>
              <a:t>Suggested change “This mission phase includes data</a:t>
            </a:r>
            <a:r>
              <a:rPr lang="is-IS" sz="2000" dirty="0"/>
              <a:t>… This</a:t>
            </a:r>
            <a:r>
              <a:rPr lang="en-US" sz="2000" dirty="0"/>
              <a:t> version of the dataset includes only data downlinked</a:t>
            </a:r>
            <a:r>
              <a:rPr lang="is-IS" sz="2000" dirty="0"/>
              <a:t>….”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79"/>
          <a:stretch/>
        </p:blipFill>
        <p:spPr>
          <a:xfrm>
            <a:off x="807244" y="1870075"/>
            <a:ext cx="7879556" cy="87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90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Data Files – RAW and 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0" y="1066450"/>
            <a:ext cx="3539164" cy="533435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/>
              <a:t>Data are in good shape</a:t>
            </a:r>
          </a:p>
          <a:p>
            <a:pPr lvl="1"/>
            <a:r>
              <a:rPr lang="en-US" sz="2000" dirty="0"/>
              <a:t>Read with IDL FITS readers, PDSREAD and </a:t>
            </a:r>
            <a:r>
              <a:rPr lang="en-US" sz="2000" dirty="0" err="1"/>
              <a:t>NASAView</a:t>
            </a:r>
            <a:endParaRPr lang="en-US" sz="2000" dirty="0"/>
          </a:p>
          <a:p>
            <a:pPr lvl="1"/>
            <a:r>
              <a:rPr lang="en-US" sz="2000" dirty="0"/>
              <a:t>Includes extensions</a:t>
            </a:r>
          </a:p>
          <a:p>
            <a:pPr lvl="1"/>
            <a:r>
              <a:rPr lang="en-US" sz="2000" dirty="0"/>
              <a:t>Read and displayed every </a:t>
            </a:r>
            <a:r>
              <a:rPr lang="en-US" sz="2000" dirty="0" smtClean="0"/>
              <a:t>image (caveat on next slide)</a:t>
            </a:r>
            <a:endParaRPr lang="en-US" sz="2000" dirty="0"/>
          </a:p>
          <a:p>
            <a:pPr lvl="1"/>
            <a:r>
              <a:rPr lang="en-US" sz="2000" dirty="0"/>
              <a:t>Tested to make sure data could be manipulated and </a:t>
            </a:r>
            <a:r>
              <a:rPr lang="en-US" sz="2000" dirty="0" smtClean="0"/>
              <a:t>measured</a:t>
            </a:r>
          </a:p>
          <a:p>
            <a:r>
              <a:rPr lang="en-US" sz="2000" dirty="0"/>
              <a:t>One-to-one correspondence between raw and calibrated files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924" y="1094041"/>
            <a:ext cx="4976588" cy="54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Problem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50"/>
            <a:ext cx="8229600" cy="5562950"/>
          </a:xfrm>
        </p:spPr>
        <p:txBody>
          <a:bodyPr/>
          <a:lstStyle/>
          <a:p>
            <a:r>
              <a:rPr lang="en-US" dirty="0" smtClean="0"/>
              <a:t>Dataset </a:t>
            </a:r>
            <a:r>
              <a:rPr lang="da-DK" dirty="0" smtClean="0"/>
              <a:t>  nh-a-mvic-2-kem1-v2.0</a:t>
            </a:r>
            <a:endParaRPr lang="en-US" dirty="0" smtClean="0"/>
          </a:p>
          <a:p>
            <a:r>
              <a:rPr lang="en-US" dirty="0" smtClean="0"/>
              <a:t>File  </a:t>
            </a:r>
            <a:r>
              <a:rPr lang="en-US" dirty="0" smtClean="0">
                <a:solidFill>
                  <a:srgbClr val="FF0000"/>
                </a:solidFill>
              </a:rPr>
              <a:t>mp2_0408625963_0x530_eng.lbl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^IMAGE pointer is missing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Different from other images </a:t>
            </a:r>
            <a:r>
              <a:rPr lang="is-IS" dirty="0" smtClean="0"/>
              <a:t> (5024 x 36336 pixels)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filesize</a:t>
            </a:r>
            <a:r>
              <a:rPr lang="en-US" dirty="0" smtClean="0"/>
              <a:t> is appropriately large and the calibrated version of the file exists, so the data must be available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4"/>
          <a:stretch/>
        </p:blipFill>
        <p:spPr>
          <a:xfrm>
            <a:off x="693104" y="2487605"/>
            <a:ext cx="7993696" cy="98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90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Problem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50"/>
            <a:ext cx="5186363" cy="2771454"/>
          </a:xfrm>
        </p:spPr>
        <p:txBody>
          <a:bodyPr/>
          <a:lstStyle/>
          <a:p>
            <a:r>
              <a:rPr lang="en-US" dirty="0"/>
              <a:t>Dataset </a:t>
            </a:r>
            <a:r>
              <a:rPr lang="da-DK" dirty="0"/>
              <a:t> </a:t>
            </a:r>
            <a:r>
              <a:rPr lang="da-DK" dirty="0" smtClean="0"/>
              <a:t>nh-a-mvic-3-kem1-v2.0</a:t>
            </a:r>
            <a:endParaRPr lang="en-US" dirty="0"/>
          </a:p>
          <a:p>
            <a:r>
              <a:rPr lang="en-US" dirty="0" smtClean="0"/>
              <a:t>File </a:t>
            </a:r>
            <a:r>
              <a:rPr lang="en-US" dirty="0" smtClean="0">
                <a:solidFill>
                  <a:srgbClr val="FF0000"/>
                </a:solidFill>
              </a:rPr>
              <a:t>mp2_0408625963_0x530_sci.lbl</a:t>
            </a:r>
            <a:endParaRPr lang="en-US" dirty="0" smtClean="0"/>
          </a:p>
          <a:p>
            <a:pPr lvl="1"/>
            <a:r>
              <a:rPr lang="en-US" dirty="0"/>
              <a:t>Same file as in the raw data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image </a:t>
            </a:r>
            <a:r>
              <a:rPr lang="en-US" dirty="0" smtClean="0"/>
              <a:t>is readable, but the ^EXTENSION_QUALITY_IMAGE pointer is missing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51" y="5474158"/>
            <a:ext cx="7993696" cy="10266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4" y="1120177"/>
            <a:ext cx="2482373" cy="422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41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MVIC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minor change in </a:t>
            </a:r>
            <a:r>
              <a:rPr lang="en-US" smtClean="0"/>
              <a:t>DATASET.CAT file </a:t>
            </a:r>
            <a:endParaRPr lang="en-US" dirty="0" smtClean="0"/>
          </a:p>
          <a:p>
            <a:pPr lvl="1"/>
            <a:r>
              <a:rPr lang="en-US" dirty="0" smtClean="0"/>
              <a:t>One image (both raw and calibrated) needs fixing</a:t>
            </a:r>
          </a:p>
          <a:p>
            <a:pPr lvl="1"/>
            <a:endParaRPr lang="en-US" dirty="0"/>
          </a:p>
          <a:p>
            <a:r>
              <a:rPr lang="en-US" dirty="0"/>
              <a:t>Status of SPICE / geometry is unknown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Data are Certifiable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73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0415"/>
            <a:ext cx="8229600" cy="5419370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Many of the files are common between all LORRI and MVIC datasets.  Highlight the problems of those files here, and liens should propagate to all data sets.</a:t>
            </a:r>
          </a:p>
          <a:p>
            <a:endParaRPr lang="en-US" sz="2200" dirty="0" smtClean="0"/>
          </a:p>
          <a:p>
            <a:r>
              <a:rPr lang="en-US" sz="2200" dirty="0" smtClean="0"/>
              <a:t>Additional comments are given on files that are specific to individual data sets.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586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9" y="2700375"/>
            <a:ext cx="8229600" cy="665777"/>
          </a:xfrm>
        </p:spPr>
        <p:txBody>
          <a:bodyPr/>
          <a:lstStyle/>
          <a:p>
            <a:r>
              <a:rPr lang="en-US" dirty="0" smtClean="0"/>
              <a:t>LORRI  - RAW and 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7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LORRI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Narrow angle, panchromatic camera</a:t>
            </a:r>
          </a:p>
          <a:p>
            <a:pPr lvl="1"/>
            <a:r>
              <a:rPr lang="en-US" sz="2000" dirty="0" smtClean="0"/>
              <a:t>0.29 degree square FOV</a:t>
            </a:r>
          </a:p>
          <a:p>
            <a:pPr lvl="1"/>
            <a:r>
              <a:rPr lang="en-US" sz="2000" dirty="0" smtClean="0"/>
              <a:t>High resolution (5 </a:t>
            </a:r>
            <a:r>
              <a:rPr lang="en-US" sz="2000" dirty="0" err="1" smtClean="0"/>
              <a:t>μrad</a:t>
            </a:r>
            <a:r>
              <a:rPr lang="en-US" sz="2000" dirty="0" smtClean="0"/>
              <a:t>/pixel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1024x1024 pixel CCD detector</a:t>
            </a:r>
          </a:p>
          <a:p>
            <a:pPr lvl="1"/>
            <a:r>
              <a:rPr lang="en-US" sz="2000" dirty="0" smtClean="0"/>
              <a:t>Operates in 1x1 or 4x4 on-chip binning modes</a:t>
            </a:r>
          </a:p>
          <a:p>
            <a:endParaRPr lang="en-US" sz="2000" dirty="0" smtClean="0"/>
          </a:p>
          <a:p>
            <a:r>
              <a:rPr lang="en-US" sz="2000" dirty="0" smtClean="0"/>
              <a:t>Raw data format</a:t>
            </a:r>
          </a:p>
          <a:p>
            <a:pPr lvl="1"/>
            <a:r>
              <a:rPr lang="en-US" sz="2000" dirty="0" smtClean="0"/>
              <a:t>FITS files with 5 extensions</a:t>
            </a:r>
          </a:p>
          <a:p>
            <a:pPr lvl="2"/>
            <a:r>
              <a:rPr lang="en-US" sz="2000" dirty="0" smtClean="0"/>
              <a:t>Primary image, Histogram, First 34 pixels, Image descriptor, Window mismatches</a:t>
            </a:r>
            <a:endParaRPr lang="en-US" sz="2000" dirty="0"/>
          </a:p>
          <a:p>
            <a:r>
              <a:rPr lang="en-US" sz="2000" dirty="0" smtClean="0"/>
              <a:t>Calibrated data format</a:t>
            </a:r>
          </a:p>
          <a:p>
            <a:pPr lvl="1"/>
            <a:r>
              <a:rPr lang="en-US" sz="2000" dirty="0" smtClean="0"/>
              <a:t>FITS files with 3 extensions</a:t>
            </a:r>
          </a:p>
          <a:p>
            <a:pPr lvl="2"/>
            <a:r>
              <a:rPr lang="en-US" sz="2000" dirty="0" smtClean="0"/>
              <a:t>Primary image (DN), Error map, Quality flag image</a:t>
            </a:r>
          </a:p>
          <a:p>
            <a:pPr lvl="2"/>
            <a:r>
              <a:rPr lang="en-US" sz="2000" dirty="0" smtClean="0"/>
              <a:t>Do-it-yourself flux calibration:  Radiance and Irradiance calibration coefficients are given in the header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60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Two </a:t>
            </a:r>
            <a:r>
              <a:rPr lang="en-US" sz="2000" dirty="0" smtClean="0"/>
              <a:t>Datasets</a:t>
            </a:r>
            <a:r>
              <a:rPr lang="en-US" sz="2000" dirty="0"/>
              <a:t>:  </a:t>
            </a:r>
          </a:p>
          <a:p>
            <a:pPr lvl="1"/>
            <a:r>
              <a:rPr lang="en-US" sz="2000" dirty="0" smtClean="0"/>
              <a:t>KEM1 </a:t>
            </a:r>
            <a:r>
              <a:rPr lang="en-US" sz="2000" dirty="0"/>
              <a:t>Encounter phase, </a:t>
            </a:r>
            <a:r>
              <a:rPr lang="en-US" sz="2000" dirty="0" smtClean="0"/>
              <a:t>V2.0</a:t>
            </a:r>
            <a:r>
              <a:rPr lang="en-US" sz="2000" dirty="0"/>
              <a:t>, Raw and Calibrated </a:t>
            </a:r>
            <a:r>
              <a:rPr lang="en-US" sz="2000" dirty="0" smtClean="0"/>
              <a:t>(2119 </a:t>
            </a:r>
            <a:r>
              <a:rPr lang="en-US" sz="2000" dirty="0" smtClean="0"/>
              <a:t>images)</a:t>
            </a:r>
            <a:endParaRPr lang="en-US" sz="2000" dirty="0"/>
          </a:p>
          <a:p>
            <a:pPr lvl="2"/>
            <a:r>
              <a:rPr lang="en-US" sz="2000" dirty="0" smtClean="0"/>
              <a:t>15 Aug </a:t>
            </a:r>
            <a:r>
              <a:rPr lang="en-US" sz="2000" dirty="0"/>
              <a:t>2018 – </a:t>
            </a:r>
            <a:r>
              <a:rPr lang="en-US" sz="2000" dirty="0" smtClean="0"/>
              <a:t>05 Jan 2019</a:t>
            </a:r>
            <a:endParaRPr lang="en-US" sz="2000" dirty="0"/>
          </a:p>
          <a:p>
            <a:pPr lvl="2"/>
            <a:endParaRPr lang="en-US" sz="2000" dirty="0" smtClean="0"/>
          </a:p>
          <a:p>
            <a:r>
              <a:rPr lang="en-US" sz="2000" dirty="0" smtClean="0"/>
              <a:t>Extends the date over V1.0 by a few days </a:t>
            </a:r>
          </a:p>
          <a:p>
            <a:pPr lvl="1"/>
            <a:r>
              <a:rPr lang="en-US" sz="2000" dirty="0" smtClean="0"/>
              <a:t>Fills in additional downloaded data</a:t>
            </a:r>
          </a:p>
          <a:p>
            <a:pPr lvl="1"/>
            <a:r>
              <a:rPr lang="en-US" sz="2000" dirty="0" smtClean="0"/>
              <a:t>Adds images of 2014 MU69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Overall</a:t>
            </a:r>
            <a:r>
              <a:rPr lang="en-US" sz="2000" dirty="0" smtClean="0"/>
              <a:t>, </a:t>
            </a:r>
            <a:r>
              <a:rPr lang="en-US" sz="2000" dirty="0" smtClean="0"/>
              <a:t>both data </a:t>
            </a:r>
            <a:r>
              <a:rPr lang="en-US" sz="2000" dirty="0" smtClean="0"/>
              <a:t>sets are in great shape</a:t>
            </a:r>
          </a:p>
          <a:p>
            <a:endParaRPr lang="en-US" sz="2000" dirty="0" smtClean="0"/>
          </a:p>
          <a:p>
            <a:r>
              <a:rPr lang="en-US" sz="2000" dirty="0" smtClean="0"/>
              <a:t>Well documented with lots of description and information available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491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DATASET.CAT</a:t>
            </a:r>
          </a:p>
          <a:p>
            <a:pPr lvl="1"/>
            <a:r>
              <a:rPr lang="en-US" sz="2000" dirty="0" smtClean="0"/>
              <a:t>Misleading line (minor issue)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2"/>
            <a:r>
              <a:rPr lang="en-US" sz="2000" dirty="0" smtClean="0"/>
              <a:t>Suggested change “This mission phase includes data</a:t>
            </a:r>
            <a:r>
              <a:rPr lang="is-IS" sz="2000" dirty="0" smtClean="0"/>
              <a:t>… This</a:t>
            </a:r>
            <a:r>
              <a:rPr lang="en-US" sz="2000" dirty="0" smtClean="0"/>
              <a:t> version of the dataset includes only dat</a:t>
            </a:r>
            <a:r>
              <a:rPr lang="en-US" sz="2000" dirty="0" smtClean="0"/>
              <a:t>a downlinked</a:t>
            </a:r>
            <a:r>
              <a:rPr lang="is-IS" sz="2000" dirty="0" smtClean="0"/>
              <a:t>….”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000" dirty="0" smtClean="0"/>
              <a:t>Added:  Reference to 0.6 </a:t>
            </a:r>
            <a:r>
              <a:rPr lang="en-US" sz="2000" dirty="0" err="1" smtClean="0"/>
              <a:t>ms</a:t>
            </a:r>
            <a:r>
              <a:rPr lang="en-US" sz="2000" dirty="0" smtClean="0"/>
              <a:t> exposure time change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2"/>
            <a:r>
              <a:rPr lang="en-US" sz="2000" dirty="0" smtClean="0"/>
              <a:t>This should be documented somewhere (here? new document?)</a:t>
            </a:r>
          </a:p>
          <a:p>
            <a:pPr lvl="2"/>
            <a:r>
              <a:rPr lang="en-US" sz="2000" dirty="0" smtClean="0"/>
              <a:t>Why was this done?  When was it applied, etc.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17"/>
          <a:stretch/>
        </p:blipFill>
        <p:spPr>
          <a:xfrm>
            <a:off x="764683" y="1875665"/>
            <a:ext cx="7922117" cy="867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35"/>
          <a:stretch/>
        </p:blipFill>
        <p:spPr>
          <a:xfrm>
            <a:off x="704774" y="4367720"/>
            <a:ext cx="7982026" cy="86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6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51" y="940415"/>
            <a:ext cx="3572359" cy="539634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Data are in good shape</a:t>
            </a:r>
          </a:p>
          <a:p>
            <a:pPr lvl="1"/>
            <a:r>
              <a:rPr lang="en-US" sz="2000" dirty="0" smtClean="0"/>
              <a:t>Read with IDL FITS readers, PDSREAD and </a:t>
            </a:r>
            <a:r>
              <a:rPr lang="en-US" sz="2000" dirty="0" err="1" smtClean="0"/>
              <a:t>NASAView</a:t>
            </a:r>
            <a:endParaRPr lang="en-US" sz="2000" dirty="0" smtClean="0"/>
          </a:p>
          <a:p>
            <a:pPr lvl="1"/>
            <a:r>
              <a:rPr lang="en-US" sz="2000" dirty="0" smtClean="0"/>
              <a:t>Includes extensions</a:t>
            </a:r>
          </a:p>
          <a:p>
            <a:pPr lvl="1"/>
            <a:r>
              <a:rPr lang="en-US" sz="2000" dirty="0" smtClean="0"/>
              <a:t>Read and displayed every image</a:t>
            </a:r>
          </a:p>
          <a:p>
            <a:pPr lvl="1"/>
            <a:r>
              <a:rPr lang="en-US" sz="2000" dirty="0" smtClean="0"/>
              <a:t>Tested to make sure data could be manipulated and </a:t>
            </a:r>
            <a:r>
              <a:rPr lang="en-US" sz="2000" dirty="0" smtClean="0"/>
              <a:t>measured</a:t>
            </a:r>
          </a:p>
          <a:p>
            <a:endParaRPr lang="en-US" sz="2000" dirty="0" smtClean="0"/>
          </a:p>
          <a:p>
            <a:r>
              <a:rPr lang="en-US" sz="2000" dirty="0" smtClean="0"/>
              <a:t>One-to-one correspondence between raw and calibrated files</a:t>
            </a: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559" y="940415"/>
            <a:ext cx="4892090" cy="535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449"/>
            <a:ext cx="8229600" cy="5546037"/>
          </a:xfrm>
        </p:spPr>
        <p:txBody>
          <a:bodyPr>
            <a:normAutofit/>
          </a:bodyPr>
          <a:lstStyle/>
          <a:p>
            <a:r>
              <a:rPr lang="is-IS" sz="2000" dirty="0" smtClean="0"/>
              <a:t>DATASET.CAT file states that the dataset used to compute geometry is </a:t>
            </a:r>
            <a:r>
              <a:rPr lang="is-IS" sz="2000" dirty="0" smtClean="0"/>
              <a:t>   </a:t>
            </a:r>
            <a:r>
              <a:rPr lang="en-US" sz="2000" dirty="0" smtClean="0"/>
              <a:t>NH-J/P/SS-SPICE-6-V1.0.</a:t>
            </a:r>
          </a:p>
          <a:p>
            <a:endParaRPr lang="is-IS" sz="2000" dirty="0"/>
          </a:p>
          <a:p>
            <a:r>
              <a:rPr lang="is-IS" sz="2000" dirty="0" smtClean="0"/>
              <a:t>Dataset </a:t>
            </a:r>
            <a:r>
              <a:rPr lang="is-IS" sz="2000" dirty="0" smtClean="0"/>
              <a:t>is available </a:t>
            </a:r>
            <a:r>
              <a:rPr lang="is-IS" sz="2000" dirty="0" smtClean="0"/>
              <a:t>from NAIF </a:t>
            </a:r>
            <a:endParaRPr lang="is-IS" sz="2000" dirty="0"/>
          </a:p>
          <a:p>
            <a:pPr lvl="1"/>
            <a:r>
              <a:rPr lang="en-US" sz="2000" dirty="0" smtClean="0"/>
              <a:t>Coverage </a:t>
            </a:r>
            <a:r>
              <a:rPr lang="en-US" sz="2000" dirty="0" smtClean="0"/>
              <a:t>ends before this dataset </a:t>
            </a:r>
            <a:r>
              <a:rPr lang="en-US" sz="2000" dirty="0" smtClean="0"/>
              <a:t>starts  (2016)</a:t>
            </a:r>
            <a:endParaRPr lang="en-US" sz="2000" dirty="0" smtClean="0"/>
          </a:p>
          <a:p>
            <a:pPr lvl="1"/>
            <a:r>
              <a:rPr lang="en-US" sz="2000" dirty="0" smtClean="0"/>
              <a:t>Couldn’t find a more updated set of kernels</a:t>
            </a:r>
          </a:p>
          <a:p>
            <a:pPr lvl="1"/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Can’t check the geometry in the headers and labels without updated kernels</a:t>
            </a:r>
          </a:p>
          <a:p>
            <a:pPr lvl="1"/>
            <a:r>
              <a:rPr lang="en-US" sz="2000" dirty="0" smtClean="0"/>
              <a:t>Previous reviews have identified occasional issues, but geometry was good for the most part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Relevant to both the </a:t>
            </a:r>
            <a:r>
              <a:rPr lang="en-US" sz="2000" dirty="0">
                <a:solidFill>
                  <a:srgbClr val="FF0000"/>
                </a:solidFill>
              </a:rPr>
              <a:t>LORRI and </a:t>
            </a:r>
            <a:r>
              <a:rPr lang="en-US" sz="2000" dirty="0" smtClean="0">
                <a:solidFill>
                  <a:srgbClr val="FF0000"/>
                </a:solidFill>
              </a:rPr>
              <a:t>MVIC data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LORRI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couple </a:t>
            </a:r>
            <a:r>
              <a:rPr lang="en-US" dirty="0" smtClean="0"/>
              <a:t>minor changes to </a:t>
            </a:r>
            <a:r>
              <a:rPr lang="en-US" dirty="0" smtClean="0"/>
              <a:t>DATASET.CAT file</a:t>
            </a:r>
          </a:p>
          <a:p>
            <a:pPr lvl="1"/>
            <a:r>
              <a:rPr lang="en-US" dirty="0" smtClean="0"/>
              <a:t>Possibly add a document describing the change in exposure time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Status of SPICE / geometry is unknown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Data are Certifiable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9" y="2700375"/>
            <a:ext cx="8229600" cy="665777"/>
          </a:xfrm>
        </p:spPr>
        <p:txBody>
          <a:bodyPr/>
          <a:lstStyle/>
          <a:p>
            <a:r>
              <a:rPr lang="en-US" dirty="0" smtClean="0"/>
              <a:t>MVIC  - RAW and 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5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27116</TotalTime>
  <Words>785</Words>
  <Application>Microsoft Macintosh PowerPoint</Application>
  <PresentationFormat>On-screen Show (4:3)</PresentationFormat>
  <Paragraphs>145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Arial</vt:lpstr>
      <vt:lpstr>Office Theme</vt:lpstr>
      <vt:lpstr>PDS Data Review  New Horizons   LORRI &amp; MVIC</vt:lpstr>
      <vt:lpstr>LORRI  - RAW and CAL</vt:lpstr>
      <vt:lpstr>LORRI Instrument</vt:lpstr>
      <vt:lpstr>General Comments</vt:lpstr>
      <vt:lpstr>Various</vt:lpstr>
      <vt:lpstr>Data</vt:lpstr>
      <vt:lpstr>SPICE</vt:lpstr>
      <vt:lpstr>LORRI Status</vt:lpstr>
      <vt:lpstr>MVIC  - RAW and CAL</vt:lpstr>
      <vt:lpstr>MVIC Instrument</vt:lpstr>
      <vt:lpstr>General Comments</vt:lpstr>
      <vt:lpstr>Catalog Files</vt:lpstr>
      <vt:lpstr>MVIC Data Files – RAW and CAL</vt:lpstr>
      <vt:lpstr>MVIC Problem File</vt:lpstr>
      <vt:lpstr>MVIC Problem File</vt:lpstr>
      <vt:lpstr>MVIC Status</vt:lpstr>
      <vt:lpstr>PowerPoint Presentation</vt:lpstr>
      <vt:lpstr>General comments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Data Review  New Horizons   LORRI and MVIC </dc:title>
  <dc:creator>Farnham Farnham</dc:creator>
  <cp:lastModifiedBy>Tony Farnham</cp:lastModifiedBy>
  <cp:revision>181</cp:revision>
  <cp:lastPrinted>2018-10-11T14:06:41Z</cp:lastPrinted>
  <dcterms:created xsi:type="dcterms:W3CDTF">2016-05-18T16:58:20Z</dcterms:created>
  <dcterms:modified xsi:type="dcterms:W3CDTF">2020-02-26T16:47:39Z</dcterms:modified>
</cp:coreProperties>
</file>