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sldIdLst>
    <p:sldId id="256" r:id="rId2"/>
    <p:sldId id="257" r:id="rId3"/>
    <p:sldId id="258" r:id="rId4"/>
    <p:sldId id="316" r:id="rId5"/>
    <p:sldId id="270" r:id="rId6"/>
    <p:sldId id="307" r:id="rId7"/>
    <p:sldId id="311" r:id="rId8"/>
    <p:sldId id="317" r:id="rId9"/>
    <p:sldId id="312" r:id="rId10"/>
    <p:sldId id="308" r:id="rId11"/>
    <p:sldId id="319" r:id="rId12"/>
    <p:sldId id="320" r:id="rId13"/>
    <p:sldId id="321" r:id="rId14"/>
    <p:sldId id="287" r:id="rId15"/>
  </p:sldIdLst>
  <p:sldSz cx="10080625" cy="7559675"/>
  <p:notesSz cx="7772400" cy="100584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13" autoAdjust="0"/>
    <p:restoredTop sz="94660"/>
  </p:normalViewPr>
  <p:slideViewPr>
    <p:cSldViewPr snapToGrid="0">
      <p:cViewPr varScale="1">
        <p:scale>
          <a:sx n="111" d="100"/>
          <a:sy n="111" d="100"/>
        </p:scale>
        <p:origin x="250"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snapToGrid="0">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1" name="AutoShape 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2" name="AutoShape 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3" name="AutoShape 4"/>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4" name="AutoShape 5"/>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5" name="AutoShape 6"/>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6" name="AutoShape 7"/>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7" name="AutoShape 8"/>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8" name="AutoShape 9"/>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9" name="AutoShape 10"/>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0" name="AutoShape 1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1" name="AutoShape 1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2" name="AutoShape 1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3" name="Rectangle 14"/>
          <p:cNvSpPr>
            <a:spLocks noGrp="1" noRot="1" noChangeAspect="1" noChangeArrowheads="1"/>
          </p:cNvSpPr>
          <p:nvPr>
            <p:ph type="sldImg"/>
          </p:nvPr>
        </p:nvSpPr>
        <p:spPr bwMode="auto">
          <a:xfrm>
            <a:off x="1371600" y="763588"/>
            <a:ext cx="5006975" cy="374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15"/>
          <p:cNvSpPr>
            <a:spLocks noGrp="1" noChangeArrowheads="1"/>
          </p:cNvSpPr>
          <p:nvPr>
            <p:ph type="body"/>
          </p:nvPr>
        </p:nvSpPr>
        <p:spPr bwMode="auto">
          <a:xfrm>
            <a:off x="777875" y="4776788"/>
            <a:ext cx="6196013" cy="4503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smtClean="0"/>
          </a:p>
        </p:txBody>
      </p:sp>
      <p:sp>
        <p:nvSpPr>
          <p:cNvPr id="2064" name="Rectangle 16"/>
          <p:cNvSpPr>
            <a:spLocks noGrp="1" noChangeArrowheads="1"/>
          </p:cNvSpPr>
          <p:nvPr>
            <p:ph type="hdr"/>
          </p:nvPr>
        </p:nvSpPr>
        <p:spPr bwMode="auto">
          <a:xfrm>
            <a:off x="0" y="0"/>
            <a:ext cx="33512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5" name="Rectangle 17"/>
          <p:cNvSpPr>
            <a:spLocks noGrp="1" noChangeArrowheads="1"/>
          </p:cNvSpPr>
          <p:nvPr>
            <p:ph type="dt"/>
          </p:nvPr>
        </p:nvSpPr>
        <p:spPr bwMode="auto">
          <a:xfrm>
            <a:off x="4398963" y="0"/>
            <a:ext cx="335121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6" name="Rectangle 18"/>
          <p:cNvSpPr>
            <a:spLocks noGrp="1" noChangeArrowheads="1"/>
          </p:cNvSpPr>
          <p:nvPr>
            <p:ph type="ftr"/>
          </p:nvPr>
        </p:nvSpPr>
        <p:spPr bwMode="auto">
          <a:xfrm>
            <a:off x="0" y="9555163"/>
            <a:ext cx="33512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7" name="Rectangle 19"/>
          <p:cNvSpPr>
            <a:spLocks noGrp="1" noChangeArrowheads="1"/>
          </p:cNvSpPr>
          <p:nvPr>
            <p:ph type="sldNum"/>
          </p:nvPr>
        </p:nvSpPr>
        <p:spPr bwMode="auto">
          <a:xfrm>
            <a:off x="4398963" y="9555163"/>
            <a:ext cx="335121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fld id="{CA3263EC-DC1B-4E6A-9A6C-5F027DAAF32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CDE024FF-C1D0-4EEB-9E9F-14CDFFECA190}" type="slidenum">
              <a:rPr lang="en-GB" altLang="en-US" sz="1400" smtClean="0"/>
              <a:pPr>
                <a:spcBef>
                  <a:spcPct val="0"/>
                </a:spcBef>
                <a:buClrTx/>
                <a:buSzPct val="45000"/>
                <a:buFontTx/>
                <a:buNone/>
              </a:pPr>
              <a:t>1</a:t>
            </a:fld>
            <a:endParaRPr lang="en-GB" altLang="en-US" sz="1400" smtClean="0"/>
          </a:p>
        </p:txBody>
      </p:sp>
      <p:sp>
        <p:nvSpPr>
          <p:cNvPr id="4099"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4100"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1AAC0227-6D57-44FC-AD71-B1F3C0D84CE7}" type="slidenum">
              <a:rPr lang="en-GB" altLang="en-US" sz="1400" smtClean="0"/>
              <a:pPr>
                <a:spcBef>
                  <a:spcPct val="0"/>
                </a:spcBef>
                <a:buClrTx/>
                <a:buSzPct val="45000"/>
                <a:buFontTx/>
                <a:buNone/>
              </a:pPr>
              <a:t>2</a:t>
            </a:fld>
            <a:endParaRPr lang="en-GB" altLang="en-US" sz="1400" smtClean="0"/>
          </a:p>
        </p:txBody>
      </p:sp>
      <p:sp>
        <p:nvSpPr>
          <p:cNvPr id="6147"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6148"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F61FA549-C4DE-4541-B646-5A6DB0C25EFE}" type="slidenum">
              <a:rPr lang="en-GB" altLang="en-US" sz="1400" smtClean="0"/>
              <a:pPr>
                <a:spcBef>
                  <a:spcPct val="0"/>
                </a:spcBef>
                <a:buClrTx/>
                <a:buSzPct val="45000"/>
                <a:buFontTx/>
                <a:buNone/>
              </a:pPr>
              <a:t>3</a:t>
            </a:fld>
            <a:endParaRPr lang="en-GB" altLang="en-US" sz="1400" smtClean="0"/>
          </a:p>
        </p:txBody>
      </p:sp>
      <p:sp>
        <p:nvSpPr>
          <p:cNvPr id="8195"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8196"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20"/>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E066737-CC20-4049-BB4D-39B52B2BF8B6}" type="slidenum">
              <a:rPr lang="en-GB" altLang="en-US" sz="1400" smtClean="0"/>
              <a:pPr>
                <a:spcBef>
                  <a:spcPct val="0"/>
                </a:spcBef>
                <a:buSzPct val="45000"/>
                <a:buFont typeface="Wingdings" panose="05000000000000000000" pitchFamily="2" charset="2"/>
                <a:buNone/>
              </a:pPr>
              <a:t>4</a:t>
            </a:fld>
            <a:endParaRPr lang="en-GB" altLang="en-US" sz="1400" smtClean="0"/>
          </a:p>
        </p:txBody>
      </p:sp>
      <p:sp>
        <p:nvSpPr>
          <p:cNvPr id="10243" name="Text Box 1"/>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10244" name="Rectangle 2"/>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991785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11F0FFED-08AB-44D7-9069-D55420018195}" type="slidenum">
              <a:rPr lang="en-GB" altLang="en-US" sz="1400" smtClean="0"/>
              <a:pPr>
                <a:spcBef>
                  <a:spcPct val="0"/>
                </a:spcBef>
                <a:buClrTx/>
                <a:buSzPct val="45000"/>
                <a:buFontTx/>
                <a:buNone/>
              </a:pPr>
              <a:t>5</a:t>
            </a:fld>
            <a:endParaRPr lang="en-GB" altLang="en-US" sz="1400" smtClean="0"/>
          </a:p>
        </p:txBody>
      </p:sp>
      <p:sp>
        <p:nvSpPr>
          <p:cNvPr id="10243"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10244"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0076E3B8-B262-413A-99CE-816AE8123FAF}" type="slidenum">
              <a:rPr lang="en-GB" altLang="en-US" sz="1400" smtClean="0"/>
              <a:pPr>
                <a:spcBef>
                  <a:spcPct val="0"/>
                </a:spcBef>
                <a:buClrTx/>
                <a:buSzPct val="45000"/>
                <a:buFontTx/>
                <a:buNone/>
              </a:pPr>
              <a:t>10</a:t>
            </a:fld>
            <a:endParaRPr lang="en-GB" altLang="en-US" sz="1400" smtClean="0"/>
          </a:p>
        </p:txBody>
      </p:sp>
      <p:sp>
        <p:nvSpPr>
          <p:cNvPr id="16387"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16388"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97B8CA99-8381-4BD7-88B0-223E9FB7378C}" type="slidenum">
              <a:rPr lang="en-GB" altLang="en-US" sz="1400" smtClean="0"/>
              <a:pPr>
                <a:spcBef>
                  <a:spcPct val="0"/>
                </a:spcBef>
                <a:buClrTx/>
                <a:buSzPct val="45000"/>
                <a:buFontTx/>
                <a:buNone/>
              </a:pPr>
              <a:t>14</a:t>
            </a:fld>
            <a:endParaRPr lang="en-GB" altLang="en-US" sz="1400" smtClean="0"/>
          </a:p>
        </p:txBody>
      </p:sp>
      <p:sp>
        <p:nvSpPr>
          <p:cNvPr id="2969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Text Box 2"/>
          <p:cNvSpPr txBox="1">
            <a:spLocks noChangeArrowheads="1"/>
          </p:cNvSpPr>
          <p:nvPr/>
        </p:nvSpPr>
        <p:spPr bwMode="auto">
          <a:xfrm>
            <a:off x="777875" y="4776788"/>
            <a:ext cx="6218238"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FD2934FA-37C5-4D8C-B705-EC0C549DE4FB}" type="slidenum">
              <a:rPr lang="en-GB" altLang="en-US"/>
              <a:pPr>
                <a:defRPr/>
              </a:pPr>
              <a:t>‹#›</a:t>
            </a:fld>
            <a:endParaRPr lang="en-GB" altLang="en-US"/>
          </a:p>
        </p:txBody>
      </p:sp>
    </p:spTree>
    <p:extLst>
      <p:ext uri="{BB962C8B-B14F-4D97-AF65-F5344CB8AC3E}">
        <p14:creationId xmlns:p14="http://schemas.microsoft.com/office/powerpoint/2010/main" val="315504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07E29D9E-6142-4D3A-B5E7-5F3871240DCB}" type="slidenum">
              <a:rPr lang="en-GB" altLang="en-US"/>
              <a:pPr>
                <a:defRPr/>
              </a:pPr>
              <a:t>‹#›</a:t>
            </a:fld>
            <a:endParaRPr lang="en-GB" altLang="en-US"/>
          </a:p>
        </p:txBody>
      </p:sp>
    </p:spTree>
    <p:extLst>
      <p:ext uri="{BB962C8B-B14F-4D97-AF65-F5344CB8AC3E}">
        <p14:creationId xmlns:p14="http://schemas.microsoft.com/office/powerpoint/2010/main" val="1752819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1388" y="301625"/>
            <a:ext cx="2262187"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35750" cy="6435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58F678F5-26F8-4291-B247-028D21ECCEE9}" type="slidenum">
              <a:rPr lang="en-GB" altLang="en-US"/>
              <a:pPr>
                <a:defRPr/>
              </a:pPr>
              <a:t>‹#›</a:t>
            </a:fld>
            <a:endParaRPr lang="en-GB" altLang="en-US"/>
          </a:p>
        </p:txBody>
      </p:sp>
    </p:spTree>
    <p:extLst>
      <p:ext uri="{BB962C8B-B14F-4D97-AF65-F5344CB8AC3E}">
        <p14:creationId xmlns:p14="http://schemas.microsoft.com/office/powerpoint/2010/main" val="4073976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50337" cy="1239838"/>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ltLang="en-US"/>
          </a:p>
        </p:txBody>
      </p:sp>
      <p:sp>
        <p:nvSpPr>
          <p:cNvPr id="4" name="Rectangle 4"/>
          <p:cNvSpPr>
            <a:spLocks noGrp="1" noChangeArrowheads="1"/>
          </p:cNvSpPr>
          <p:nvPr>
            <p:ph type="ftr" idx="11"/>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2"/>
          </p:nvPr>
        </p:nvSpPr>
        <p:spPr>
          <a:ln/>
        </p:spPr>
        <p:txBody>
          <a:bodyPr/>
          <a:lstStyle>
            <a:lvl1pPr>
              <a:defRPr/>
            </a:lvl1pPr>
          </a:lstStyle>
          <a:p>
            <a:pPr>
              <a:defRPr/>
            </a:pPr>
            <a:fld id="{DC8CB166-AC53-4B39-A50B-22CFEBF31528}" type="slidenum">
              <a:rPr lang="en-GB" altLang="en-US"/>
              <a:pPr>
                <a:defRPr/>
              </a:pPr>
              <a:t>‹#›</a:t>
            </a:fld>
            <a:endParaRPr lang="en-GB" altLang="en-US"/>
          </a:p>
        </p:txBody>
      </p:sp>
    </p:spTree>
    <p:extLst>
      <p:ext uri="{BB962C8B-B14F-4D97-AF65-F5344CB8AC3E}">
        <p14:creationId xmlns:p14="http://schemas.microsoft.com/office/powerpoint/2010/main" val="417144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BA10B5B5-6FA1-4FDF-BB11-6960053C609A}" type="slidenum">
              <a:rPr lang="en-GB" altLang="en-US"/>
              <a:pPr>
                <a:defRPr/>
              </a:pPr>
              <a:t>‹#›</a:t>
            </a:fld>
            <a:endParaRPr lang="en-GB" altLang="en-US"/>
          </a:p>
        </p:txBody>
      </p:sp>
    </p:spTree>
    <p:extLst>
      <p:ext uri="{BB962C8B-B14F-4D97-AF65-F5344CB8AC3E}">
        <p14:creationId xmlns:p14="http://schemas.microsoft.com/office/powerpoint/2010/main" val="257035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3EDA9D45-9445-4C42-8ED8-ABDF9A7E739A}" type="slidenum">
              <a:rPr lang="en-GB" altLang="en-US"/>
              <a:pPr>
                <a:defRPr/>
              </a:pPr>
              <a:t>‹#›</a:t>
            </a:fld>
            <a:endParaRPr lang="en-GB" altLang="en-US"/>
          </a:p>
        </p:txBody>
      </p:sp>
    </p:spTree>
    <p:extLst>
      <p:ext uri="{BB962C8B-B14F-4D97-AF65-F5344CB8AC3E}">
        <p14:creationId xmlns:p14="http://schemas.microsoft.com/office/powerpoint/2010/main" val="236959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48175"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3813" y="1768475"/>
            <a:ext cx="4449762"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C0562DBB-DFA7-4621-BAD1-D70D98645C2D}" type="slidenum">
              <a:rPr lang="en-GB" altLang="en-US"/>
              <a:pPr>
                <a:defRPr/>
              </a:pPr>
              <a:t>‹#›</a:t>
            </a:fld>
            <a:endParaRPr lang="en-GB" altLang="en-US"/>
          </a:p>
        </p:txBody>
      </p:sp>
    </p:spTree>
    <p:extLst>
      <p:ext uri="{BB962C8B-B14F-4D97-AF65-F5344CB8AC3E}">
        <p14:creationId xmlns:p14="http://schemas.microsoft.com/office/powerpoint/2010/main" val="361520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GB" altLang="en-US"/>
          </a:p>
        </p:txBody>
      </p:sp>
      <p:sp>
        <p:nvSpPr>
          <p:cNvPr id="8" name="Rectangle 4"/>
          <p:cNvSpPr>
            <a:spLocks noGrp="1" noChangeArrowheads="1"/>
          </p:cNvSpPr>
          <p:nvPr>
            <p:ph type="ftr" idx="11"/>
          </p:nvPr>
        </p:nvSpPr>
        <p:spPr>
          <a:ln/>
        </p:spPr>
        <p:txBody>
          <a:bodyPr/>
          <a:lstStyle>
            <a:lvl1pPr>
              <a:defRPr/>
            </a:lvl1pPr>
          </a:lstStyle>
          <a:p>
            <a:pPr>
              <a:defRPr/>
            </a:pPr>
            <a:endParaRPr lang="en-GB" altLang="en-US"/>
          </a:p>
        </p:txBody>
      </p:sp>
      <p:sp>
        <p:nvSpPr>
          <p:cNvPr id="9" name="Rectangle 5"/>
          <p:cNvSpPr>
            <a:spLocks noGrp="1" noChangeArrowheads="1"/>
          </p:cNvSpPr>
          <p:nvPr>
            <p:ph type="sldNum" idx="12"/>
          </p:nvPr>
        </p:nvSpPr>
        <p:spPr>
          <a:ln/>
        </p:spPr>
        <p:txBody>
          <a:bodyPr/>
          <a:lstStyle>
            <a:lvl1pPr>
              <a:defRPr/>
            </a:lvl1pPr>
          </a:lstStyle>
          <a:p>
            <a:pPr>
              <a:defRPr/>
            </a:pPr>
            <a:fld id="{90243311-8AC6-4711-9C80-C6A4617F090C}" type="slidenum">
              <a:rPr lang="en-GB" altLang="en-US"/>
              <a:pPr>
                <a:defRPr/>
              </a:pPr>
              <a:t>‹#›</a:t>
            </a:fld>
            <a:endParaRPr lang="en-GB" altLang="en-US"/>
          </a:p>
        </p:txBody>
      </p:sp>
    </p:spTree>
    <p:extLst>
      <p:ext uri="{BB962C8B-B14F-4D97-AF65-F5344CB8AC3E}">
        <p14:creationId xmlns:p14="http://schemas.microsoft.com/office/powerpoint/2010/main" val="3671941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ltLang="en-US"/>
          </a:p>
        </p:txBody>
      </p:sp>
      <p:sp>
        <p:nvSpPr>
          <p:cNvPr id="4" name="Rectangle 4"/>
          <p:cNvSpPr>
            <a:spLocks noGrp="1" noChangeArrowheads="1"/>
          </p:cNvSpPr>
          <p:nvPr>
            <p:ph type="ftr" idx="11"/>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2"/>
          </p:nvPr>
        </p:nvSpPr>
        <p:spPr>
          <a:ln/>
        </p:spPr>
        <p:txBody>
          <a:bodyPr/>
          <a:lstStyle>
            <a:lvl1pPr>
              <a:defRPr/>
            </a:lvl1pPr>
          </a:lstStyle>
          <a:p>
            <a:pPr>
              <a:defRPr/>
            </a:pPr>
            <a:fld id="{438F6509-6F01-4F7A-913A-2C1E67C26364}" type="slidenum">
              <a:rPr lang="en-GB" altLang="en-US"/>
              <a:pPr>
                <a:defRPr/>
              </a:pPr>
              <a:t>‹#›</a:t>
            </a:fld>
            <a:endParaRPr lang="en-GB" altLang="en-US"/>
          </a:p>
        </p:txBody>
      </p:sp>
    </p:spTree>
    <p:extLst>
      <p:ext uri="{BB962C8B-B14F-4D97-AF65-F5344CB8AC3E}">
        <p14:creationId xmlns:p14="http://schemas.microsoft.com/office/powerpoint/2010/main" val="303908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ltLang="en-US"/>
          </a:p>
        </p:txBody>
      </p:sp>
      <p:sp>
        <p:nvSpPr>
          <p:cNvPr id="3" name="Rectangle 4"/>
          <p:cNvSpPr>
            <a:spLocks noGrp="1" noChangeArrowheads="1"/>
          </p:cNvSpPr>
          <p:nvPr>
            <p:ph type="ftr" idx="11"/>
          </p:nvPr>
        </p:nvSpPr>
        <p:spPr>
          <a:ln/>
        </p:spPr>
        <p:txBody>
          <a:bodyPr/>
          <a:lstStyle>
            <a:lvl1pPr>
              <a:defRPr/>
            </a:lvl1pPr>
          </a:lstStyle>
          <a:p>
            <a:pPr>
              <a:defRPr/>
            </a:pPr>
            <a:endParaRPr lang="en-GB" altLang="en-US"/>
          </a:p>
        </p:txBody>
      </p:sp>
      <p:sp>
        <p:nvSpPr>
          <p:cNvPr id="4" name="Rectangle 5"/>
          <p:cNvSpPr>
            <a:spLocks noGrp="1" noChangeArrowheads="1"/>
          </p:cNvSpPr>
          <p:nvPr>
            <p:ph type="sldNum" idx="12"/>
          </p:nvPr>
        </p:nvSpPr>
        <p:spPr>
          <a:ln/>
        </p:spPr>
        <p:txBody>
          <a:bodyPr/>
          <a:lstStyle>
            <a:lvl1pPr>
              <a:defRPr/>
            </a:lvl1pPr>
          </a:lstStyle>
          <a:p>
            <a:pPr>
              <a:defRPr/>
            </a:pPr>
            <a:fld id="{BE68350A-7F6B-4323-8D2D-9A3473FCA911}" type="slidenum">
              <a:rPr lang="en-GB" altLang="en-US"/>
              <a:pPr>
                <a:defRPr/>
              </a:pPr>
              <a:t>‹#›</a:t>
            </a:fld>
            <a:endParaRPr lang="en-GB" altLang="en-US"/>
          </a:p>
        </p:txBody>
      </p:sp>
    </p:spTree>
    <p:extLst>
      <p:ext uri="{BB962C8B-B14F-4D97-AF65-F5344CB8AC3E}">
        <p14:creationId xmlns:p14="http://schemas.microsoft.com/office/powerpoint/2010/main" val="2355630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F92B3637-503B-4A1C-B7EA-3F164F8F31C9}" type="slidenum">
              <a:rPr lang="en-GB" altLang="en-US"/>
              <a:pPr>
                <a:defRPr/>
              </a:pPr>
              <a:t>‹#›</a:t>
            </a:fld>
            <a:endParaRPr lang="en-GB" altLang="en-US"/>
          </a:p>
        </p:txBody>
      </p:sp>
    </p:spTree>
    <p:extLst>
      <p:ext uri="{BB962C8B-B14F-4D97-AF65-F5344CB8AC3E}">
        <p14:creationId xmlns:p14="http://schemas.microsoft.com/office/powerpoint/2010/main" val="17365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8DB07674-0096-4FBD-B7EE-79061C034065}" type="slidenum">
              <a:rPr lang="en-GB" altLang="en-US"/>
              <a:pPr>
                <a:defRPr/>
              </a:pPr>
              <a:t>‹#›</a:t>
            </a:fld>
            <a:endParaRPr lang="en-GB" altLang="en-US"/>
          </a:p>
        </p:txBody>
      </p:sp>
    </p:spTree>
    <p:extLst>
      <p:ext uri="{BB962C8B-B14F-4D97-AF65-F5344CB8AC3E}">
        <p14:creationId xmlns:p14="http://schemas.microsoft.com/office/powerpoint/2010/main" val="11526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50337" cy="1239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503238" y="1768475"/>
            <a:ext cx="9050337" cy="496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3"/>
          <p:cNvSpPr>
            <a:spLocks noGrp="1" noChangeArrowheads="1"/>
          </p:cNvSpPr>
          <p:nvPr>
            <p:ph type="dt"/>
          </p:nvPr>
        </p:nvSpPr>
        <p:spPr bwMode="auto">
          <a:xfrm>
            <a:off x="503238" y="6886575"/>
            <a:ext cx="232568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endParaRPr lang="en-GB" altLang="en-US"/>
          </a:p>
        </p:txBody>
      </p:sp>
      <p:sp>
        <p:nvSpPr>
          <p:cNvPr id="1028" name="Rectangle 4"/>
          <p:cNvSpPr>
            <a:spLocks noGrp="1" noChangeArrowheads="1"/>
          </p:cNvSpPr>
          <p:nvPr>
            <p:ph type="ftr"/>
          </p:nvPr>
        </p:nvSpPr>
        <p:spPr bwMode="auto">
          <a:xfrm>
            <a:off x="3448050" y="6886575"/>
            <a:ext cx="3173413"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endParaRPr lang="en-GB" altLang="en-US"/>
          </a:p>
        </p:txBody>
      </p:sp>
      <p:sp>
        <p:nvSpPr>
          <p:cNvPr id="1029" name="Rectangle 5"/>
          <p:cNvSpPr>
            <a:spLocks noGrp="1" noChangeArrowheads="1"/>
          </p:cNvSpPr>
          <p:nvPr>
            <p:ph type="sldNum"/>
          </p:nvPr>
        </p:nvSpPr>
        <p:spPr bwMode="auto">
          <a:xfrm>
            <a:off x="7226300" y="6886575"/>
            <a:ext cx="232568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fld id="{AC4056B2-9385-4463-B01F-B4E51457AE2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lnSpc>
          <a:spcPct val="87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87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lnSpc>
          <a:spcPct val="87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lnSpc>
          <a:spcPct val="87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87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471791" y="610580"/>
            <a:ext cx="9066213" cy="2332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spcAft>
                <a:spcPct val="0"/>
              </a:spcAft>
              <a:buClrTx/>
              <a:buFontTx/>
              <a:buNone/>
            </a:pPr>
            <a:r>
              <a:rPr lang="en-US" altLang="en-US" sz="4400" dirty="0"/>
              <a:t>New Horizons</a:t>
            </a:r>
            <a:br>
              <a:rPr lang="en-US" altLang="en-US" sz="4400" dirty="0"/>
            </a:br>
            <a:r>
              <a:rPr lang="en-US" altLang="en-US" sz="4400" dirty="0"/>
              <a:t>Pluto Energetic Particle Spectrometer Science Investigation</a:t>
            </a:r>
            <a:br>
              <a:rPr lang="en-US" altLang="en-US" sz="4400" dirty="0"/>
            </a:br>
            <a:r>
              <a:rPr lang="en-US" altLang="en-US" sz="4400" dirty="0"/>
              <a:t>(PEPSSI</a:t>
            </a:r>
            <a:r>
              <a:rPr lang="en-US" altLang="en-US" sz="4400" dirty="0" smtClean="0"/>
              <a:t>)</a:t>
            </a:r>
          </a:p>
          <a:p>
            <a:pPr algn="ctr" eaLnBrk="1">
              <a:spcAft>
                <a:spcPct val="0"/>
              </a:spcAft>
              <a:buClrTx/>
            </a:pPr>
            <a:r>
              <a:rPr lang="en-GB" altLang="en-US" sz="2800" dirty="0" smtClean="0"/>
              <a:t>Reviewed by S. Joy (primary)</a:t>
            </a:r>
          </a:p>
          <a:p>
            <a:pPr algn="ctr" eaLnBrk="1">
              <a:spcAft>
                <a:spcPct val="0"/>
              </a:spcAft>
              <a:buClrTx/>
              <a:buFontTx/>
              <a:buNone/>
            </a:pPr>
            <a:endParaRPr lang="en-US" altLang="en-US" sz="4400" dirty="0"/>
          </a:p>
        </p:txBody>
      </p:sp>
      <p:sp>
        <p:nvSpPr>
          <p:cNvPr id="3075" name="Text Box 2"/>
          <p:cNvSpPr txBox="1">
            <a:spLocks noChangeArrowheads="1"/>
          </p:cNvSpPr>
          <p:nvPr/>
        </p:nvSpPr>
        <p:spPr bwMode="auto">
          <a:xfrm>
            <a:off x="731838" y="2925763"/>
            <a:ext cx="7194550" cy="271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eaLnBrk="1">
              <a:spcAft>
                <a:spcPct val="0"/>
              </a:spcAft>
              <a:buClrTx/>
              <a:buFontTx/>
              <a:buNone/>
            </a:pPr>
            <a:r>
              <a:rPr lang="en-US" altLang="en-US" sz="1800"/>
              <a:t>PRINCIPAL INVESTIGATOR:  Ralph McNutt, APL</a:t>
            </a:r>
          </a:p>
          <a:p>
            <a:pPr eaLnBrk="1">
              <a:spcAft>
                <a:spcPct val="0"/>
              </a:spcAft>
              <a:buClrTx/>
              <a:buFontTx/>
              <a:buNone/>
            </a:pPr>
            <a:r>
              <a:rPr lang="en-US" altLang="en-US" sz="1800"/>
              <a:t>DESCRIPTION:                        Medium Energy Particle Spectrometer</a:t>
            </a:r>
          </a:p>
          <a:p>
            <a:pPr eaLnBrk="1">
              <a:spcAft>
                <a:spcPct val="0"/>
              </a:spcAft>
              <a:buClrTx/>
              <a:buFontTx/>
              <a:buNone/>
            </a:pPr>
            <a:r>
              <a:rPr lang="en-US" altLang="en-US" sz="1800"/>
              <a:t>ENERGY RANGE:                   25-1000 keV (protons)</a:t>
            </a:r>
          </a:p>
          <a:p>
            <a:pPr eaLnBrk="1">
              <a:spcAft>
                <a:spcPct val="0"/>
              </a:spcAft>
              <a:buClrTx/>
              <a:buFontTx/>
              <a:buNone/>
            </a:pPr>
            <a:r>
              <a:rPr lang="en-US" altLang="en-US" sz="1800"/>
              <a:t>                                                 60-1000 keV (atomic ions)</a:t>
            </a:r>
          </a:p>
          <a:p>
            <a:pPr eaLnBrk="1">
              <a:spcAft>
                <a:spcPct val="0"/>
              </a:spcAft>
              <a:buClrTx/>
              <a:buFontTx/>
              <a:buNone/>
            </a:pPr>
            <a:r>
              <a:rPr lang="en-US" altLang="en-US" sz="1800"/>
              <a:t>                                                 25-500 keV (electrons)</a:t>
            </a:r>
          </a:p>
          <a:p>
            <a:pPr eaLnBrk="1">
              <a:spcAft>
                <a:spcPct val="0"/>
              </a:spcAft>
              <a:buClrTx/>
              <a:buFontTx/>
              <a:buNone/>
            </a:pPr>
            <a:r>
              <a:rPr lang="en-US" altLang="en-US" sz="1800"/>
              <a:t>FIELD OF VIEW:                     160 deg x 12 deg</a:t>
            </a:r>
          </a:p>
          <a:p>
            <a:pPr eaLnBrk="1">
              <a:spcAft>
                <a:spcPct val="0"/>
              </a:spcAft>
              <a:buClrTx/>
              <a:buFontTx/>
              <a:buNone/>
            </a:pPr>
            <a:r>
              <a:rPr lang="en-US" altLang="en-US" sz="1800"/>
              <a:t>ANGULAR RESOLUTION:      25 deg x 12 deg</a:t>
            </a:r>
          </a:p>
          <a:p>
            <a:pPr eaLnBrk="1">
              <a:spcAft>
                <a:spcPct val="0"/>
              </a:spcAft>
              <a:buClrTx/>
              <a:buFontTx/>
              <a:buNone/>
            </a:pPr>
            <a:r>
              <a:rPr lang="en-US" altLang="en-US" sz="1800"/>
              <a:t>ENERGY RESOLUTION:        0.25 keV</a:t>
            </a:r>
          </a:p>
          <a:p>
            <a:pPr eaLnBrk="1">
              <a:spcAft>
                <a:spcPct val="0"/>
              </a:spcAft>
              <a:buClrTx/>
              <a:buFontTx/>
              <a:buNone/>
            </a:pPr>
            <a:r>
              <a:rPr lang="en-US" altLang="en-US" sz="1800"/>
              <a:t>SENSOR SIZE:                       7.6 cm dia. x 2.5 cm thick</a:t>
            </a:r>
          </a:p>
          <a:p>
            <a:pPr eaLnBrk="1">
              <a:spcAft>
                <a:spcPct val="0"/>
              </a:spcAft>
              <a:buClrTx/>
              <a:buFontTx/>
              <a:buNone/>
            </a:pPr>
            <a:r>
              <a:rPr lang="en-US" altLang="en-US" sz="1800"/>
              <a:t>POWER:                                 1.4 watt</a:t>
            </a:r>
          </a:p>
          <a:p>
            <a:pPr eaLnBrk="1">
              <a:spcAft>
                <a:spcPct val="0"/>
              </a:spcAft>
              <a:buClrTx/>
              <a:buFontTx/>
              <a:buNone/>
            </a:pPr>
            <a:r>
              <a:rPr lang="en-US" altLang="en-US" sz="1800"/>
              <a:t>MASS:                                     1.5 kg</a:t>
            </a:r>
          </a:p>
        </p:txBody>
      </p:sp>
      <p:pic>
        <p:nvPicPr>
          <p:cNvPr id="30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875" y="4087813"/>
            <a:ext cx="3419475" cy="3209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638" y="5637213"/>
            <a:ext cx="5297487" cy="1858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2925763" y="2940050"/>
            <a:ext cx="4452937" cy="199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spcAft>
                <a:spcPct val="0"/>
              </a:spcAft>
              <a:buClrTx/>
              <a:buFontTx/>
              <a:buNone/>
            </a:pPr>
            <a:r>
              <a:rPr lang="en-US" altLang="en-US" sz="7200"/>
              <a:t>Data</a:t>
            </a:r>
          </a:p>
          <a:p>
            <a:pPr algn="ctr" eaLnBrk="1">
              <a:spcAft>
                <a:spcPct val="0"/>
              </a:spcAft>
              <a:buClrTx/>
              <a:buFontTx/>
              <a:buNone/>
            </a:pPr>
            <a:r>
              <a:rPr lang="en-US" altLang="en-US" sz="7200"/>
              <a:t>Evaluation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1419" y="381786"/>
            <a:ext cx="2621230" cy="369332"/>
          </a:xfrm>
          <a:prstGeom prst="rect">
            <a:avLst/>
          </a:prstGeom>
          <a:noFill/>
        </p:spPr>
        <p:txBody>
          <a:bodyPr wrap="none" rtlCol="0">
            <a:spAutoFit/>
          </a:bodyPr>
          <a:lstStyle/>
          <a:p>
            <a:r>
              <a:rPr lang="en-US" dirty="0" smtClean="0">
                <a:solidFill>
                  <a:schemeClr val="tx1"/>
                </a:solidFill>
              </a:rPr>
              <a:t>nh-x-pepssi-2-kem1-2.0</a:t>
            </a:r>
          </a:p>
        </p:txBody>
      </p:sp>
      <p:sp>
        <p:nvSpPr>
          <p:cNvPr id="3" name="TextBox 2"/>
          <p:cNvSpPr txBox="1"/>
          <p:nvPr/>
        </p:nvSpPr>
        <p:spPr>
          <a:xfrm>
            <a:off x="448930" y="977680"/>
            <a:ext cx="8657178" cy="3416320"/>
          </a:xfrm>
          <a:prstGeom prst="rect">
            <a:avLst/>
          </a:prstGeom>
          <a:noFill/>
        </p:spPr>
        <p:txBody>
          <a:bodyPr wrap="none" rtlCol="0">
            <a:spAutoFit/>
          </a:bodyPr>
          <a:lstStyle/>
          <a:p>
            <a:r>
              <a:rPr lang="en-US" dirty="0" smtClean="0">
                <a:solidFill>
                  <a:schemeClr val="tx1"/>
                </a:solidFill>
              </a:rPr>
              <a:t>Files open with both NASAVIEW and FV suggesting that the PDS and FITS labels </a:t>
            </a:r>
            <a:br>
              <a:rPr lang="en-US" dirty="0" smtClean="0">
                <a:solidFill>
                  <a:schemeClr val="tx1"/>
                </a:solidFill>
              </a:rPr>
            </a:br>
            <a:r>
              <a:rPr lang="en-US" dirty="0" smtClean="0">
                <a:solidFill>
                  <a:schemeClr val="tx1"/>
                </a:solidFill>
              </a:rPr>
              <a:t>are well-formed.</a:t>
            </a:r>
          </a:p>
          <a:p>
            <a:endParaRPr lang="en-US" dirty="0">
              <a:solidFill>
                <a:schemeClr val="tx1"/>
              </a:solidFill>
            </a:endParaRPr>
          </a:p>
          <a:p>
            <a:r>
              <a:rPr lang="en-US" dirty="0" smtClean="0">
                <a:solidFill>
                  <a:schemeClr val="tx1"/>
                </a:solidFill>
              </a:rPr>
              <a:t>All of the files selected for spot inspection appeared nominal.</a:t>
            </a:r>
          </a:p>
          <a:p>
            <a:endParaRPr lang="en-US" dirty="0">
              <a:solidFill>
                <a:schemeClr val="tx1"/>
              </a:solidFill>
            </a:endParaRPr>
          </a:p>
          <a:p>
            <a:r>
              <a:rPr lang="en-US" dirty="0" smtClean="0">
                <a:solidFill>
                  <a:schemeClr val="tx1"/>
                </a:solidFill>
              </a:rPr>
              <a:t>All tables and columns accessible in NASAVIEW, listings look as expected</a:t>
            </a:r>
          </a:p>
          <a:p>
            <a:endParaRPr lang="en-US" dirty="0">
              <a:solidFill>
                <a:schemeClr val="tx1"/>
              </a:solidFill>
            </a:endParaRPr>
          </a:p>
          <a:p>
            <a:r>
              <a:rPr lang="en-US" dirty="0" smtClean="0">
                <a:solidFill>
                  <a:schemeClr val="tx1"/>
                </a:solidFill>
              </a:rPr>
              <a:t>FV allow the user to plot data from any table versus time (MET or ET) and the plots</a:t>
            </a:r>
            <a:br>
              <a:rPr lang="en-US" dirty="0" smtClean="0">
                <a:solidFill>
                  <a:schemeClr val="tx1"/>
                </a:solidFill>
              </a:rPr>
            </a:br>
            <a:r>
              <a:rPr lang="en-US" dirty="0" smtClean="0">
                <a:solidFill>
                  <a:schemeClr val="tx1"/>
                </a:solidFill>
              </a:rPr>
              <a:t>look nominal</a:t>
            </a: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p:txBody>
      </p:sp>
      <p:pic>
        <p:nvPicPr>
          <p:cNvPr id="5" name="Picture 4"/>
          <p:cNvPicPr>
            <a:picLocks noChangeAspect="1"/>
          </p:cNvPicPr>
          <p:nvPr/>
        </p:nvPicPr>
        <p:blipFill>
          <a:blip r:embed="rId2"/>
          <a:stretch>
            <a:fillRect/>
          </a:stretch>
        </p:blipFill>
        <p:spPr>
          <a:xfrm>
            <a:off x="5330758" y="3398699"/>
            <a:ext cx="4114800" cy="3943350"/>
          </a:xfrm>
          <a:prstGeom prst="rect">
            <a:avLst/>
          </a:prstGeom>
        </p:spPr>
      </p:pic>
      <p:pic>
        <p:nvPicPr>
          <p:cNvPr id="6" name="Picture 5"/>
          <p:cNvPicPr>
            <a:picLocks noChangeAspect="1"/>
          </p:cNvPicPr>
          <p:nvPr/>
        </p:nvPicPr>
        <p:blipFill rotWithShape="1">
          <a:blip r:embed="rId3"/>
          <a:srcRect r="37447"/>
          <a:stretch/>
        </p:blipFill>
        <p:spPr>
          <a:xfrm>
            <a:off x="243191" y="3544005"/>
            <a:ext cx="4534023" cy="3798043"/>
          </a:xfrm>
          <a:prstGeom prst="rect">
            <a:avLst/>
          </a:prstGeom>
        </p:spPr>
      </p:pic>
    </p:spTree>
    <p:extLst>
      <p:ext uri="{BB962C8B-B14F-4D97-AF65-F5344CB8AC3E}">
        <p14:creationId xmlns:p14="http://schemas.microsoft.com/office/powerpoint/2010/main" val="2850531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1419" y="381786"/>
            <a:ext cx="2736647" cy="369332"/>
          </a:xfrm>
          <a:prstGeom prst="rect">
            <a:avLst/>
          </a:prstGeom>
          <a:noFill/>
        </p:spPr>
        <p:txBody>
          <a:bodyPr wrap="none" rtlCol="0">
            <a:spAutoFit/>
          </a:bodyPr>
          <a:lstStyle/>
          <a:p>
            <a:r>
              <a:rPr lang="en-US" dirty="0" smtClean="0">
                <a:solidFill>
                  <a:schemeClr val="tx1"/>
                </a:solidFill>
              </a:rPr>
              <a:t>nh-x-pepssi-3-kem1-v2.0</a:t>
            </a:r>
          </a:p>
        </p:txBody>
      </p:sp>
      <p:sp>
        <p:nvSpPr>
          <p:cNvPr id="3" name="TextBox 2"/>
          <p:cNvSpPr txBox="1"/>
          <p:nvPr/>
        </p:nvSpPr>
        <p:spPr>
          <a:xfrm>
            <a:off x="448930" y="977680"/>
            <a:ext cx="8657178" cy="3139321"/>
          </a:xfrm>
          <a:prstGeom prst="rect">
            <a:avLst/>
          </a:prstGeom>
          <a:noFill/>
        </p:spPr>
        <p:txBody>
          <a:bodyPr wrap="none" rtlCol="0">
            <a:spAutoFit/>
          </a:bodyPr>
          <a:lstStyle/>
          <a:p>
            <a:r>
              <a:rPr lang="en-US" dirty="0" smtClean="0">
                <a:solidFill>
                  <a:schemeClr val="tx1"/>
                </a:solidFill>
              </a:rPr>
              <a:t>Files open with both NASAVIEW and FV suggesting that the PDS and FITS labels </a:t>
            </a:r>
            <a:br>
              <a:rPr lang="en-US" dirty="0" smtClean="0">
                <a:solidFill>
                  <a:schemeClr val="tx1"/>
                </a:solidFill>
              </a:rPr>
            </a:br>
            <a:r>
              <a:rPr lang="en-US" dirty="0" smtClean="0">
                <a:solidFill>
                  <a:schemeClr val="tx1"/>
                </a:solidFill>
              </a:rPr>
              <a:t>are well-formed.</a:t>
            </a:r>
          </a:p>
          <a:p>
            <a:endParaRPr lang="en-US" dirty="0">
              <a:solidFill>
                <a:schemeClr val="tx1"/>
              </a:solidFill>
            </a:endParaRPr>
          </a:p>
          <a:p>
            <a:r>
              <a:rPr lang="en-US" dirty="0" smtClean="0">
                <a:solidFill>
                  <a:schemeClr val="tx1"/>
                </a:solidFill>
              </a:rPr>
              <a:t>All of the files selected for spot inspection appeared nominal. </a:t>
            </a:r>
            <a:r>
              <a:rPr lang="en-US" dirty="0" err="1" smtClean="0">
                <a:solidFill>
                  <a:schemeClr val="tx1"/>
                </a:solidFill>
              </a:rPr>
              <a:t>NASAView</a:t>
            </a:r>
            <a:r>
              <a:rPr lang="en-US" dirty="0" smtClean="0">
                <a:solidFill>
                  <a:schemeClr val="tx1"/>
                </a:solidFill>
              </a:rPr>
              <a:t> has some</a:t>
            </a:r>
            <a:br>
              <a:rPr lang="en-US" dirty="0" smtClean="0">
                <a:solidFill>
                  <a:schemeClr val="tx1"/>
                </a:solidFill>
              </a:rPr>
            </a:br>
            <a:r>
              <a:rPr lang="en-US" dirty="0" smtClean="0">
                <a:solidFill>
                  <a:schemeClr val="tx1"/>
                </a:solidFill>
              </a:rPr>
              <a:t>display issues with these data/labels</a:t>
            </a:r>
          </a:p>
          <a:p>
            <a:endParaRPr lang="en-US" dirty="0">
              <a:solidFill>
                <a:schemeClr val="tx1"/>
              </a:solidFill>
            </a:endParaRPr>
          </a:p>
          <a:p>
            <a:r>
              <a:rPr lang="en-US" dirty="0" smtClean="0">
                <a:solidFill>
                  <a:schemeClr val="tx1"/>
                </a:solidFill>
              </a:rPr>
              <a:t>FV allow the user to plot data from any table versus time (MET or ET) and the plots</a:t>
            </a:r>
            <a:br>
              <a:rPr lang="en-US" dirty="0" smtClean="0">
                <a:solidFill>
                  <a:schemeClr val="tx1"/>
                </a:solidFill>
              </a:rPr>
            </a:br>
            <a:r>
              <a:rPr lang="en-US" dirty="0" smtClean="0">
                <a:solidFill>
                  <a:schemeClr val="tx1"/>
                </a:solidFill>
              </a:rPr>
              <a:t>look nominal</a:t>
            </a: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p:txBody>
      </p:sp>
      <p:pic>
        <p:nvPicPr>
          <p:cNvPr id="7" name="Picture 6"/>
          <p:cNvPicPr>
            <a:picLocks noChangeAspect="1"/>
          </p:cNvPicPr>
          <p:nvPr/>
        </p:nvPicPr>
        <p:blipFill rotWithShape="1">
          <a:blip r:embed="rId2"/>
          <a:srcRect l="78138" t="32161" r="1808" b="29610"/>
          <a:stretch/>
        </p:blipFill>
        <p:spPr>
          <a:xfrm>
            <a:off x="5379397" y="4740965"/>
            <a:ext cx="4640032" cy="2326181"/>
          </a:xfrm>
          <a:prstGeom prst="rect">
            <a:avLst/>
          </a:prstGeom>
        </p:spPr>
      </p:pic>
      <p:sp>
        <p:nvSpPr>
          <p:cNvPr id="9" name="TextBox 8"/>
          <p:cNvSpPr txBox="1"/>
          <p:nvPr/>
        </p:nvSpPr>
        <p:spPr>
          <a:xfrm>
            <a:off x="6289727" y="4445541"/>
            <a:ext cx="3416320" cy="369332"/>
          </a:xfrm>
          <a:prstGeom prst="rect">
            <a:avLst/>
          </a:prstGeom>
          <a:noFill/>
        </p:spPr>
        <p:txBody>
          <a:bodyPr wrap="none" rtlCol="0">
            <a:spAutoFit/>
          </a:bodyPr>
          <a:lstStyle/>
          <a:p>
            <a:r>
              <a:rPr lang="en-US" dirty="0" smtClean="0">
                <a:solidFill>
                  <a:schemeClr val="tx1"/>
                </a:solidFill>
              </a:rPr>
              <a:t>Low Ions from Jan 1, 2019 (FV)</a:t>
            </a:r>
          </a:p>
        </p:txBody>
      </p:sp>
      <p:pic>
        <p:nvPicPr>
          <p:cNvPr id="10" name="Picture 9"/>
          <p:cNvPicPr>
            <a:picLocks noChangeAspect="1"/>
          </p:cNvPicPr>
          <p:nvPr/>
        </p:nvPicPr>
        <p:blipFill>
          <a:blip r:embed="rId3"/>
          <a:stretch>
            <a:fillRect/>
          </a:stretch>
        </p:blipFill>
        <p:spPr>
          <a:xfrm>
            <a:off x="448930" y="4424568"/>
            <a:ext cx="4572000" cy="3134073"/>
          </a:xfrm>
          <a:prstGeom prst="rect">
            <a:avLst/>
          </a:prstGeom>
        </p:spPr>
      </p:pic>
      <p:sp>
        <p:nvSpPr>
          <p:cNvPr id="11" name="TextBox 10"/>
          <p:cNvSpPr txBox="1"/>
          <p:nvPr/>
        </p:nvSpPr>
        <p:spPr>
          <a:xfrm>
            <a:off x="448930" y="3852154"/>
            <a:ext cx="4963731" cy="646331"/>
          </a:xfrm>
          <a:prstGeom prst="rect">
            <a:avLst/>
          </a:prstGeom>
          <a:noFill/>
        </p:spPr>
        <p:txBody>
          <a:bodyPr wrap="none" rtlCol="0">
            <a:spAutoFit/>
          </a:bodyPr>
          <a:lstStyle/>
          <a:p>
            <a:r>
              <a:rPr lang="en-US" dirty="0" smtClean="0">
                <a:solidFill>
                  <a:schemeClr val="tx1"/>
                </a:solidFill>
              </a:rPr>
              <a:t>NASAVIEW won’t allow users to navigate past </a:t>
            </a:r>
            <a:br>
              <a:rPr lang="en-US" dirty="0" smtClean="0">
                <a:solidFill>
                  <a:schemeClr val="tx1"/>
                </a:solidFill>
              </a:rPr>
            </a:br>
            <a:r>
              <a:rPr lang="en-US" dirty="0" smtClean="0">
                <a:solidFill>
                  <a:schemeClr val="tx1"/>
                </a:solidFill>
              </a:rPr>
              <a:t>the first image in the file – known s/w problem</a:t>
            </a:r>
          </a:p>
        </p:txBody>
      </p:sp>
      <p:sp>
        <p:nvSpPr>
          <p:cNvPr id="12" name="TextBox 11"/>
          <p:cNvSpPr txBox="1"/>
          <p:nvPr/>
        </p:nvSpPr>
        <p:spPr>
          <a:xfrm>
            <a:off x="460919" y="5622272"/>
            <a:ext cx="4519250" cy="646331"/>
          </a:xfrm>
          <a:prstGeom prst="rect">
            <a:avLst/>
          </a:prstGeom>
          <a:noFill/>
        </p:spPr>
        <p:txBody>
          <a:bodyPr wrap="none" rtlCol="0">
            <a:spAutoFit/>
          </a:bodyPr>
          <a:lstStyle/>
          <a:p>
            <a:r>
              <a:rPr lang="en-US" dirty="0" smtClean="0"/>
              <a:t>Weak TOF vs Energy signal matches </a:t>
            </a:r>
            <a:br>
              <a:rPr lang="en-US" dirty="0" smtClean="0"/>
            </a:br>
            <a:r>
              <a:rPr lang="en-US" dirty="0" smtClean="0"/>
              <a:t>similar PHA result from FV for this data file</a:t>
            </a:r>
          </a:p>
        </p:txBody>
      </p:sp>
      <p:cxnSp>
        <p:nvCxnSpPr>
          <p:cNvPr id="14" name="Straight Arrow Connector 13"/>
          <p:cNvCxnSpPr/>
          <p:nvPr/>
        </p:nvCxnSpPr>
        <p:spPr bwMode="auto">
          <a:xfrm flipH="1">
            <a:off x="1984443" y="6268603"/>
            <a:ext cx="646889" cy="1011839"/>
          </a:xfrm>
          <a:prstGeom prst="straightConnector1">
            <a:avLst/>
          </a:prstGeom>
          <a:solidFill>
            <a:srgbClr val="00B8FF"/>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19000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820" t="17595" r="3916" b="1082"/>
          <a:stretch/>
        </p:blipFill>
        <p:spPr>
          <a:xfrm>
            <a:off x="1611085" y="101599"/>
            <a:ext cx="8253791" cy="5970210"/>
          </a:xfrm>
          <a:prstGeom prst="rect">
            <a:avLst/>
          </a:prstGeom>
        </p:spPr>
      </p:pic>
      <p:sp>
        <p:nvSpPr>
          <p:cNvPr id="5" name="TextBox 4"/>
          <p:cNvSpPr txBox="1"/>
          <p:nvPr/>
        </p:nvSpPr>
        <p:spPr>
          <a:xfrm>
            <a:off x="92721" y="3962400"/>
            <a:ext cx="1518364" cy="646331"/>
          </a:xfrm>
          <a:prstGeom prst="rect">
            <a:avLst/>
          </a:prstGeom>
          <a:noFill/>
        </p:spPr>
        <p:txBody>
          <a:bodyPr wrap="none" rtlCol="0">
            <a:spAutoFit/>
          </a:bodyPr>
          <a:lstStyle/>
          <a:p>
            <a:r>
              <a:rPr lang="en-US" dirty="0" smtClean="0">
                <a:solidFill>
                  <a:schemeClr val="tx1"/>
                </a:solidFill>
              </a:rPr>
              <a:t>Plot courtesy</a:t>
            </a:r>
            <a:br>
              <a:rPr lang="en-US" dirty="0" smtClean="0">
                <a:solidFill>
                  <a:schemeClr val="tx1"/>
                </a:solidFill>
              </a:rPr>
            </a:br>
            <a:r>
              <a:rPr lang="en-US" dirty="0" smtClean="0">
                <a:solidFill>
                  <a:schemeClr val="tx1"/>
                </a:solidFill>
              </a:rPr>
              <a:t> of R. </a:t>
            </a:r>
            <a:r>
              <a:rPr lang="en-US" dirty="0" err="1" smtClean="0">
                <a:solidFill>
                  <a:schemeClr val="tx1"/>
                </a:solidFill>
              </a:rPr>
              <a:t>Frahm</a:t>
            </a:r>
            <a:endParaRPr lang="en-US" dirty="0" smtClean="0">
              <a:solidFill>
                <a:schemeClr val="tx1"/>
              </a:solidFill>
            </a:endParaRPr>
          </a:p>
        </p:txBody>
      </p:sp>
      <p:sp>
        <p:nvSpPr>
          <p:cNvPr id="6" name="TextBox 5"/>
          <p:cNvSpPr txBox="1"/>
          <p:nvPr/>
        </p:nvSpPr>
        <p:spPr>
          <a:xfrm>
            <a:off x="1814285" y="6270171"/>
            <a:ext cx="7455887" cy="923330"/>
          </a:xfrm>
          <a:prstGeom prst="rect">
            <a:avLst/>
          </a:prstGeom>
          <a:noFill/>
        </p:spPr>
        <p:txBody>
          <a:bodyPr wrap="none" rtlCol="0">
            <a:spAutoFit/>
          </a:bodyPr>
          <a:lstStyle/>
          <a:p>
            <a:r>
              <a:rPr lang="en-US" dirty="0" smtClean="0">
                <a:solidFill>
                  <a:schemeClr val="tx1"/>
                </a:solidFill>
              </a:rPr>
              <a:t>Plot shows that the flux data are nominal, but that there is a drop in the</a:t>
            </a:r>
            <a:br>
              <a:rPr lang="en-US" dirty="0" smtClean="0">
                <a:solidFill>
                  <a:schemeClr val="tx1"/>
                </a:solidFill>
              </a:rPr>
            </a:br>
            <a:r>
              <a:rPr lang="en-US" dirty="0" smtClean="0">
                <a:solidFill>
                  <a:schemeClr val="tx1"/>
                </a:solidFill>
              </a:rPr>
              <a:t>continuity beginning late in 2018 in all selected sectors/anodes – these </a:t>
            </a:r>
            <a:br>
              <a:rPr lang="en-US" dirty="0" smtClean="0">
                <a:solidFill>
                  <a:schemeClr val="tx1"/>
                </a:solidFill>
              </a:rPr>
            </a:br>
            <a:r>
              <a:rPr lang="en-US" dirty="0" smtClean="0">
                <a:solidFill>
                  <a:schemeClr val="tx1"/>
                </a:solidFill>
              </a:rPr>
              <a:t>are likely data gaps, not poor observing geometry giving zero counts.</a:t>
            </a:r>
            <a:endParaRPr lang="en-US" dirty="0" smtClean="0">
              <a:solidFill>
                <a:schemeClr val="tx1"/>
              </a:solidFill>
            </a:endParaRPr>
          </a:p>
        </p:txBody>
      </p:sp>
    </p:spTree>
    <p:extLst>
      <p:ext uri="{BB962C8B-B14F-4D97-AF65-F5344CB8AC3E}">
        <p14:creationId xmlns:p14="http://schemas.microsoft.com/office/powerpoint/2010/main" val="1389755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510094" y="168155"/>
            <a:ext cx="9070975" cy="644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lnSpc>
                <a:spcPct val="93000"/>
              </a:lnSpc>
              <a:spcAft>
                <a:spcPct val="0"/>
              </a:spcAft>
              <a:buClrTx/>
              <a:buFontTx/>
              <a:buNone/>
            </a:pPr>
            <a:r>
              <a:rPr lang="en-US" altLang="en-US" sz="2800"/>
              <a:t>Summary of Liens</a:t>
            </a:r>
          </a:p>
        </p:txBody>
      </p:sp>
      <p:sp>
        <p:nvSpPr>
          <p:cNvPr id="2" name="TextBox 1"/>
          <p:cNvSpPr txBox="1"/>
          <p:nvPr/>
        </p:nvSpPr>
        <p:spPr>
          <a:xfrm>
            <a:off x="549724" y="814846"/>
            <a:ext cx="9529212" cy="6186309"/>
          </a:xfrm>
          <a:prstGeom prst="rect">
            <a:avLst/>
          </a:prstGeom>
          <a:noFill/>
        </p:spPr>
        <p:txBody>
          <a:bodyPr wrap="none" rtlCol="0">
            <a:spAutoFit/>
          </a:bodyPr>
          <a:lstStyle/>
          <a:p>
            <a:r>
              <a:rPr lang="en-US" dirty="0" smtClean="0">
                <a:solidFill>
                  <a:schemeClr val="tx1"/>
                </a:solidFill>
              </a:rPr>
              <a:t>In general, the documentation is a bit sparse, particularly the dataset.cat files which</a:t>
            </a:r>
            <a:br>
              <a:rPr lang="en-US" dirty="0" smtClean="0">
                <a:solidFill>
                  <a:schemeClr val="tx1"/>
                </a:solidFill>
              </a:rPr>
            </a:br>
            <a:r>
              <a:rPr lang="en-US" dirty="0" smtClean="0">
                <a:solidFill>
                  <a:schemeClr val="tx1"/>
                </a:solidFill>
              </a:rPr>
              <a:t>are generic, not specific to the datasets.  This is just a comment and there is no </a:t>
            </a:r>
            <a:br>
              <a:rPr lang="en-US" dirty="0" smtClean="0">
                <a:solidFill>
                  <a:schemeClr val="tx1"/>
                </a:solidFill>
              </a:rPr>
            </a:br>
            <a:r>
              <a:rPr lang="en-US" dirty="0" smtClean="0">
                <a:solidFill>
                  <a:schemeClr val="tx1"/>
                </a:solidFill>
              </a:rPr>
              <a:t>associated lien, however, should the team decide to update the -3- dataset.cat file,</a:t>
            </a:r>
          </a:p>
          <a:p>
            <a:r>
              <a:rPr lang="en-US" dirty="0">
                <a:solidFill>
                  <a:schemeClr val="tx1"/>
                </a:solidFill>
              </a:rPr>
              <a:t>i</a:t>
            </a:r>
            <a:r>
              <a:rPr lang="en-US" dirty="0" smtClean="0">
                <a:solidFill>
                  <a:schemeClr val="tx1"/>
                </a:solidFill>
              </a:rPr>
              <a:t>t would improve the archive.</a:t>
            </a:r>
            <a:endParaRPr lang="en-US" b="1" dirty="0" smtClean="0">
              <a:solidFill>
                <a:srgbClr val="FF0000"/>
              </a:solidFill>
            </a:endParaRPr>
          </a:p>
          <a:p>
            <a:endParaRPr lang="en-US" dirty="0" smtClean="0">
              <a:solidFill>
                <a:schemeClr val="tx1"/>
              </a:solidFill>
            </a:endParaRPr>
          </a:p>
          <a:p>
            <a:r>
              <a:rPr lang="en-US" b="1" dirty="0" smtClean="0">
                <a:solidFill>
                  <a:schemeClr val="tx1"/>
                </a:solidFill>
              </a:rPr>
              <a:t>Liens: </a:t>
            </a:r>
          </a:p>
          <a:p>
            <a:pPr marL="342900" indent="-342900">
              <a:buAutoNum type="arabicParenR"/>
            </a:pPr>
            <a:r>
              <a:rPr lang="en-US" dirty="0" smtClean="0">
                <a:solidFill>
                  <a:schemeClr val="tx1"/>
                </a:solidFill>
              </a:rPr>
              <a:t>Correct the minor issue with the calinfo.txt files (</a:t>
            </a:r>
            <a:r>
              <a:rPr lang="en-US" altLang="en-US" i="1" dirty="0" err="1">
                <a:solidFill>
                  <a:schemeClr val="tx1"/>
                </a:solidFill>
              </a:rPr>
              <a:t>rateboxdefinitionplanes</a:t>
            </a:r>
            <a:r>
              <a:rPr lang="en-US" dirty="0" smtClean="0">
                <a:solidFill>
                  <a:schemeClr val="tx1"/>
                </a:solidFill>
              </a:rPr>
              <a:t>)</a:t>
            </a:r>
          </a:p>
          <a:p>
            <a:endParaRPr lang="en-US" dirty="0" smtClean="0">
              <a:solidFill>
                <a:schemeClr val="tx1"/>
              </a:solidFill>
            </a:endParaRPr>
          </a:p>
          <a:p>
            <a:r>
              <a:rPr lang="en-US" b="1" dirty="0" smtClean="0">
                <a:solidFill>
                  <a:schemeClr val="tx1"/>
                </a:solidFill>
              </a:rPr>
              <a:t>Strong Recommendations:</a:t>
            </a:r>
          </a:p>
          <a:p>
            <a:r>
              <a:rPr lang="en-US" altLang="en-US" i="1" dirty="0">
                <a:solidFill>
                  <a:srgbClr val="000000"/>
                </a:solidFill>
              </a:rPr>
              <a:t>1) Add a little more detail to the “Version” section of the dataset.cat files that explains </a:t>
            </a:r>
            <a:r>
              <a:rPr lang="en-US" altLang="en-US" i="1" dirty="0" smtClean="0">
                <a:solidFill>
                  <a:srgbClr val="000000"/>
                </a:solidFill>
              </a:rPr>
              <a:t/>
            </a:r>
            <a:br>
              <a:rPr lang="en-US" altLang="en-US" i="1" dirty="0" smtClean="0">
                <a:solidFill>
                  <a:srgbClr val="000000"/>
                </a:solidFill>
              </a:rPr>
            </a:br>
            <a:r>
              <a:rPr lang="en-US" altLang="en-US" i="1" dirty="0" smtClean="0">
                <a:solidFill>
                  <a:srgbClr val="000000"/>
                </a:solidFill>
              </a:rPr>
              <a:t>what </a:t>
            </a:r>
            <a:r>
              <a:rPr lang="en-US" altLang="en-US" i="1" dirty="0">
                <a:solidFill>
                  <a:srgbClr val="000000"/>
                </a:solidFill>
              </a:rPr>
              <a:t>data were acquired in the KEM1 phase that were not returned in time to be included </a:t>
            </a:r>
            <a:r>
              <a:rPr lang="en-US" altLang="en-US" i="1" dirty="0" smtClean="0">
                <a:solidFill>
                  <a:srgbClr val="000000"/>
                </a:solidFill>
              </a:rPr>
              <a:t/>
            </a:r>
            <a:br>
              <a:rPr lang="en-US" altLang="en-US" i="1" dirty="0" smtClean="0">
                <a:solidFill>
                  <a:srgbClr val="000000"/>
                </a:solidFill>
              </a:rPr>
            </a:br>
            <a:r>
              <a:rPr lang="en-US" altLang="en-US" i="1" dirty="0" smtClean="0">
                <a:solidFill>
                  <a:srgbClr val="000000"/>
                </a:solidFill>
              </a:rPr>
              <a:t>in </a:t>
            </a:r>
            <a:r>
              <a:rPr lang="en-US" altLang="en-US" i="1" dirty="0">
                <a:solidFill>
                  <a:srgbClr val="000000"/>
                </a:solidFill>
              </a:rPr>
              <a:t>this version of the dataset. </a:t>
            </a:r>
            <a:r>
              <a:rPr lang="en-US" altLang="en-US" i="1" dirty="0" smtClean="0">
                <a:solidFill>
                  <a:srgbClr val="000000"/>
                </a:solidFill>
              </a:rPr>
              <a:t>A lot of the data </a:t>
            </a:r>
            <a:r>
              <a:rPr lang="en-US" altLang="en-US" i="1" dirty="0">
                <a:solidFill>
                  <a:srgbClr val="000000"/>
                </a:solidFill>
              </a:rPr>
              <a:t>from </a:t>
            </a:r>
            <a:r>
              <a:rPr lang="en-US" altLang="en-US" i="1" dirty="0" smtClean="0">
                <a:solidFill>
                  <a:srgbClr val="000000"/>
                </a:solidFill>
              </a:rPr>
              <a:t>Oct or Nov </a:t>
            </a:r>
            <a:r>
              <a:rPr lang="en-US" altLang="en-US" i="1" dirty="0">
                <a:solidFill>
                  <a:srgbClr val="000000"/>
                </a:solidFill>
              </a:rPr>
              <a:t>2018 to the end of </a:t>
            </a:r>
            <a:r>
              <a:rPr lang="en-US" altLang="en-US" i="1" dirty="0" smtClean="0">
                <a:solidFill>
                  <a:srgbClr val="000000"/>
                </a:solidFill>
              </a:rPr>
              <a:t/>
            </a:r>
            <a:br>
              <a:rPr lang="en-US" altLang="en-US" i="1" dirty="0" smtClean="0">
                <a:solidFill>
                  <a:srgbClr val="000000"/>
                </a:solidFill>
              </a:rPr>
            </a:br>
            <a:r>
              <a:rPr lang="en-US" altLang="en-US" i="1" dirty="0" smtClean="0">
                <a:solidFill>
                  <a:srgbClr val="000000"/>
                </a:solidFill>
              </a:rPr>
              <a:t>Jan </a:t>
            </a:r>
            <a:r>
              <a:rPr lang="en-US" altLang="en-US" i="1" dirty="0">
                <a:solidFill>
                  <a:srgbClr val="000000"/>
                </a:solidFill>
              </a:rPr>
              <a:t>2019 are missing. It’s not clear </a:t>
            </a:r>
            <a:r>
              <a:rPr lang="en-US" altLang="en-US" i="1" dirty="0" smtClean="0">
                <a:solidFill>
                  <a:srgbClr val="000000"/>
                </a:solidFill>
              </a:rPr>
              <a:t>how much of this data was </a:t>
            </a:r>
            <a:r>
              <a:rPr lang="en-US" altLang="en-US" i="1" dirty="0">
                <a:solidFill>
                  <a:srgbClr val="000000"/>
                </a:solidFill>
              </a:rPr>
              <a:t>acquired but not downlinked </a:t>
            </a:r>
            <a:r>
              <a:rPr lang="en-US" altLang="en-US" i="1" dirty="0" smtClean="0">
                <a:solidFill>
                  <a:srgbClr val="000000"/>
                </a:solidFill>
              </a:rPr>
              <a:t/>
            </a:r>
            <a:br>
              <a:rPr lang="en-US" altLang="en-US" i="1" dirty="0" smtClean="0">
                <a:solidFill>
                  <a:srgbClr val="000000"/>
                </a:solidFill>
              </a:rPr>
            </a:br>
            <a:r>
              <a:rPr lang="en-US" altLang="en-US" i="1" dirty="0" smtClean="0">
                <a:solidFill>
                  <a:srgbClr val="000000"/>
                </a:solidFill>
              </a:rPr>
              <a:t>in </a:t>
            </a:r>
            <a:r>
              <a:rPr lang="en-US" altLang="en-US" i="1" dirty="0">
                <a:solidFill>
                  <a:srgbClr val="000000"/>
                </a:solidFill>
              </a:rPr>
              <a:t>time </a:t>
            </a:r>
            <a:r>
              <a:rPr lang="en-US" altLang="en-US" i="1" dirty="0" smtClean="0">
                <a:solidFill>
                  <a:srgbClr val="000000"/>
                </a:solidFill>
              </a:rPr>
              <a:t>versus data that were acquired in an unusable geometry.</a:t>
            </a:r>
            <a:endParaRPr lang="en-US" altLang="en-US" i="1" dirty="0">
              <a:solidFill>
                <a:srgbClr val="000000"/>
              </a:solidFill>
            </a:endParaRPr>
          </a:p>
          <a:p>
            <a:endParaRPr lang="en-US" dirty="0" smtClean="0">
              <a:solidFill>
                <a:schemeClr val="tx1"/>
              </a:solidFill>
            </a:endParaRPr>
          </a:p>
          <a:p>
            <a:r>
              <a:rPr lang="en-US" dirty="0" smtClean="0">
                <a:solidFill>
                  <a:schemeClr val="tx1"/>
                </a:solidFill>
              </a:rPr>
              <a:t>2</a:t>
            </a:r>
            <a:r>
              <a:rPr lang="en-US" dirty="0" smtClean="0">
                <a:solidFill>
                  <a:schemeClr val="tx1"/>
                </a:solidFill>
              </a:rPr>
              <a:t>) </a:t>
            </a:r>
            <a:r>
              <a:rPr lang="en-US" altLang="en-US" i="1" dirty="0">
                <a:solidFill>
                  <a:srgbClr val="000000"/>
                </a:solidFill>
              </a:rPr>
              <a:t>Somewhere in the documentation (nh_kem.cat, maybe elsewhere) the details of the </a:t>
            </a:r>
            <a:r>
              <a:rPr lang="en-US" altLang="en-US" i="1" dirty="0" smtClean="0">
                <a:solidFill>
                  <a:srgbClr val="000000"/>
                </a:solidFill>
              </a:rPr>
              <a:t/>
            </a:r>
            <a:br>
              <a:rPr lang="en-US" altLang="en-US" i="1" dirty="0" smtClean="0">
                <a:solidFill>
                  <a:srgbClr val="000000"/>
                </a:solidFill>
              </a:rPr>
            </a:br>
            <a:r>
              <a:rPr lang="en-US" altLang="en-US" i="1" dirty="0" smtClean="0">
                <a:solidFill>
                  <a:srgbClr val="000000"/>
                </a:solidFill>
              </a:rPr>
              <a:t>timing </a:t>
            </a:r>
            <a:r>
              <a:rPr lang="en-US" altLang="en-US" i="1" dirty="0">
                <a:solidFill>
                  <a:srgbClr val="000000"/>
                </a:solidFill>
              </a:rPr>
              <a:t>and geometry of closest approach should be defined (user shouldn’t have to go </a:t>
            </a:r>
            <a:r>
              <a:rPr lang="en-US" altLang="en-US" i="1" dirty="0" smtClean="0">
                <a:solidFill>
                  <a:srgbClr val="000000"/>
                </a:solidFill>
              </a:rPr>
              <a:t/>
            </a:r>
            <a:br>
              <a:rPr lang="en-US" altLang="en-US" i="1" dirty="0" smtClean="0">
                <a:solidFill>
                  <a:srgbClr val="000000"/>
                </a:solidFill>
              </a:rPr>
            </a:br>
            <a:r>
              <a:rPr lang="en-US" altLang="en-US" i="1" dirty="0" smtClean="0">
                <a:solidFill>
                  <a:srgbClr val="000000"/>
                </a:solidFill>
              </a:rPr>
              <a:t>to </a:t>
            </a:r>
            <a:r>
              <a:rPr lang="en-US" altLang="en-US" i="1" dirty="0">
                <a:solidFill>
                  <a:srgbClr val="000000"/>
                </a:solidFill>
              </a:rPr>
              <a:t>Google). Similarly, there should be some mention of “common names” including </a:t>
            </a:r>
            <a:r>
              <a:rPr lang="en-US" altLang="en-US" i="1" dirty="0" smtClean="0">
                <a:solidFill>
                  <a:srgbClr val="000000"/>
                </a:solidFill>
              </a:rPr>
              <a:t/>
            </a:r>
            <a:br>
              <a:rPr lang="en-US" altLang="en-US" i="1" dirty="0" smtClean="0">
                <a:solidFill>
                  <a:srgbClr val="000000"/>
                </a:solidFill>
              </a:rPr>
            </a:br>
            <a:r>
              <a:rPr lang="en-US" altLang="en-US" i="1" dirty="0" err="1" smtClean="0">
                <a:solidFill>
                  <a:srgbClr val="000000"/>
                </a:solidFill>
              </a:rPr>
              <a:t>Ultima</a:t>
            </a:r>
            <a:r>
              <a:rPr lang="en-US" altLang="en-US" i="1" dirty="0" smtClean="0">
                <a:solidFill>
                  <a:srgbClr val="000000"/>
                </a:solidFill>
              </a:rPr>
              <a:t> </a:t>
            </a:r>
            <a:r>
              <a:rPr lang="en-US" altLang="en-US" i="1" dirty="0">
                <a:solidFill>
                  <a:srgbClr val="000000"/>
                </a:solidFill>
              </a:rPr>
              <a:t>Thule and </a:t>
            </a:r>
            <a:r>
              <a:rPr lang="en-US" altLang="en-US" i="1" dirty="0" err="1">
                <a:solidFill>
                  <a:srgbClr val="000000"/>
                </a:solidFill>
              </a:rPr>
              <a:t>Arrokoth</a:t>
            </a:r>
            <a:r>
              <a:rPr lang="en-US" altLang="en-US" i="1" dirty="0">
                <a:solidFill>
                  <a:srgbClr val="000000"/>
                </a:solidFill>
              </a:rPr>
              <a:t>.</a:t>
            </a:r>
            <a:r>
              <a:rPr lang="en-GB" altLang="en-US" b="1" i="1" dirty="0">
                <a:solidFill>
                  <a:srgbClr val="000000"/>
                </a:solidFill>
              </a:rPr>
              <a:t/>
            </a:r>
            <a:br>
              <a:rPr lang="en-GB" altLang="en-US" b="1" i="1" dirty="0">
                <a:solidFill>
                  <a:srgbClr val="000000"/>
                </a:solidFill>
              </a:rPr>
            </a:br>
            <a:endParaRPr lang="en-US" dirty="0" smtClean="0">
              <a:solidFill>
                <a:schemeClr val="tx1"/>
              </a:solidFill>
            </a:endParaRPr>
          </a:p>
          <a:p>
            <a:r>
              <a:rPr lang="en-US" b="1" dirty="0" smtClean="0">
                <a:solidFill>
                  <a:schemeClr val="tx1"/>
                </a:solidFill>
              </a:rPr>
              <a:t>The data files appear to be nominal and the documentation and supporting files are </a:t>
            </a:r>
            <a:br>
              <a:rPr lang="en-US" b="1" dirty="0" smtClean="0">
                <a:solidFill>
                  <a:schemeClr val="tx1"/>
                </a:solidFill>
              </a:rPr>
            </a:br>
            <a:r>
              <a:rPr lang="en-US" b="1" dirty="0" smtClean="0">
                <a:solidFill>
                  <a:schemeClr val="tx1"/>
                </a:solidFill>
              </a:rPr>
              <a:t>mostly complete. These </a:t>
            </a:r>
            <a:r>
              <a:rPr lang="en-US" b="1" dirty="0" smtClean="0">
                <a:solidFill>
                  <a:schemeClr val="tx1"/>
                </a:solidFill>
              </a:rPr>
              <a:t>data can be certified with minor liens</a:t>
            </a:r>
            <a:r>
              <a:rPr lang="en-US" b="1" dirty="0" smtClean="0">
                <a:solidFill>
                  <a:schemeClr val="tx1"/>
                </a:solidFill>
              </a:rPr>
              <a:t>.</a:t>
            </a:r>
            <a:endParaRPr lang="en-US" b="1" dirty="0" smtClean="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503238" y="390525"/>
            <a:ext cx="9072562" cy="1174750"/>
          </a:xfrm>
        </p:spPr>
        <p:txBody>
          <a:bodyPr/>
          <a:lstStyle/>
          <a:p>
            <a:pPr eaLnBrk="1">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mtClean="0"/>
              <a:t>New Horizons PEPSSI Data Sets</a:t>
            </a:r>
          </a:p>
        </p:txBody>
      </p:sp>
      <p:sp>
        <p:nvSpPr>
          <p:cNvPr id="5123" name="Rectangle 2"/>
          <p:cNvSpPr>
            <a:spLocks noGrp="1" noChangeArrowheads="1"/>
          </p:cNvSpPr>
          <p:nvPr>
            <p:ph type="subTitle" idx="4294967295"/>
          </p:nvPr>
        </p:nvSpPr>
        <p:spPr>
          <a:xfrm>
            <a:off x="503238" y="1814513"/>
            <a:ext cx="9072562" cy="4900612"/>
          </a:xfrm>
        </p:spPr>
        <p:txBody>
          <a:bodyPr anchor="ctr"/>
          <a:lstStyle/>
          <a:p>
            <a:pPr marL="341313" indent="-325438"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smtClean="0"/>
              <a:t>Data -&gt;</a:t>
            </a:r>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smtClean="0"/>
              <a:t>nh-x-pepssi-2-kem1-v2.0</a:t>
            </a:r>
            <a:endParaRPr lang="en-US" altLang="en-US" dirty="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smtClean="0"/>
              <a:t>nh-x-pepssi-3-kem1-v2.0</a:t>
            </a:r>
            <a:endParaRPr lang="en-US" altLang="en-US" dirty="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en-US" dirty="0" smtClean="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en-US" dirty="0" smtClean="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dirty="0" smtClean="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en-US"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503238" y="301625"/>
            <a:ext cx="9070975" cy="1260475"/>
          </a:xfrm>
        </p:spPr>
        <p:txBody>
          <a:bodyPr/>
          <a:lstStyle/>
          <a:p>
            <a:pPr eaLnBrk="1">
              <a:lnSpc>
                <a:spcPct val="76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mtClean="0"/>
              <a:t>New Horizons PEPSSI </a:t>
            </a:r>
            <a:br>
              <a:rPr lang="en-GB" altLang="en-US" smtClean="0"/>
            </a:br>
            <a:r>
              <a:rPr lang="en-GB" altLang="en-US" smtClean="0"/>
              <a:t>Data Set Evaluation Tools</a:t>
            </a:r>
          </a:p>
        </p:txBody>
      </p:sp>
      <p:sp>
        <p:nvSpPr>
          <p:cNvPr id="7171" name="Rectangle 2"/>
          <p:cNvSpPr>
            <a:spLocks noGrp="1" noChangeArrowheads="1"/>
          </p:cNvSpPr>
          <p:nvPr>
            <p:ph type="subTitle" idx="4294967295"/>
          </p:nvPr>
        </p:nvSpPr>
        <p:spPr>
          <a:xfrm>
            <a:off x="503238" y="1581150"/>
            <a:ext cx="9070975" cy="5362575"/>
          </a:xfrm>
        </p:spPr>
        <p:txBody>
          <a:bodyPr anchor="ctr"/>
          <a:lstStyle/>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smtClean="0"/>
              <a:t>All Data Processing and Evaluation -</a:t>
            </a:r>
          </a:p>
          <a:p>
            <a:pPr marL="341313" indent="-323850" eaLnBrk="1">
              <a:lnSpc>
                <a:spcPct val="100000"/>
              </a:lnSpc>
              <a:spcAft>
                <a:spcPct val="0"/>
              </a:spcAft>
              <a:buClrTx/>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smtClean="0"/>
              <a:t>     Machine: Dell XPS </a:t>
            </a:r>
            <a:r>
              <a:rPr lang="en-GB" altLang="en-US" dirty="0"/>
              <a:t>15 </a:t>
            </a:r>
            <a:r>
              <a:rPr lang="en-GB" altLang="en-US" dirty="0" smtClean="0"/>
              <a:t>9560</a:t>
            </a:r>
          </a:p>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smtClean="0"/>
              <a:t>     Operating System: Windows 10</a:t>
            </a:r>
          </a:p>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1"/>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smtClean="0">
                <a:solidFill>
                  <a:srgbClr val="000000"/>
                </a:solidFill>
                <a:latin typeface="Times New Roman" panose="02020603050405020304" pitchFamily="18" charset="0"/>
              </a:rPr>
              <a:t>NH-SWAP Review S. Joy</a:t>
            </a:r>
          </a:p>
        </p:txBody>
      </p:sp>
      <p:sp>
        <p:nvSpPr>
          <p:cNvPr id="9219" name="Slide Number Placeholder 2"/>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74E5AC94-36F0-4F69-BFAB-1EF2ED422ED4}" type="slidenum">
              <a:rPr lang="en-GB" altLang="en-US" smtClean="0">
                <a:solidFill>
                  <a:srgbClr val="000000"/>
                </a:solidFill>
                <a:latin typeface="Times New Roman" panose="02020603050405020304" pitchFamily="18" charset="0"/>
              </a:rPr>
              <a:pPr/>
              <a:t>4</a:t>
            </a:fld>
            <a:endParaRPr lang="en-GB" altLang="en-US" smtClean="0">
              <a:solidFill>
                <a:srgbClr val="000000"/>
              </a:solidFill>
              <a:latin typeface="Times New Roman" panose="02020603050405020304" pitchFamily="18" charset="0"/>
            </a:endParaRPr>
          </a:p>
        </p:txBody>
      </p:sp>
      <p:sp>
        <p:nvSpPr>
          <p:cNvPr id="9220" name="TextBox 2"/>
          <p:cNvSpPr txBox="1">
            <a:spLocks noChangeArrowheads="1"/>
          </p:cNvSpPr>
          <p:nvPr/>
        </p:nvSpPr>
        <p:spPr bwMode="auto">
          <a:xfrm>
            <a:off x="371475" y="284163"/>
            <a:ext cx="9421813"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a:solidFill>
                  <a:srgbClr val="000000"/>
                </a:solidFill>
              </a:rPr>
              <a:t>Comments on review procedure </a:t>
            </a:r>
          </a:p>
          <a:p>
            <a:pPr lvl="1" eaLnBrk="1">
              <a:buSzPct val="45000"/>
            </a:pPr>
            <a:r>
              <a:rPr lang="en-GB" altLang="en-US" sz="3200" b="1" i="1">
                <a:solidFill>
                  <a:srgbClr val="000000"/>
                </a:solidFill>
              </a:rPr>
              <a:t>		</a:t>
            </a:r>
          </a:p>
          <a:p>
            <a:pPr lvl="1" eaLnBrk="1">
              <a:buSzPct val="45000"/>
            </a:pPr>
            <a:r>
              <a:rPr lang="en-GB" altLang="en-US" sz="2000">
                <a:solidFill>
                  <a:srgbClr val="000000"/>
                </a:solidFill>
              </a:rPr>
              <a:t>The catalog, documents, and calib directories of these volumes are nearly identical, and most of their contents have been previously reviewed many times.</a:t>
            </a:r>
          </a:p>
          <a:p>
            <a:pPr lvl="1" eaLnBrk="1">
              <a:buSzPct val="45000"/>
            </a:pPr>
            <a:endParaRPr lang="en-GB" altLang="en-US" sz="2000">
              <a:solidFill>
                <a:srgbClr val="000000"/>
              </a:solidFill>
            </a:endParaRPr>
          </a:p>
          <a:p>
            <a:pPr lvl="1" eaLnBrk="1">
              <a:buSzPct val="45000"/>
            </a:pPr>
            <a:r>
              <a:rPr lang="en-GB" altLang="en-US" sz="2000">
                <a:solidFill>
                  <a:srgbClr val="000000"/>
                </a:solidFill>
              </a:rPr>
              <a:t>I have taken advantage of this fact to reduce the review effort.</a:t>
            </a:r>
          </a:p>
          <a:p>
            <a:pPr lvl="1" eaLnBrk="1">
              <a:buSzPct val="45000"/>
            </a:pPr>
            <a:endParaRPr lang="en-GB" altLang="en-US" sz="2000">
              <a:solidFill>
                <a:srgbClr val="000000"/>
              </a:solidFill>
            </a:endParaRPr>
          </a:p>
          <a:p>
            <a:pPr lvl="1" eaLnBrk="1">
              <a:buSzPct val="45000"/>
            </a:pPr>
            <a:r>
              <a:rPr lang="en-GB" altLang="en-US" sz="2000">
                <a:solidFill>
                  <a:srgbClr val="000000"/>
                </a:solidFill>
              </a:rPr>
              <a:t>I used the folder compare option in BeyondCompare 3.3.13 to compare like folders across the four volumes, and then compare files contained in the folders. Most of the time, the only variation in the directory contents or the</a:t>
            </a:r>
          </a:p>
          <a:p>
            <a:pPr lvl="1" eaLnBrk="1">
              <a:buSzPct val="45000"/>
            </a:pPr>
            <a:r>
              <a:rPr lang="en-GB" altLang="en-US" sz="2000">
                <a:solidFill>
                  <a:srgbClr val="000000"/>
                </a:solidFill>
              </a:rPr>
              <a:t>	file therein were the file time stamps and the data_set_id’s in the label files.</a:t>
            </a:r>
          </a:p>
          <a:p>
            <a:pPr lvl="1" eaLnBrk="1">
              <a:buSzPct val="45000"/>
            </a:pPr>
            <a:endParaRPr lang="en-GB" altLang="en-US" sz="2000">
              <a:solidFill>
                <a:srgbClr val="000000"/>
              </a:solidFill>
            </a:endParaRPr>
          </a:p>
          <a:p>
            <a:pPr lvl="1" eaLnBrk="1">
              <a:buSzPct val="45000"/>
            </a:pPr>
            <a:r>
              <a:rPr lang="en-GB" altLang="en-US" sz="2000">
                <a:solidFill>
                  <a:srgbClr val="000000"/>
                </a:solidFill>
              </a:rPr>
              <a:t>Once this information was available to me, I only reviewed unique files</a:t>
            </a:r>
          </a:p>
          <a:p>
            <a:pPr lvl="1" eaLnBrk="1">
              <a:buSzPct val="45000"/>
            </a:pPr>
            <a:endParaRPr lang="en-GB" altLang="en-US" sz="2000" b="1" i="1">
              <a:solidFill>
                <a:srgbClr val="000000"/>
              </a:solidFill>
            </a:endParaRPr>
          </a:p>
          <a:p>
            <a:pPr lvl="1" eaLnBrk="1">
              <a:buSzPct val="45000"/>
            </a:pPr>
            <a:endParaRPr lang="en-GB" altLang="en-US" sz="2000" b="1" i="1">
              <a:solidFill>
                <a:srgbClr val="000000"/>
              </a:solidFill>
            </a:endParaRPr>
          </a:p>
        </p:txBody>
      </p:sp>
    </p:spTree>
    <p:extLst>
      <p:ext uri="{BB962C8B-B14F-4D97-AF65-F5344CB8AC3E}">
        <p14:creationId xmlns:p14="http://schemas.microsoft.com/office/powerpoint/2010/main" val="19924804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2925763" y="2940050"/>
            <a:ext cx="4452937" cy="199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spcAft>
                <a:spcPct val="0"/>
              </a:spcAft>
              <a:buClrTx/>
              <a:buFontTx/>
              <a:buNone/>
            </a:pPr>
            <a:r>
              <a:rPr lang="en-US" altLang="en-US" sz="7200"/>
              <a:t>Documentation</a:t>
            </a:r>
          </a:p>
          <a:p>
            <a:pPr algn="ctr" eaLnBrk="1">
              <a:spcAft>
                <a:spcPct val="0"/>
              </a:spcAft>
              <a:buClrTx/>
              <a:buFontTx/>
              <a:buNone/>
            </a:pPr>
            <a:r>
              <a:rPr lang="en-US" altLang="en-US" sz="7200"/>
              <a:t>Evaluation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3948113" y="85725"/>
            <a:ext cx="2189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Root level files</a:t>
            </a:r>
          </a:p>
        </p:txBody>
      </p:sp>
      <p:sp>
        <p:nvSpPr>
          <p:cNvPr id="11267"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1268" name="TextBox 1"/>
          <p:cNvSpPr txBox="1">
            <a:spLocks noChangeArrowheads="1"/>
          </p:cNvSpPr>
          <p:nvPr/>
        </p:nvSpPr>
        <p:spPr bwMode="auto">
          <a:xfrm>
            <a:off x="719138" y="1044575"/>
            <a:ext cx="183896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solidFill>
                  <a:schemeClr val="tx1"/>
                </a:solidFill>
              </a:rPr>
              <a:t>AAREADME</a:t>
            </a:r>
            <a:r>
              <a:rPr lang="en-US" altLang="en-US" dirty="0">
                <a:solidFill>
                  <a:schemeClr val="tx1"/>
                </a:solidFill>
              </a:rPr>
              <a:t/>
            </a:r>
            <a:br>
              <a:rPr lang="en-US" altLang="en-US" dirty="0">
                <a:solidFill>
                  <a:schemeClr val="tx1"/>
                </a:solidFill>
              </a:rPr>
            </a:br>
            <a:r>
              <a:rPr lang="en-US" altLang="en-US" i="1" dirty="0" smtClean="0">
                <a:solidFill>
                  <a:schemeClr val="tx1"/>
                </a:solidFill>
              </a:rPr>
              <a:t>No issues found</a:t>
            </a:r>
            <a:r>
              <a:rPr lang="en-US" altLang="en-US" i="1" dirty="0">
                <a:solidFill>
                  <a:schemeClr val="tx1"/>
                </a:solidFill>
              </a:rPr>
              <a:t/>
            </a:r>
            <a:br>
              <a:rPr lang="en-US" altLang="en-US" i="1" dirty="0">
                <a:solidFill>
                  <a:schemeClr val="tx1"/>
                </a:solidFill>
              </a:rPr>
            </a:br>
            <a:r>
              <a:rPr lang="en-US" altLang="en-US" i="1" dirty="0">
                <a:solidFill>
                  <a:schemeClr val="tx1"/>
                </a:solidFill>
              </a:rPr>
              <a:t/>
            </a:r>
            <a:br>
              <a:rPr lang="en-US" altLang="en-US" i="1" dirty="0">
                <a:solidFill>
                  <a:schemeClr val="tx1"/>
                </a:solidFill>
              </a:rPr>
            </a:br>
            <a:r>
              <a:rPr lang="en-US" altLang="en-US" b="1" dirty="0">
                <a:solidFill>
                  <a:schemeClr val="tx1"/>
                </a:solidFill>
              </a:rPr>
              <a:t>VOLDESC</a:t>
            </a:r>
            <a:r>
              <a:rPr lang="en-US" altLang="en-US" i="1" dirty="0">
                <a:solidFill>
                  <a:schemeClr val="tx1"/>
                </a:solidFill>
              </a:rPr>
              <a:t/>
            </a:r>
            <a:br>
              <a:rPr lang="en-US" altLang="en-US" i="1" dirty="0">
                <a:solidFill>
                  <a:schemeClr val="tx1"/>
                </a:solidFill>
              </a:rPr>
            </a:br>
            <a:r>
              <a:rPr lang="en-US" altLang="en-US" i="1" dirty="0">
                <a:solidFill>
                  <a:schemeClr val="tx1"/>
                </a:solidFill>
              </a:rPr>
              <a:t>No issues found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4102100" y="85725"/>
            <a:ext cx="1881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Catalog files</a:t>
            </a:r>
          </a:p>
        </p:txBody>
      </p:sp>
      <p:sp>
        <p:nvSpPr>
          <p:cNvPr id="12291"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2292" name="TextBox 1"/>
          <p:cNvSpPr txBox="1">
            <a:spLocks noChangeArrowheads="1"/>
          </p:cNvSpPr>
          <p:nvPr/>
        </p:nvSpPr>
        <p:spPr bwMode="auto">
          <a:xfrm>
            <a:off x="380814" y="724778"/>
            <a:ext cx="9499972"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b="1" dirty="0">
                <a:solidFill>
                  <a:schemeClr val="tx1"/>
                </a:solidFill>
              </a:rPr>
              <a:t>CATINFO.TXT</a:t>
            </a:r>
            <a:r>
              <a:rPr lang="en-US" altLang="en-US" b="1" i="1" dirty="0">
                <a:solidFill>
                  <a:schemeClr val="tx1"/>
                </a:solidFill>
              </a:rPr>
              <a:t> – no changes required</a:t>
            </a:r>
          </a:p>
          <a:p>
            <a:r>
              <a:rPr lang="en-US" altLang="en-US" b="1" i="1" dirty="0" smtClean="0">
                <a:solidFill>
                  <a:schemeClr val="tx1"/>
                </a:solidFill>
              </a:rPr>
              <a:t>nh_kem.cat – good</a:t>
            </a:r>
          </a:p>
          <a:p>
            <a:r>
              <a:rPr lang="en-US" altLang="en-US" b="1" i="1" dirty="0">
                <a:solidFill>
                  <a:schemeClr val="tx1"/>
                </a:solidFill>
              </a:rPr>
              <a:t>n</a:t>
            </a:r>
            <a:r>
              <a:rPr lang="en-US" altLang="en-US" b="1" i="1" dirty="0" smtClean="0">
                <a:solidFill>
                  <a:schemeClr val="tx1"/>
                </a:solidFill>
              </a:rPr>
              <a:t>hsc.cat – good</a:t>
            </a:r>
            <a:br>
              <a:rPr lang="en-US" altLang="en-US" b="1" i="1" dirty="0" smtClean="0">
                <a:solidFill>
                  <a:schemeClr val="tx1"/>
                </a:solidFill>
              </a:rPr>
            </a:br>
            <a:r>
              <a:rPr lang="en-US" altLang="en-US" b="1" i="1" dirty="0" smtClean="0">
                <a:solidFill>
                  <a:schemeClr val="tx1"/>
                </a:solidFill>
              </a:rPr>
              <a:t>pepssi.cat – good, previously reported spelling errors corrected, thanks!</a:t>
            </a:r>
            <a:br>
              <a:rPr lang="en-US" altLang="en-US" b="1" i="1" dirty="0" smtClean="0">
                <a:solidFill>
                  <a:schemeClr val="tx1"/>
                </a:solidFill>
              </a:rPr>
            </a:br>
            <a:r>
              <a:rPr lang="en-US" altLang="en-US" b="1" i="1" dirty="0" smtClean="0">
                <a:solidFill>
                  <a:schemeClr val="tx1"/>
                </a:solidFill>
              </a:rPr>
              <a:t>ref.cat – good</a:t>
            </a:r>
          </a:p>
          <a:p>
            <a:r>
              <a:rPr lang="en-US" altLang="en-US" b="1" i="1" dirty="0" smtClean="0">
                <a:solidFill>
                  <a:schemeClr val="tx1"/>
                </a:solidFill>
              </a:rPr>
              <a:t>There are no differences between files that should be identical on the two volumes (pepssi.cat, ref.cat, etc.) – good, correct versions included</a:t>
            </a:r>
            <a:br>
              <a:rPr lang="en-US" altLang="en-US" b="1" i="1" dirty="0" smtClean="0">
                <a:solidFill>
                  <a:schemeClr val="tx1"/>
                </a:solidFill>
              </a:rPr>
            </a:br>
            <a:r>
              <a:rPr lang="en-US" altLang="en-US" b="1" dirty="0">
                <a:solidFill>
                  <a:schemeClr val="tx1"/>
                </a:solidFill>
              </a:rPr>
              <a:t/>
            </a:r>
            <a:br>
              <a:rPr lang="en-US" altLang="en-US" b="1" dirty="0">
                <a:solidFill>
                  <a:schemeClr val="tx1"/>
                </a:solidFill>
              </a:rPr>
            </a:br>
            <a:r>
              <a:rPr lang="en-US" altLang="en-US" b="1" dirty="0">
                <a:solidFill>
                  <a:schemeClr val="tx1"/>
                </a:solidFill>
              </a:rPr>
              <a:t>DATASET.CAT (</a:t>
            </a:r>
            <a:r>
              <a:rPr lang="en-US" altLang="en-US" b="1" dirty="0" smtClean="0">
                <a:solidFill>
                  <a:schemeClr val="tx1"/>
                </a:solidFill>
              </a:rPr>
              <a:t>nh-x-pepssi-2-kem1-v2.0 </a:t>
            </a:r>
            <a:r>
              <a:rPr lang="en-US" altLang="en-US" b="1" dirty="0">
                <a:solidFill>
                  <a:schemeClr val="tx1"/>
                </a:solidFill>
              </a:rPr>
              <a:t>and </a:t>
            </a:r>
            <a:r>
              <a:rPr lang="en-US" altLang="en-US" b="1" dirty="0" smtClean="0">
                <a:solidFill>
                  <a:schemeClr val="tx1"/>
                </a:solidFill>
              </a:rPr>
              <a:t>nh-x-pepssi-3-kem1-v2.0</a:t>
            </a:r>
            <a:r>
              <a:rPr lang="en-US" altLang="en-US" b="1" dirty="0">
                <a:solidFill>
                  <a:schemeClr val="tx1"/>
                </a:solidFill>
              </a:rPr>
              <a:t>)</a:t>
            </a:r>
            <a:endParaRPr lang="en-US" altLang="en-US" b="1" dirty="0" smtClean="0">
              <a:solidFill>
                <a:schemeClr val="tx1"/>
              </a:solidFill>
            </a:endParaRPr>
          </a:p>
          <a:p>
            <a:r>
              <a:rPr lang="en-US" altLang="en-US" b="1" dirty="0" smtClean="0">
                <a:solidFill>
                  <a:schemeClr val="tx1"/>
                </a:solidFill>
              </a:rPr>
              <a:t>		includes discussion of versioning - good</a:t>
            </a:r>
            <a:endParaRPr lang="en-US" altLang="en-US" b="1" dirty="0">
              <a:solidFill>
                <a:schemeClr val="tx1"/>
              </a:solidFill>
            </a:endParaRPr>
          </a:p>
          <a:p>
            <a:endParaRPr lang="en-US" altLang="en-US" b="1" dirty="0">
              <a:solidFill>
                <a:schemeClr val="tx1"/>
              </a:solidFill>
            </a:endParaRPr>
          </a:p>
          <a:p>
            <a:r>
              <a:rPr lang="en-US" altLang="en-US" b="1" dirty="0" smtClean="0">
                <a:solidFill>
                  <a:schemeClr val="tx1"/>
                </a:solidFill>
              </a:rPr>
              <a:t>Within a mission phase, the -2- and -3- dataset catalogs are effectively identical with the only changes being -2- becoming -3- and Raw becoming Calibrated.</a:t>
            </a:r>
          </a:p>
          <a:p>
            <a:pPr lvl="1"/>
            <a:r>
              <a:rPr lang="en-US" altLang="en-US" b="1" dirty="0" smtClean="0">
                <a:solidFill>
                  <a:schemeClr val="tx1"/>
                </a:solidFill>
              </a:rPr>
              <a:t>This has been true and accepted for the previous PEPSSI datasets</a:t>
            </a:r>
            <a:endParaRPr lang="en-US" altLang="en-US" b="1" dirty="0">
              <a:solidFill>
                <a:schemeClr val="tx1"/>
              </a:solidFill>
            </a:endParaRPr>
          </a:p>
          <a:p>
            <a:r>
              <a:rPr lang="en-US" altLang="en-US" b="1" dirty="0" smtClean="0">
                <a:solidFill>
                  <a:schemeClr val="tx1"/>
                </a:solidFill>
              </a:rPr>
              <a:t> </a:t>
            </a:r>
            <a:endParaRPr lang="en-US" altLang="en-US" b="1" dirty="0">
              <a:solidFill>
                <a:schemeClr val="tx1"/>
              </a:solidFill>
            </a:endParaRPr>
          </a:p>
          <a:p>
            <a:endParaRPr lang="en-US" altLang="en-US" b="1" dirty="0">
              <a:solidFill>
                <a:schemeClr val="tx1"/>
              </a:solidFill>
            </a:endParaRPr>
          </a:p>
          <a:p>
            <a:r>
              <a:rPr lang="en-US" altLang="en-US" b="1" i="1" dirty="0">
                <a:solidFill>
                  <a:schemeClr val="tx1"/>
                </a:solidFill>
              </a:rPr>
              <a:t/>
            </a:r>
            <a:br>
              <a:rPr lang="en-US" altLang="en-US" b="1" i="1" dirty="0">
                <a:solidFill>
                  <a:schemeClr val="tx1"/>
                </a:solidFill>
              </a:rPr>
            </a:br>
            <a:r>
              <a:rPr lang="en-US" altLang="en-US" b="1" dirty="0">
                <a:solidFill>
                  <a:schemeClr val="tx1"/>
                </a:solidFill>
              </a:rPr>
              <a:t/>
            </a:r>
            <a:br>
              <a:rPr lang="en-US" altLang="en-US" b="1" dirty="0">
                <a:solidFill>
                  <a:schemeClr val="tx1"/>
                </a:solidFill>
              </a:rPr>
            </a:br>
            <a:endParaRPr lang="en-US" altLang="en-US" b="1" dirty="0">
              <a:solidFill>
                <a:schemeClr val="tx1"/>
              </a:solidFill>
            </a:endParaRPr>
          </a:p>
        </p:txBody>
      </p:sp>
      <p:pic>
        <p:nvPicPr>
          <p:cNvPr id="2" name="Picture 1"/>
          <p:cNvPicPr>
            <a:picLocks noChangeAspect="1"/>
          </p:cNvPicPr>
          <p:nvPr/>
        </p:nvPicPr>
        <p:blipFill>
          <a:blip r:embed="rId2"/>
          <a:stretch>
            <a:fillRect/>
          </a:stretch>
        </p:blipFill>
        <p:spPr>
          <a:xfrm>
            <a:off x="470694" y="4794368"/>
            <a:ext cx="9144000" cy="211728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4281908" y="85725"/>
            <a:ext cx="15215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dirty="0" err="1" smtClean="0">
                <a:solidFill>
                  <a:schemeClr val="tx1"/>
                </a:solidFill>
              </a:rPr>
              <a:t>Calib</a:t>
            </a:r>
            <a:r>
              <a:rPr lang="en-US" altLang="en-US" sz="2400" dirty="0" smtClean="0">
                <a:solidFill>
                  <a:schemeClr val="tx1"/>
                </a:solidFill>
              </a:rPr>
              <a:t> </a:t>
            </a:r>
            <a:r>
              <a:rPr lang="en-US" altLang="en-US" sz="2400" dirty="0">
                <a:solidFill>
                  <a:schemeClr val="tx1"/>
                </a:solidFill>
              </a:rPr>
              <a:t>files</a:t>
            </a:r>
          </a:p>
        </p:txBody>
      </p:sp>
      <p:sp>
        <p:nvSpPr>
          <p:cNvPr id="12291"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2292" name="TextBox 1"/>
          <p:cNvSpPr txBox="1">
            <a:spLocks noChangeArrowheads="1"/>
          </p:cNvSpPr>
          <p:nvPr/>
        </p:nvSpPr>
        <p:spPr bwMode="auto">
          <a:xfrm>
            <a:off x="719138" y="835025"/>
            <a:ext cx="91440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dirty="0">
                <a:solidFill>
                  <a:schemeClr val="tx1"/>
                </a:solidFill>
              </a:rPr>
              <a:t>c</a:t>
            </a:r>
            <a:r>
              <a:rPr lang="en-US" altLang="en-US" b="1" dirty="0" smtClean="0">
                <a:solidFill>
                  <a:schemeClr val="tx1"/>
                </a:solidFill>
              </a:rPr>
              <a:t>alinfo.txt</a:t>
            </a:r>
            <a:r>
              <a:rPr lang="en-US" altLang="en-US" b="1" i="1" dirty="0" smtClean="0">
                <a:solidFill>
                  <a:schemeClr val="tx1"/>
                </a:solidFill>
              </a:rPr>
              <a:t> </a:t>
            </a:r>
            <a:r>
              <a:rPr lang="en-US" altLang="en-US" b="1" i="1" dirty="0">
                <a:solidFill>
                  <a:schemeClr val="tx1"/>
                </a:solidFill>
              </a:rPr>
              <a:t>– </a:t>
            </a:r>
            <a:endParaRPr lang="en-US" altLang="en-US" b="1" i="1" dirty="0" smtClean="0">
              <a:solidFill>
                <a:schemeClr val="tx1"/>
              </a:solidFill>
            </a:endParaRPr>
          </a:p>
          <a:p>
            <a:r>
              <a:rPr lang="en-US" altLang="en-US" b="1" i="1" dirty="0">
                <a:solidFill>
                  <a:schemeClr val="tx1"/>
                </a:solidFill>
              </a:rPr>
              <a:t>   “</a:t>
            </a:r>
            <a:r>
              <a:rPr lang="en-US" altLang="en-US" b="1" i="1" dirty="0" err="1">
                <a:solidFill>
                  <a:schemeClr val="tx1"/>
                </a:solidFill>
              </a:rPr>
              <a:t>rateboxdefinitionplanes.</a:t>
            </a:r>
            <a:r>
              <a:rPr lang="en-US" altLang="en-US" b="1" i="1" dirty="0" err="1">
                <a:solidFill>
                  <a:srgbClr val="FF0000"/>
                </a:solidFill>
              </a:rPr>
              <a:t>lit</a:t>
            </a:r>
            <a:r>
              <a:rPr lang="en-US" altLang="en-US" b="1" i="1" dirty="0">
                <a:solidFill>
                  <a:schemeClr val="tx1"/>
                </a:solidFill>
              </a:rPr>
              <a:t> Label for "; read label for </a:t>
            </a:r>
            <a:r>
              <a:rPr lang="en-US" altLang="en-US" b="1" i="1" dirty="0" smtClean="0">
                <a:solidFill>
                  <a:schemeClr val="tx1"/>
                </a:solidFill>
              </a:rPr>
              <a:t>description”</a:t>
            </a:r>
          </a:p>
          <a:p>
            <a:r>
              <a:rPr lang="en-US" altLang="en-US" b="1" i="1" dirty="0" smtClean="0">
                <a:solidFill>
                  <a:schemeClr val="tx1"/>
                </a:solidFill>
              </a:rPr>
              <a:t>    </a:t>
            </a:r>
            <a:r>
              <a:rPr lang="en-US" altLang="en-US" i="1" dirty="0" smtClean="0">
                <a:solidFill>
                  <a:schemeClr val="tx1"/>
                </a:solidFill>
              </a:rPr>
              <a:t>Must be an error in the code generating this file. Should read:</a:t>
            </a:r>
          </a:p>
          <a:p>
            <a:r>
              <a:rPr lang="en-US" altLang="en-US" i="1" dirty="0" smtClean="0">
                <a:solidFill>
                  <a:schemeClr val="tx1"/>
                </a:solidFill>
              </a:rPr>
              <a:t>    “</a:t>
            </a:r>
            <a:r>
              <a:rPr lang="en-US" altLang="en-US" i="1" dirty="0" err="1" smtClean="0">
                <a:solidFill>
                  <a:schemeClr val="tx1"/>
                </a:solidFill>
              </a:rPr>
              <a:t>rateboxdefinitionplanes.lbl</a:t>
            </a:r>
            <a:r>
              <a:rPr lang="en-US" altLang="en-US" i="1" dirty="0" smtClean="0">
                <a:solidFill>
                  <a:schemeClr val="tx1"/>
                </a:solidFill>
              </a:rPr>
              <a:t>    Label </a:t>
            </a:r>
            <a:r>
              <a:rPr lang="en-US" altLang="en-US" i="1" dirty="0">
                <a:solidFill>
                  <a:schemeClr val="tx1"/>
                </a:solidFill>
              </a:rPr>
              <a:t>for </a:t>
            </a:r>
            <a:r>
              <a:rPr lang="en-US" altLang="en-US" i="1" dirty="0" err="1">
                <a:solidFill>
                  <a:schemeClr val="tx1"/>
                </a:solidFill>
              </a:rPr>
              <a:t>rateboxdefinitionplanes.lbl</a:t>
            </a:r>
            <a:r>
              <a:rPr lang="en-US" altLang="en-US" i="1" dirty="0" smtClean="0">
                <a:solidFill>
                  <a:schemeClr val="tx1"/>
                </a:solidFill>
              </a:rPr>
              <a:t>;”</a:t>
            </a:r>
          </a:p>
          <a:p>
            <a:r>
              <a:rPr lang="en-US" altLang="en-US" i="1" dirty="0" smtClean="0">
                <a:solidFill>
                  <a:schemeClr val="tx1"/>
                </a:solidFill>
              </a:rPr>
              <a:t>This problem occurs on both volumes. This issue remains from the last </a:t>
            </a:r>
            <a:r>
              <a:rPr lang="en-US" altLang="en-US" i="1" dirty="0">
                <a:solidFill>
                  <a:schemeClr val="tx1"/>
                </a:solidFill>
              </a:rPr>
              <a:t>r</a:t>
            </a:r>
            <a:r>
              <a:rPr lang="en-US" altLang="en-US" i="1" dirty="0" smtClean="0">
                <a:solidFill>
                  <a:schemeClr val="tx1"/>
                </a:solidFill>
              </a:rPr>
              <a:t>eview.</a:t>
            </a:r>
          </a:p>
          <a:p>
            <a:endParaRPr lang="en-US" altLang="en-US" i="1" dirty="0">
              <a:solidFill>
                <a:schemeClr val="tx1"/>
              </a:solidFill>
            </a:endParaRPr>
          </a:p>
          <a:p>
            <a:r>
              <a:rPr lang="en-US" altLang="en-US" b="1" i="1" dirty="0" smtClean="0">
                <a:solidFill>
                  <a:schemeClr val="tx1"/>
                </a:solidFill>
              </a:rPr>
              <a:t>hk_stat_input_20041016.tab (</a:t>
            </a:r>
            <a:r>
              <a:rPr lang="en-US" altLang="en-US" b="1" i="1" dirty="0" err="1" smtClean="0">
                <a:solidFill>
                  <a:schemeClr val="tx1"/>
                </a:solidFill>
              </a:rPr>
              <a:t>lbl</a:t>
            </a:r>
            <a:r>
              <a:rPr lang="en-US" altLang="en-US" b="1" i="1" dirty="0" smtClean="0">
                <a:solidFill>
                  <a:schemeClr val="tx1"/>
                </a:solidFill>
              </a:rPr>
              <a:t>) – good</a:t>
            </a:r>
          </a:p>
          <a:p>
            <a:r>
              <a:rPr lang="en-US" altLang="en-US" b="1" i="1" dirty="0" smtClean="0">
                <a:solidFill>
                  <a:schemeClr val="tx1"/>
                </a:solidFill>
              </a:rPr>
              <a:t>hk_n1_input_20050228.tab (</a:t>
            </a:r>
            <a:r>
              <a:rPr lang="en-US" altLang="en-US" b="1" i="1" dirty="0" err="1" smtClean="0">
                <a:solidFill>
                  <a:schemeClr val="tx1"/>
                </a:solidFill>
              </a:rPr>
              <a:t>lbl</a:t>
            </a:r>
            <a:r>
              <a:rPr lang="en-US" altLang="en-US" b="1" i="1" dirty="0" smtClean="0">
                <a:solidFill>
                  <a:schemeClr val="tx1"/>
                </a:solidFill>
              </a:rPr>
              <a:t>) – good</a:t>
            </a:r>
          </a:p>
          <a:p>
            <a:endParaRPr lang="en-US" altLang="en-US" b="1" i="1" dirty="0">
              <a:solidFill>
                <a:schemeClr val="tx1"/>
              </a:solidFill>
            </a:endParaRPr>
          </a:p>
          <a:p>
            <a:r>
              <a:rPr lang="en-US" altLang="en-US" b="1" i="1" dirty="0" err="1">
                <a:solidFill>
                  <a:schemeClr val="tx1"/>
                </a:solidFill>
              </a:rPr>
              <a:t>c</a:t>
            </a:r>
            <a:r>
              <a:rPr lang="en-US" altLang="en-US" b="1" i="1" dirty="0" err="1" smtClean="0">
                <a:solidFill>
                  <a:schemeClr val="tx1"/>
                </a:solidFill>
              </a:rPr>
              <a:t>alpars</a:t>
            </a:r>
            <a:r>
              <a:rPr lang="en-US" altLang="en-US" b="1" i="1" dirty="0" smtClean="0">
                <a:solidFill>
                  <a:schemeClr val="tx1"/>
                </a:solidFill>
              </a:rPr>
              <a:t> folder on -3- volumes only</a:t>
            </a:r>
          </a:p>
          <a:p>
            <a:endParaRPr lang="en-US" altLang="en-US" b="1" i="1" dirty="0" smtClean="0">
              <a:solidFill>
                <a:schemeClr val="tx1"/>
              </a:solidFill>
            </a:endParaRPr>
          </a:p>
          <a:p>
            <a:r>
              <a:rPr lang="en-US" altLang="en-US" b="1" i="1" dirty="0">
                <a:solidFill>
                  <a:schemeClr val="tx1"/>
                </a:solidFill>
              </a:rPr>
              <a:t>c</a:t>
            </a:r>
            <a:r>
              <a:rPr lang="en-US" altLang="en-US" b="1" i="1" dirty="0" smtClean="0">
                <a:solidFill>
                  <a:schemeClr val="tx1"/>
                </a:solidFill>
              </a:rPr>
              <a:t>alpinfo.txt – good</a:t>
            </a:r>
          </a:p>
          <a:p>
            <a:r>
              <a:rPr lang="en-US" altLang="en-US" b="1" i="1" dirty="0" err="1">
                <a:solidFill>
                  <a:schemeClr val="tx1"/>
                </a:solidFill>
              </a:rPr>
              <a:t>c</a:t>
            </a:r>
            <a:r>
              <a:rPr lang="en-US" altLang="en-US" b="1" i="1" dirty="0" err="1" smtClean="0">
                <a:solidFill>
                  <a:schemeClr val="tx1"/>
                </a:solidFill>
              </a:rPr>
              <a:t>alpar_columns.fmt</a:t>
            </a:r>
            <a:r>
              <a:rPr lang="en-US" altLang="en-US" b="1" i="1" dirty="0" smtClean="0">
                <a:solidFill>
                  <a:schemeClr val="tx1"/>
                </a:solidFill>
              </a:rPr>
              <a:t> – good</a:t>
            </a:r>
          </a:p>
          <a:p>
            <a:r>
              <a:rPr lang="en-US" altLang="en-US" b="1" i="1" dirty="0" smtClean="0">
                <a:solidFill>
                  <a:schemeClr val="tx1"/>
                </a:solidFill>
              </a:rPr>
              <a:t>pep_*_0x691_calpar.tab – ok, contents clear and self-explanatory. No </a:t>
            </a:r>
            <a:br>
              <a:rPr lang="en-US" altLang="en-US" b="1" i="1" dirty="0" smtClean="0">
                <a:solidFill>
                  <a:schemeClr val="tx1"/>
                </a:solidFill>
              </a:rPr>
            </a:br>
            <a:r>
              <a:rPr lang="en-US" altLang="en-US" b="1" i="1" dirty="0" smtClean="0">
                <a:solidFill>
                  <a:schemeClr val="tx1"/>
                </a:solidFill>
              </a:rPr>
              <a:t>   corresponding .</a:t>
            </a:r>
            <a:r>
              <a:rPr lang="en-US" altLang="en-US" b="1" i="1" dirty="0" err="1" smtClean="0">
                <a:solidFill>
                  <a:schemeClr val="tx1"/>
                </a:solidFill>
              </a:rPr>
              <a:t>lbl</a:t>
            </a:r>
            <a:r>
              <a:rPr lang="en-US" altLang="en-US" b="1" i="1" dirty="0" smtClean="0">
                <a:solidFill>
                  <a:schemeClr val="tx1"/>
                </a:solidFill>
              </a:rPr>
              <a:t> file but that has been the case throughout the mission and</a:t>
            </a:r>
            <a:br>
              <a:rPr lang="en-US" altLang="en-US" b="1" i="1" dirty="0" smtClean="0">
                <a:solidFill>
                  <a:schemeClr val="tx1"/>
                </a:solidFill>
              </a:rPr>
            </a:br>
            <a:r>
              <a:rPr lang="en-US" altLang="en-US" b="1" i="1" dirty="0" smtClean="0">
                <a:solidFill>
                  <a:schemeClr val="tx1"/>
                </a:solidFill>
              </a:rPr>
              <a:t>   has been previously accepted.</a:t>
            </a:r>
            <a:endParaRPr lang="en-US" altLang="en-US" b="1" i="1" dirty="0">
              <a:solidFill>
                <a:schemeClr val="tx1"/>
              </a:solidFill>
            </a:endParaRPr>
          </a:p>
          <a:p>
            <a:endParaRPr lang="en-US" altLang="en-US" b="1" i="1" dirty="0" smtClean="0">
              <a:solidFill>
                <a:schemeClr val="tx1"/>
              </a:solidFill>
            </a:endParaRPr>
          </a:p>
          <a:p>
            <a:endParaRPr lang="en-US" altLang="en-US" b="1" i="1" dirty="0">
              <a:solidFill>
                <a:schemeClr val="tx1"/>
              </a:solidFill>
            </a:endParaRPr>
          </a:p>
          <a:p>
            <a:r>
              <a:rPr lang="en-US" altLang="en-US" b="1" i="1" dirty="0">
                <a:solidFill>
                  <a:schemeClr val="tx1"/>
                </a:solidFill>
              </a:rPr>
              <a:t/>
            </a:r>
            <a:br>
              <a:rPr lang="en-US" altLang="en-US" b="1" i="1" dirty="0">
                <a:solidFill>
                  <a:schemeClr val="tx1"/>
                </a:solidFill>
              </a:rPr>
            </a:br>
            <a:r>
              <a:rPr lang="en-US" altLang="en-US" b="1" dirty="0">
                <a:solidFill>
                  <a:schemeClr val="tx1"/>
                </a:solidFill>
              </a:rPr>
              <a:t/>
            </a:r>
            <a:br>
              <a:rPr lang="en-US" altLang="en-US" b="1" dirty="0">
                <a:solidFill>
                  <a:schemeClr val="tx1"/>
                </a:solidFill>
              </a:rPr>
            </a:br>
            <a:endParaRPr lang="en-US" altLang="en-US" b="1" dirty="0">
              <a:solidFill>
                <a:schemeClr val="tx1"/>
              </a:solidFill>
            </a:endParaRPr>
          </a:p>
        </p:txBody>
      </p:sp>
    </p:spTree>
    <p:extLst>
      <p:ext uri="{BB962C8B-B14F-4D97-AF65-F5344CB8AC3E}">
        <p14:creationId xmlns:p14="http://schemas.microsoft.com/office/powerpoint/2010/main" val="2298718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3932238" y="85725"/>
            <a:ext cx="2220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Document files</a:t>
            </a:r>
          </a:p>
        </p:txBody>
      </p:sp>
      <p:sp>
        <p:nvSpPr>
          <p:cNvPr id="14339"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4340" name="TextBox 1"/>
          <p:cNvSpPr txBox="1">
            <a:spLocks noChangeArrowheads="1"/>
          </p:cNvSpPr>
          <p:nvPr/>
        </p:nvSpPr>
        <p:spPr bwMode="auto">
          <a:xfrm>
            <a:off x="719138" y="835025"/>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dirty="0">
                <a:solidFill>
                  <a:schemeClr val="tx1"/>
                </a:solidFill>
              </a:rPr>
              <a:t>DOCINFO.TXT</a:t>
            </a:r>
            <a:r>
              <a:rPr lang="en-US" altLang="en-US" b="1" i="1" dirty="0">
                <a:solidFill>
                  <a:schemeClr val="tx1"/>
                </a:solidFill>
              </a:rPr>
              <a:t> – </a:t>
            </a:r>
            <a:r>
              <a:rPr lang="en-US" altLang="en-US" b="1" i="1" dirty="0" smtClean="0">
                <a:solidFill>
                  <a:schemeClr val="tx1"/>
                </a:solidFill>
              </a:rPr>
              <a:t>good</a:t>
            </a:r>
          </a:p>
          <a:p>
            <a:endParaRPr lang="en-US" altLang="en-US" b="1" i="1" dirty="0">
              <a:solidFill>
                <a:schemeClr val="tx1"/>
              </a:solidFill>
            </a:endParaRPr>
          </a:p>
          <a:p>
            <a:r>
              <a:rPr lang="en-US" altLang="en-US" i="1" dirty="0">
                <a:solidFill>
                  <a:schemeClr val="tx1"/>
                </a:solidFill>
              </a:rPr>
              <a:t>All PDS documents (</a:t>
            </a:r>
            <a:r>
              <a:rPr lang="en-US" altLang="en-US" i="1" dirty="0" err="1" smtClean="0">
                <a:solidFill>
                  <a:schemeClr val="tx1"/>
                </a:solidFill>
              </a:rPr>
              <a:t>codmac_level_definitions</a:t>
            </a:r>
            <a:r>
              <a:rPr lang="en-US" altLang="en-US" i="1" dirty="0">
                <a:solidFill>
                  <a:schemeClr val="tx1"/>
                </a:solidFill>
              </a:rPr>
              <a:t>, lunineetal1995, </a:t>
            </a:r>
            <a:r>
              <a:rPr lang="en-US" altLang="en-US" i="1" dirty="0" err="1" smtClean="0">
                <a:solidFill>
                  <a:schemeClr val="tx1"/>
                </a:solidFill>
              </a:rPr>
              <a:t>payload_ssr</a:t>
            </a:r>
            <a:r>
              <a:rPr lang="en-US" altLang="en-US" i="1" dirty="0">
                <a:solidFill>
                  <a:schemeClr val="tx1"/>
                </a:solidFill>
              </a:rPr>
              <a:t>, </a:t>
            </a:r>
            <a:r>
              <a:rPr lang="en-US" altLang="en-US" i="1" dirty="0" err="1" smtClean="0">
                <a:solidFill>
                  <a:schemeClr val="tx1"/>
                </a:solidFill>
              </a:rPr>
              <a:t>pepssi_ssr</a:t>
            </a:r>
            <a:r>
              <a:rPr lang="en-US" altLang="en-US" i="1" dirty="0">
                <a:solidFill>
                  <a:schemeClr val="tx1"/>
                </a:solidFill>
              </a:rPr>
              <a:t>, </a:t>
            </a:r>
            <a:r>
              <a:rPr lang="en-US" altLang="en-US" i="1" dirty="0" err="1" smtClean="0">
                <a:solidFill>
                  <a:schemeClr val="tx1"/>
                </a:solidFill>
              </a:rPr>
              <a:t>soc_inst_icd</a:t>
            </a:r>
            <a:r>
              <a:rPr lang="en-US" altLang="en-US" i="1" dirty="0" smtClean="0">
                <a:solidFill>
                  <a:schemeClr val="tx1"/>
                </a:solidFill>
              </a:rPr>
              <a:t>) </a:t>
            </a:r>
            <a:r>
              <a:rPr lang="en-US" altLang="en-US" i="1" dirty="0">
                <a:solidFill>
                  <a:schemeClr val="tx1"/>
                </a:solidFill>
              </a:rPr>
              <a:t>are properly formatted as PDF/A  </a:t>
            </a:r>
            <a:r>
              <a:rPr lang="en-US" altLang="en-US" i="1" dirty="0" smtClean="0">
                <a:solidFill>
                  <a:schemeClr val="tx1"/>
                </a:solidFill>
              </a:rPr>
              <a:t>and the document </a:t>
            </a:r>
            <a:r>
              <a:rPr lang="en-US" altLang="en-US" i="1" dirty="0">
                <a:solidFill>
                  <a:schemeClr val="tx1"/>
                </a:solidFill>
              </a:rPr>
              <a:t>labels appear to be </a:t>
            </a:r>
            <a:r>
              <a:rPr lang="en-US" altLang="en-US" i="1" dirty="0" smtClean="0">
                <a:solidFill>
                  <a:schemeClr val="tx1"/>
                </a:solidFill>
              </a:rPr>
              <a:t>valid. Most of these document files have been reviewed many times and have not changed recently. They appear to be the latest versions of each.</a:t>
            </a:r>
          </a:p>
          <a:p>
            <a:endParaRPr lang="en-US" altLang="en-US" b="1" i="1" dirty="0">
              <a:solidFill>
                <a:schemeClr val="tx1"/>
              </a:solidFill>
            </a:endParaRPr>
          </a:p>
          <a:p>
            <a:r>
              <a:rPr lang="en-US" altLang="en-US" b="1" i="1" dirty="0" smtClean="0">
                <a:solidFill>
                  <a:schemeClr val="tx1"/>
                </a:solidFill>
              </a:rPr>
              <a:t>nh_fov.png</a:t>
            </a:r>
            <a:r>
              <a:rPr lang="en-US" altLang="en-US" i="1" dirty="0" smtClean="0">
                <a:solidFill>
                  <a:schemeClr val="tx1"/>
                </a:solidFill>
              </a:rPr>
              <a:t> (.</a:t>
            </a:r>
            <a:r>
              <a:rPr lang="en-US" altLang="en-US" i="1" dirty="0" err="1" smtClean="0">
                <a:solidFill>
                  <a:schemeClr val="tx1"/>
                </a:solidFill>
              </a:rPr>
              <a:t>lbl</a:t>
            </a:r>
            <a:r>
              <a:rPr lang="en-US" altLang="en-US" i="1" dirty="0">
                <a:solidFill>
                  <a:schemeClr val="tx1"/>
                </a:solidFill>
              </a:rPr>
              <a:t>) – good</a:t>
            </a:r>
            <a:br>
              <a:rPr lang="en-US" altLang="en-US" i="1" dirty="0">
                <a:solidFill>
                  <a:schemeClr val="tx1"/>
                </a:solidFill>
              </a:rPr>
            </a:br>
            <a:r>
              <a:rPr lang="en-US" altLang="en-US" b="1" i="1" dirty="0" smtClean="0">
                <a:solidFill>
                  <a:schemeClr val="tx1"/>
                </a:solidFill>
              </a:rPr>
              <a:t>nh_met2utc.tab</a:t>
            </a:r>
            <a:r>
              <a:rPr lang="en-US" altLang="en-US" i="1" dirty="0" smtClean="0">
                <a:solidFill>
                  <a:schemeClr val="tx1"/>
                </a:solidFill>
              </a:rPr>
              <a:t> (.</a:t>
            </a:r>
            <a:r>
              <a:rPr lang="en-US" altLang="en-US" i="1" dirty="0" err="1" smtClean="0">
                <a:solidFill>
                  <a:schemeClr val="tx1"/>
                </a:solidFill>
              </a:rPr>
              <a:t>lbl</a:t>
            </a:r>
            <a:r>
              <a:rPr lang="en-US" altLang="en-US" i="1" dirty="0">
                <a:solidFill>
                  <a:schemeClr val="tx1"/>
                </a:solidFill>
              </a:rPr>
              <a:t>) – complete (last entry </a:t>
            </a:r>
            <a:r>
              <a:rPr lang="en-US" altLang="en-US" i="1" dirty="0" smtClean="0">
                <a:solidFill>
                  <a:schemeClr val="tx1"/>
                </a:solidFill>
              </a:rPr>
              <a:t>2020-01-05), good</a:t>
            </a:r>
          </a:p>
          <a:p>
            <a:r>
              <a:rPr lang="en-US" altLang="en-US" b="1" i="1" dirty="0" err="1" smtClean="0">
                <a:solidFill>
                  <a:schemeClr val="tx1"/>
                </a:solidFill>
              </a:rPr>
              <a:t>nh_mission_trajectory.tab</a:t>
            </a:r>
            <a:r>
              <a:rPr lang="en-US" altLang="en-US" i="1" dirty="0" smtClean="0">
                <a:solidFill>
                  <a:schemeClr val="tx1"/>
                </a:solidFill>
              </a:rPr>
              <a:t> (.</a:t>
            </a:r>
            <a:r>
              <a:rPr lang="en-US" altLang="en-US" i="1" dirty="0" err="1" smtClean="0">
                <a:solidFill>
                  <a:schemeClr val="tx1"/>
                </a:solidFill>
              </a:rPr>
              <a:t>lbl</a:t>
            </a:r>
            <a:r>
              <a:rPr lang="en-US" altLang="en-US" i="1" dirty="0" smtClean="0">
                <a:solidFill>
                  <a:schemeClr val="tx1"/>
                </a:solidFill>
              </a:rPr>
              <a:t>) – </a:t>
            </a:r>
            <a:r>
              <a:rPr lang="en-US" altLang="en-US" i="1" dirty="0">
                <a:solidFill>
                  <a:schemeClr val="tx1"/>
                </a:solidFill>
              </a:rPr>
              <a:t>complete (last entry </a:t>
            </a:r>
            <a:r>
              <a:rPr lang="en-US" altLang="en-US" i="1" dirty="0" smtClean="0">
                <a:solidFill>
                  <a:schemeClr val="tx1"/>
                </a:solidFill>
              </a:rPr>
              <a:t>2019-01-31), good</a:t>
            </a:r>
            <a:r>
              <a:rPr lang="en-US" altLang="en-US" i="1" dirty="0">
                <a:solidFill>
                  <a:schemeClr val="tx1"/>
                </a:solidFill>
              </a:rPr>
              <a:t/>
            </a:r>
            <a:br>
              <a:rPr lang="en-US" altLang="en-US" i="1" dirty="0">
                <a:solidFill>
                  <a:schemeClr val="tx1"/>
                </a:solidFill>
              </a:rPr>
            </a:br>
            <a:r>
              <a:rPr lang="en-US" altLang="en-US" b="1" i="1" dirty="0" smtClean="0">
                <a:solidFill>
                  <a:schemeClr val="tx1"/>
                </a:solidFill>
              </a:rPr>
              <a:t>nh_pepssi_v110_ti.txt</a:t>
            </a:r>
            <a:r>
              <a:rPr lang="en-US" altLang="en-US" i="1" dirty="0" smtClean="0">
                <a:solidFill>
                  <a:schemeClr val="tx1"/>
                </a:solidFill>
              </a:rPr>
              <a:t> – good</a:t>
            </a:r>
          </a:p>
          <a:p>
            <a:r>
              <a:rPr lang="en-US" altLang="en-US" b="1" i="1" dirty="0" err="1">
                <a:solidFill>
                  <a:schemeClr val="tx1"/>
                </a:solidFill>
              </a:rPr>
              <a:t>p</a:t>
            </a:r>
            <a:r>
              <a:rPr lang="en-US" altLang="en-US" b="1" i="1" dirty="0" err="1" smtClean="0">
                <a:solidFill>
                  <a:schemeClr val="tx1"/>
                </a:solidFill>
              </a:rPr>
              <a:t>ep_bti.tab</a:t>
            </a:r>
            <a:r>
              <a:rPr lang="en-US" altLang="en-US" i="1" dirty="0" smtClean="0">
                <a:solidFill>
                  <a:schemeClr val="tx1"/>
                </a:solidFill>
              </a:rPr>
              <a:t> (.</a:t>
            </a:r>
            <a:r>
              <a:rPr lang="en-US" altLang="en-US" i="1" dirty="0" err="1" smtClean="0">
                <a:solidFill>
                  <a:schemeClr val="tx1"/>
                </a:solidFill>
              </a:rPr>
              <a:t>lbl</a:t>
            </a:r>
            <a:r>
              <a:rPr lang="en-US" altLang="en-US" i="1" dirty="0" smtClean="0">
                <a:solidFill>
                  <a:schemeClr val="tx1"/>
                </a:solidFill>
              </a:rPr>
              <a:t>) – </a:t>
            </a:r>
            <a:r>
              <a:rPr lang="en-US" altLang="en-US" i="1">
                <a:solidFill>
                  <a:schemeClr val="tx1"/>
                </a:solidFill>
              </a:rPr>
              <a:t>probably complete (last entry </a:t>
            </a:r>
            <a:r>
              <a:rPr lang="en-US" altLang="en-US" i="1" smtClean="0">
                <a:solidFill>
                  <a:schemeClr val="tx1"/>
                </a:solidFill>
              </a:rPr>
              <a:t>2019-01-12), </a:t>
            </a:r>
            <a:r>
              <a:rPr lang="en-US" altLang="en-US" i="1" dirty="0" smtClean="0">
                <a:solidFill>
                  <a:schemeClr val="tx1"/>
                </a:solidFill>
              </a:rPr>
              <a:t>good </a:t>
            </a:r>
          </a:p>
          <a:p>
            <a:r>
              <a:rPr lang="en-US" altLang="en-US" b="1" i="1" dirty="0" smtClean="0">
                <a:solidFill>
                  <a:schemeClr val="tx1"/>
                </a:solidFill>
              </a:rPr>
              <a:t>quat_axyz_instr_to_j2k.asc</a:t>
            </a:r>
            <a:r>
              <a:rPr lang="en-US" altLang="en-US" i="1" dirty="0" smtClean="0">
                <a:solidFill>
                  <a:schemeClr val="tx1"/>
                </a:solidFill>
              </a:rPr>
              <a:t> (.</a:t>
            </a:r>
            <a:r>
              <a:rPr lang="en-US" altLang="en-US" i="1" dirty="0" err="1" smtClean="0">
                <a:solidFill>
                  <a:schemeClr val="tx1"/>
                </a:solidFill>
              </a:rPr>
              <a:t>lbl</a:t>
            </a:r>
            <a:r>
              <a:rPr lang="en-US" altLang="en-US" i="1" dirty="0" smtClean="0">
                <a:solidFill>
                  <a:schemeClr val="tx1"/>
                </a:solidFill>
              </a:rPr>
              <a:t>) – good</a:t>
            </a:r>
          </a:p>
          <a:p>
            <a:r>
              <a:rPr lang="en-US" altLang="en-US" b="1" i="1" dirty="0" smtClean="0">
                <a:solidFill>
                  <a:schemeClr val="tx1"/>
                </a:solidFill>
              </a:rPr>
              <a:t>seq_pepssi_kem1.tab</a:t>
            </a:r>
            <a:r>
              <a:rPr lang="en-US" altLang="en-US" i="1" dirty="0" smtClean="0">
                <a:solidFill>
                  <a:schemeClr val="tx1"/>
                </a:solidFill>
              </a:rPr>
              <a:t> (.</a:t>
            </a:r>
            <a:r>
              <a:rPr lang="en-US" altLang="en-US" i="1" dirty="0" err="1" smtClean="0">
                <a:solidFill>
                  <a:schemeClr val="tx1"/>
                </a:solidFill>
              </a:rPr>
              <a:t>lbl</a:t>
            </a:r>
            <a:r>
              <a:rPr lang="en-US" altLang="en-US" i="1" dirty="0" smtClean="0">
                <a:solidFill>
                  <a:schemeClr val="tx1"/>
                </a:solidFill>
              </a:rPr>
              <a:t>) – good, complete (last entry 2019-01-30)</a:t>
            </a:r>
            <a:endParaRPr lang="en-US" altLang="en-US" i="1" dirty="0">
              <a:solidFill>
                <a:schemeClr val="tx1"/>
              </a:solidFill>
            </a:endParaRPr>
          </a:p>
          <a:p>
            <a:endParaRPr lang="en-US" altLang="en-US" i="1" dirty="0" smtClean="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87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87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txDef>
      <a:spPr>
        <a:noFill/>
      </a:spPr>
      <a:bodyPr wrap="none" rtlCol="0">
        <a:spAutoFit/>
      </a:bodyPr>
      <a:lstStyle>
        <a:defPPr>
          <a:defRPr dirty="0"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44110</TotalTime>
  <Words>1111</Words>
  <Application>Microsoft Office PowerPoint</Application>
  <PresentationFormat>Custom</PresentationFormat>
  <Paragraphs>129</Paragraphs>
  <Slides>14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Times New Roman</vt:lpstr>
      <vt:lpstr>Wingdings</vt:lpstr>
      <vt:lpstr>Office Theme</vt:lpstr>
      <vt:lpstr>PowerPoint Presentation</vt:lpstr>
      <vt:lpstr>New Horizons PEPSSI Data Sets</vt:lpstr>
      <vt:lpstr>New Horizons PEPSSI  Data Set Evaluation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sjoy</dc:creator>
  <cp:lastModifiedBy>Steven Joy</cp:lastModifiedBy>
  <cp:revision>251</cp:revision>
  <cp:lastPrinted>1601-01-01T00:00:00Z</cp:lastPrinted>
  <dcterms:created xsi:type="dcterms:W3CDTF">1601-01-01T00:00:00Z</dcterms:created>
  <dcterms:modified xsi:type="dcterms:W3CDTF">2020-02-25T17:09:47Z</dcterms:modified>
</cp:coreProperties>
</file>