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63" r:id="rId3"/>
    <p:sldId id="258" r:id="rId4"/>
    <p:sldId id="259" r:id="rId5"/>
    <p:sldId id="264" r:id="rId6"/>
    <p:sldId id="271" r:id="rId7"/>
    <p:sldId id="268" r:id="rId8"/>
    <p:sldId id="273" r:id="rId9"/>
    <p:sldId id="274" r:id="rId10"/>
    <p:sldId id="275" r:id="rId11"/>
    <p:sldId id="276" r:id="rId12"/>
    <p:sldId id="277"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6"/>
    <p:restoredTop sz="94663"/>
  </p:normalViewPr>
  <p:slideViewPr>
    <p:cSldViewPr snapToGrid="0" snapToObjects="1">
      <p:cViewPr varScale="1">
        <p:scale>
          <a:sx n="112" d="100"/>
          <a:sy n="112" d="100"/>
        </p:scale>
        <p:origin x="124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C2A74E-0A15-6340-9153-C4571EB5198A}" type="datetimeFigureOut">
              <a:rPr lang="en-US" smtClean="0"/>
              <a:pPr/>
              <a:t>2/27/20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D7D5A-4D2F-2F42-A59B-15D51F5EA69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01454-7D9B-1C45-AD3E-C46F07453ECE}" type="datetimeFigureOut">
              <a:rPr lang="en-US" smtClean="0"/>
              <a:pPr/>
              <a:t>2/27/20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60AE3-08BE-EE43-9286-DBAD19FADC2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DED4D6-4BCE-C74F-B6D3-BB3E2E1988AC}" type="datetime1">
              <a:rPr lang="en-US" smtClean="0"/>
              <a:pPr/>
              <a:t>2/27/20</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7607E-026D-FA4F-9C2E-61FE08F3D07C}" type="datetime1">
              <a:rPr lang="en-US" smtClean="0"/>
              <a:pPr/>
              <a:t>2/27/20</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9BC4B-1937-2247-BB29-3E53C2FD2A8D}" type="datetime1">
              <a:rPr lang="en-US" smtClean="0"/>
              <a:pPr/>
              <a:t>2/27/20</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41EFBF3-3D49-4842-B8C6-5647FB97E214}" type="datetime1">
              <a:rPr lang="en-US" smtClean="0"/>
              <a:pPr>
                <a:defRPr/>
              </a:pPr>
              <a:t>2/27/20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 DiSanti, NH pds review, 5 December 2016</a:t>
            </a:r>
          </a:p>
        </p:txBody>
      </p:sp>
      <p:sp>
        <p:nvSpPr>
          <p:cNvPr id="7" name="Rectangle 6"/>
          <p:cNvSpPr>
            <a:spLocks noGrp="1" noChangeArrowheads="1"/>
          </p:cNvSpPr>
          <p:nvPr>
            <p:ph type="sldNum" sz="quarter" idx="12"/>
          </p:nvPr>
        </p:nvSpPr>
        <p:spPr>
          <a:ln/>
        </p:spPr>
        <p:txBody>
          <a:bodyPr/>
          <a:lstStyle>
            <a:lvl1pPr>
              <a:defRPr/>
            </a:lvl1pPr>
          </a:lstStyle>
          <a:p>
            <a:pPr>
              <a:defRPr/>
            </a:pPr>
            <a:fld id="{CE4DB091-1D47-4D47-968D-5A08C56F87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B3A84-5FF9-4548-AB69-6D0E0EBB9164}" type="datetime1">
              <a:rPr lang="en-US" smtClean="0"/>
              <a:pPr/>
              <a:t>2/27/20</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91CAF-5362-3F4D-8E70-2172B9923FF5}" type="datetime1">
              <a:rPr lang="en-US" smtClean="0"/>
              <a:pPr/>
              <a:t>2/27/20</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11C9F8-27F9-D34B-8ACB-CBA49793E91F}" type="datetime1">
              <a:rPr lang="en-US" smtClean="0"/>
              <a:pPr/>
              <a:t>2/27/20</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E1797-FE3C-AA4C-8301-E05F9F358292}" type="datetime1">
              <a:rPr lang="en-US" smtClean="0"/>
              <a:pPr/>
              <a:t>2/27/20</a:t>
            </a:fld>
            <a:endParaRPr lang="en-US"/>
          </a:p>
        </p:txBody>
      </p:sp>
      <p:sp>
        <p:nvSpPr>
          <p:cNvPr id="8" name="Footer Placeholder 7"/>
          <p:cNvSpPr>
            <a:spLocks noGrp="1"/>
          </p:cNvSpPr>
          <p:nvPr>
            <p:ph type="ftr" sz="quarter" idx="11"/>
          </p:nvPr>
        </p:nvSpPr>
        <p:spPr/>
        <p:txBody>
          <a:bodyPr/>
          <a:lstStyle/>
          <a:p>
            <a:r>
              <a:rPr lang="en-US"/>
              <a:t>M. DiSanti, NH pds review, 5 December 2016</a:t>
            </a:r>
          </a:p>
        </p:txBody>
      </p:sp>
      <p:sp>
        <p:nvSpPr>
          <p:cNvPr id="9" name="Slide Number Placeholder 8"/>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054BF-445C-A04B-8C4D-A2C5589D3B88}" type="datetime1">
              <a:rPr lang="en-US" smtClean="0"/>
              <a:pPr/>
              <a:t>2/27/20</a:t>
            </a:fld>
            <a:endParaRPr lang="en-US"/>
          </a:p>
        </p:txBody>
      </p:sp>
      <p:sp>
        <p:nvSpPr>
          <p:cNvPr id="4" name="Footer Placeholder 3"/>
          <p:cNvSpPr>
            <a:spLocks noGrp="1"/>
          </p:cNvSpPr>
          <p:nvPr>
            <p:ph type="ftr" sz="quarter" idx="11"/>
          </p:nvPr>
        </p:nvSpPr>
        <p:spPr/>
        <p:txBody>
          <a:bodyPr/>
          <a:lstStyle/>
          <a:p>
            <a:r>
              <a:rPr lang="en-US"/>
              <a:t>M. DiSanti, NH pds review, 5 December 2016</a:t>
            </a:r>
          </a:p>
        </p:txBody>
      </p:sp>
      <p:sp>
        <p:nvSpPr>
          <p:cNvPr id="5" name="Slide Number Placeholder 4"/>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07D7D-4F8B-B547-9E75-7B8D943DD016}" type="datetime1">
              <a:rPr lang="en-US" smtClean="0"/>
              <a:pPr/>
              <a:t>2/27/20</a:t>
            </a:fld>
            <a:endParaRPr lang="en-US"/>
          </a:p>
        </p:txBody>
      </p:sp>
      <p:sp>
        <p:nvSpPr>
          <p:cNvPr id="3" name="Footer Placeholder 2"/>
          <p:cNvSpPr>
            <a:spLocks noGrp="1"/>
          </p:cNvSpPr>
          <p:nvPr>
            <p:ph type="ftr" sz="quarter" idx="11"/>
          </p:nvPr>
        </p:nvSpPr>
        <p:spPr/>
        <p:txBody>
          <a:bodyPr/>
          <a:lstStyle/>
          <a:p>
            <a:r>
              <a:rPr lang="en-US"/>
              <a:t>M. DiSanti, NH pds review, 5 December 2016</a:t>
            </a:r>
          </a:p>
        </p:txBody>
      </p:sp>
      <p:sp>
        <p:nvSpPr>
          <p:cNvPr id="4" name="Slide Number Placeholder 3"/>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44E69-53A5-9643-A107-164BEE839D9A}" type="datetime1">
              <a:rPr lang="en-US" smtClean="0"/>
              <a:pPr/>
              <a:t>2/27/20</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B5634-D88A-3346-8E2B-5F4041BE6F62}" type="datetime1">
              <a:rPr lang="en-US" smtClean="0"/>
              <a:pPr/>
              <a:t>2/27/20</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3A04-E99D-1349-958C-690B308D82ED}" type="datetime1">
              <a:rPr lang="en-US" smtClean="0"/>
              <a:pPr/>
              <a:t>2/27/20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DiSanti, NH pds review, 5 December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05B0E-8AE1-7E4C-B4A8-0D9107AD32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900" y="281940"/>
            <a:ext cx="8991600" cy="1270000"/>
          </a:xfrm>
          <a:noFill/>
        </p:spPr>
        <p:txBody>
          <a:bodyPr lIns="9142" rIns="9142">
            <a:noAutofit/>
          </a:bodyPr>
          <a:lstStyle/>
          <a:p>
            <a:r>
              <a:rPr lang="en-US" sz="4000" b="1" dirty="0">
                <a:latin typeface="New York" pitchFamily="84" charset="0"/>
                <a:ea typeface="ＭＳ Ｐゴシック" pitchFamily="-112" charset="-128"/>
                <a:cs typeface="ＭＳ Ｐゴシック" pitchFamily="-112" charset="-128"/>
              </a:rPr>
              <a:t>PDS-SBN Review of New Horizons LEISA Data (2014 MU</a:t>
            </a:r>
            <a:r>
              <a:rPr lang="en-US" sz="4000" b="1" baseline="-25000" dirty="0">
                <a:latin typeface="New York" pitchFamily="84" charset="0"/>
                <a:ea typeface="ＭＳ Ｐゴシック" pitchFamily="-112" charset="-128"/>
                <a:cs typeface="ＭＳ Ｐゴシック" pitchFamily="-112" charset="-128"/>
              </a:rPr>
              <a:t>69</a:t>
            </a:r>
            <a:r>
              <a:rPr lang="en-US" sz="4000" b="1" dirty="0">
                <a:latin typeface="New York" pitchFamily="84" charset="0"/>
                <a:ea typeface="ＭＳ Ｐゴシック" pitchFamily="-112" charset="-128"/>
                <a:cs typeface="ＭＳ Ｐゴシック" pitchFamily="-112" charset="-128"/>
              </a:rPr>
              <a:t> Approach) </a:t>
            </a:r>
          </a:p>
        </p:txBody>
      </p:sp>
      <p:sp>
        <p:nvSpPr>
          <p:cNvPr id="35843" name="Rectangle 3"/>
          <p:cNvSpPr>
            <a:spLocks noGrp="1" noChangeArrowheads="1"/>
          </p:cNvSpPr>
          <p:nvPr>
            <p:ph type="body" sz="half" idx="1"/>
          </p:nvPr>
        </p:nvSpPr>
        <p:spPr>
          <a:xfrm>
            <a:off x="258233" y="1551940"/>
            <a:ext cx="8534400" cy="2989580"/>
          </a:xfrm>
          <a:noFill/>
        </p:spPr>
        <p:txBody>
          <a:bodyPr>
            <a:normAutofit/>
          </a:bodyPr>
          <a:lstStyle/>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M. DiSanti</a:t>
            </a:r>
          </a:p>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27 February 2020</a:t>
            </a:r>
          </a:p>
        </p:txBody>
      </p:sp>
      <p:sp>
        <p:nvSpPr>
          <p:cNvPr id="8" name="Slide Number Placeholder 7"/>
          <p:cNvSpPr>
            <a:spLocks noGrp="1"/>
          </p:cNvSpPr>
          <p:nvPr>
            <p:ph type="sldNum" sz="quarter" idx="12"/>
          </p:nvPr>
        </p:nvSpPr>
        <p:spPr/>
        <p:txBody>
          <a:bodyPr/>
          <a:lstStyle/>
          <a:p>
            <a:pPr>
              <a:defRPr/>
            </a:pPr>
            <a:fld id="{CE4DB091-1D47-4D47-968D-5A08C56F87D4}"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0" y="33607"/>
            <a:ext cx="91440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LEISA MU</a:t>
            </a:r>
            <a:r>
              <a:rPr lang="en-US" sz="6000" baseline="-25000" dirty="0">
                <a:ea typeface="ＭＳ Ｐゴシック" pitchFamily="-112" charset="-128"/>
                <a:cs typeface="ＭＳ Ｐゴシック" pitchFamily="-112" charset="-128"/>
              </a:rPr>
              <a:t>69</a:t>
            </a:r>
            <a:r>
              <a:rPr lang="en-US" sz="6000" dirty="0">
                <a:ea typeface="ＭＳ Ｐゴシック" pitchFamily="-112" charset="-128"/>
                <a:cs typeface="ＭＳ Ｐゴシック" pitchFamily="-112" charset="-128"/>
              </a:rPr>
              <a:t> Approach</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10</a:t>
            </a:fld>
            <a:endParaRPr lang="en-US"/>
          </a:p>
        </p:txBody>
      </p:sp>
      <p:pic>
        <p:nvPicPr>
          <p:cNvPr id="6" name="Picture 5">
            <a:extLst>
              <a:ext uri="{FF2B5EF4-FFF2-40B4-BE49-F238E27FC236}">
                <a16:creationId xmlns:a16="http://schemas.microsoft.com/office/drawing/2014/main" id="{CB48BBCD-496E-634F-9951-F9CDD95ABB42}"/>
              </a:ext>
            </a:extLst>
          </p:cNvPr>
          <p:cNvPicPr>
            <a:picLocks noChangeAspect="1"/>
          </p:cNvPicPr>
          <p:nvPr/>
        </p:nvPicPr>
        <p:blipFill>
          <a:blip r:embed="rId2"/>
          <a:stretch>
            <a:fillRect/>
          </a:stretch>
        </p:blipFill>
        <p:spPr>
          <a:xfrm>
            <a:off x="647757" y="877570"/>
            <a:ext cx="7848485" cy="5668350"/>
          </a:xfrm>
          <a:prstGeom prst="rect">
            <a:avLst/>
          </a:prstGeom>
        </p:spPr>
      </p:pic>
    </p:spTree>
    <p:extLst>
      <p:ext uri="{BB962C8B-B14F-4D97-AF65-F5344CB8AC3E}">
        <p14:creationId xmlns:p14="http://schemas.microsoft.com/office/powerpoint/2010/main" val="78803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11</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399854" y="630842"/>
            <a:ext cx="8387886" cy="369332"/>
          </a:xfrm>
          <a:prstGeom prst="rect">
            <a:avLst/>
          </a:prstGeom>
          <a:noFill/>
        </p:spPr>
        <p:txBody>
          <a:bodyPr wrap="square" rtlCol="0">
            <a:spAutoFit/>
          </a:bodyPr>
          <a:lstStyle/>
          <a:p>
            <a:r>
              <a:rPr lang="en-US" dirty="0"/>
              <a:t>/data/20190101_040862/lsb_0408621929_0x53c_eng.fit (04:14 - 04:22 UT), 65.5e3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4698715" y="1224751"/>
            <a:ext cx="3477427" cy="369332"/>
          </a:xfrm>
          <a:prstGeom prst="rect">
            <a:avLst/>
          </a:prstGeom>
          <a:noFill/>
        </p:spPr>
        <p:txBody>
          <a:bodyPr wrap="none" rtlCol="0">
            <a:spAutoFit/>
          </a:bodyPr>
          <a:lstStyle/>
          <a:p>
            <a:r>
              <a:rPr lang="en-US" dirty="0"/>
              <a:t>Channel 255 (2.0895 </a:t>
            </a:r>
            <a:r>
              <a:rPr lang="en-US" dirty="0">
                <a:latin typeface="Symbol" pitchFamily="2" charset="2"/>
              </a:rPr>
              <a:t>m</a:t>
            </a:r>
            <a:r>
              <a:rPr lang="en-US" dirty="0"/>
              <a:t>m, </a:t>
            </a:r>
            <a:r>
              <a:rPr lang="en-US" dirty="0" err="1"/>
              <a:t>high_res</a:t>
            </a:r>
            <a:r>
              <a:rPr lang="en-US" dirty="0"/>
              <a:t>)</a:t>
            </a:r>
          </a:p>
        </p:txBody>
      </p:sp>
      <p:sp>
        <p:nvSpPr>
          <p:cNvPr id="18" name="TextBox 17">
            <a:extLst>
              <a:ext uri="{FF2B5EF4-FFF2-40B4-BE49-F238E27FC236}">
                <a16:creationId xmlns:a16="http://schemas.microsoft.com/office/drawing/2014/main" id="{6FFF86C3-A1AC-8B47-A6E7-7D5CE48DE885}"/>
              </a:ext>
            </a:extLst>
          </p:cNvPr>
          <p:cNvSpPr txBox="1"/>
          <p:nvPr/>
        </p:nvSpPr>
        <p:spPr>
          <a:xfrm>
            <a:off x="1296436" y="1238372"/>
            <a:ext cx="3176767" cy="369332"/>
          </a:xfrm>
          <a:prstGeom prst="rect">
            <a:avLst/>
          </a:prstGeom>
          <a:noFill/>
        </p:spPr>
        <p:txBody>
          <a:bodyPr wrap="none" rtlCol="0">
            <a:spAutoFit/>
          </a:bodyPr>
          <a:lstStyle/>
          <a:p>
            <a:r>
              <a:rPr lang="en-US" dirty="0"/>
              <a:t>Channel 0 (2.4842 </a:t>
            </a:r>
            <a:r>
              <a:rPr lang="en-US" dirty="0">
                <a:latin typeface="Symbol" pitchFamily="2" charset="2"/>
              </a:rPr>
              <a:t>m</a:t>
            </a:r>
            <a:r>
              <a:rPr lang="en-US" dirty="0"/>
              <a:t>m, </a:t>
            </a:r>
            <a:r>
              <a:rPr lang="en-US" dirty="0" err="1"/>
              <a:t>low_res</a:t>
            </a:r>
            <a:r>
              <a:rPr lang="en-US" dirty="0"/>
              <a:t>)</a:t>
            </a:r>
          </a:p>
        </p:txBody>
      </p:sp>
      <p:sp>
        <p:nvSpPr>
          <p:cNvPr id="13" name="TextBox 12">
            <a:extLst>
              <a:ext uri="{FF2B5EF4-FFF2-40B4-BE49-F238E27FC236}">
                <a16:creationId xmlns:a16="http://schemas.microsoft.com/office/drawing/2014/main" id="{2B80F122-A17F-D04D-B78C-44489223D13A}"/>
              </a:ext>
            </a:extLst>
          </p:cNvPr>
          <p:cNvSpPr txBox="1"/>
          <p:nvPr/>
        </p:nvSpPr>
        <p:spPr>
          <a:xfrm>
            <a:off x="2090054" y="6020794"/>
            <a:ext cx="4987636" cy="707886"/>
          </a:xfrm>
          <a:prstGeom prst="rect">
            <a:avLst/>
          </a:prstGeom>
          <a:noFill/>
        </p:spPr>
        <p:txBody>
          <a:bodyPr wrap="square" rtlCol="0">
            <a:spAutoFit/>
          </a:bodyPr>
          <a:lstStyle/>
          <a:p>
            <a:r>
              <a:rPr lang="en-US" sz="4000" dirty="0"/>
              <a:t>(Spatially unregistered)</a:t>
            </a:r>
          </a:p>
        </p:txBody>
      </p:sp>
      <p:pic>
        <p:nvPicPr>
          <p:cNvPr id="8" name="Picture 7">
            <a:extLst>
              <a:ext uri="{FF2B5EF4-FFF2-40B4-BE49-F238E27FC236}">
                <a16:creationId xmlns:a16="http://schemas.microsoft.com/office/drawing/2014/main" id="{B940B26A-4A08-7745-9BB2-946AC5A45432}"/>
              </a:ext>
            </a:extLst>
          </p:cNvPr>
          <p:cNvPicPr>
            <a:picLocks noChangeAspect="1"/>
          </p:cNvPicPr>
          <p:nvPr/>
        </p:nvPicPr>
        <p:blipFill>
          <a:blip r:embed="rId2"/>
          <a:stretch>
            <a:fillRect/>
          </a:stretch>
        </p:blipFill>
        <p:spPr>
          <a:xfrm>
            <a:off x="2219692" y="1655187"/>
            <a:ext cx="4761015" cy="4470709"/>
          </a:xfrm>
          <a:prstGeom prst="rect">
            <a:avLst/>
          </a:prstGeom>
        </p:spPr>
      </p:pic>
      <p:sp>
        <p:nvSpPr>
          <p:cNvPr id="11" name="TextBox 10">
            <a:extLst>
              <a:ext uri="{FF2B5EF4-FFF2-40B4-BE49-F238E27FC236}">
                <a16:creationId xmlns:a16="http://schemas.microsoft.com/office/drawing/2014/main" id="{FD893F3E-4A58-D04D-A4B4-5521813DAE73}"/>
              </a:ext>
            </a:extLst>
          </p:cNvPr>
          <p:cNvSpPr txBox="1"/>
          <p:nvPr/>
        </p:nvSpPr>
        <p:spPr>
          <a:xfrm>
            <a:off x="6887680" y="5723907"/>
            <a:ext cx="2275175" cy="369332"/>
          </a:xfrm>
          <a:prstGeom prst="rect">
            <a:avLst/>
          </a:prstGeom>
          <a:noFill/>
        </p:spPr>
        <p:txBody>
          <a:bodyPr wrap="none" rtlCol="0">
            <a:spAutoFit/>
          </a:bodyPr>
          <a:lstStyle/>
          <a:p>
            <a:r>
              <a:rPr lang="en-US" dirty="0">
                <a:sym typeface="Wingdings" pitchFamily="2" charset="2"/>
              </a:rPr>
              <a:t></a:t>
            </a:r>
            <a:r>
              <a:rPr lang="en-US" dirty="0"/>
              <a:t>End: peak row = 26</a:t>
            </a:r>
          </a:p>
        </p:txBody>
      </p:sp>
      <p:sp>
        <p:nvSpPr>
          <p:cNvPr id="14" name="TextBox 13">
            <a:extLst>
              <a:ext uri="{FF2B5EF4-FFF2-40B4-BE49-F238E27FC236}">
                <a16:creationId xmlns:a16="http://schemas.microsoft.com/office/drawing/2014/main" id="{9852A9BF-1E99-7E49-B876-50815A22011B}"/>
              </a:ext>
            </a:extLst>
          </p:cNvPr>
          <p:cNvSpPr txBox="1"/>
          <p:nvPr/>
        </p:nvSpPr>
        <p:spPr>
          <a:xfrm>
            <a:off x="-30395" y="3191493"/>
            <a:ext cx="2413418" cy="369332"/>
          </a:xfrm>
          <a:prstGeom prst="rect">
            <a:avLst/>
          </a:prstGeom>
          <a:noFill/>
        </p:spPr>
        <p:txBody>
          <a:bodyPr wrap="none" rtlCol="0">
            <a:spAutoFit/>
          </a:bodyPr>
          <a:lstStyle/>
          <a:p>
            <a:r>
              <a:rPr lang="en-US" dirty="0"/>
              <a:t>Start: peak row=285 </a:t>
            </a:r>
            <a:r>
              <a:rPr lang="en-US" dirty="0">
                <a:sym typeface="Wingdings" pitchFamily="2" charset="2"/>
              </a:rPr>
              <a:t></a:t>
            </a:r>
            <a:r>
              <a:rPr lang="en-US" dirty="0"/>
              <a:t> </a:t>
            </a:r>
          </a:p>
        </p:txBody>
      </p:sp>
    </p:spTree>
    <p:extLst>
      <p:ext uri="{BB962C8B-B14F-4D97-AF65-F5344CB8AC3E}">
        <p14:creationId xmlns:p14="http://schemas.microsoft.com/office/powerpoint/2010/main" val="47465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12</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399854" y="630842"/>
            <a:ext cx="8387886" cy="369332"/>
          </a:xfrm>
          <a:prstGeom prst="rect">
            <a:avLst/>
          </a:prstGeom>
          <a:noFill/>
        </p:spPr>
        <p:txBody>
          <a:bodyPr wrap="square" rtlCol="0">
            <a:spAutoFit/>
          </a:bodyPr>
          <a:lstStyle/>
          <a:p>
            <a:r>
              <a:rPr lang="en-US" dirty="0"/>
              <a:t>/data/20190101_040862/lsb_0408624418_0x53c_eng.fit (04:50 – 05:05 UT), 31.2e3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4698715" y="939001"/>
            <a:ext cx="3477427" cy="369332"/>
          </a:xfrm>
          <a:prstGeom prst="rect">
            <a:avLst/>
          </a:prstGeom>
          <a:noFill/>
        </p:spPr>
        <p:txBody>
          <a:bodyPr wrap="none" rtlCol="0">
            <a:spAutoFit/>
          </a:bodyPr>
          <a:lstStyle/>
          <a:p>
            <a:r>
              <a:rPr lang="en-US" dirty="0"/>
              <a:t>Channel 255 (2.0895 </a:t>
            </a:r>
            <a:r>
              <a:rPr lang="en-US" dirty="0">
                <a:latin typeface="Symbol" pitchFamily="2" charset="2"/>
              </a:rPr>
              <a:t>m</a:t>
            </a:r>
            <a:r>
              <a:rPr lang="en-US" dirty="0"/>
              <a:t>m, </a:t>
            </a:r>
            <a:r>
              <a:rPr lang="en-US" dirty="0" err="1"/>
              <a:t>high_res</a:t>
            </a:r>
            <a:r>
              <a:rPr lang="en-US" dirty="0"/>
              <a:t>)</a:t>
            </a:r>
          </a:p>
        </p:txBody>
      </p:sp>
      <p:sp>
        <p:nvSpPr>
          <p:cNvPr id="18" name="TextBox 17">
            <a:extLst>
              <a:ext uri="{FF2B5EF4-FFF2-40B4-BE49-F238E27FC236}">
                <a16:creationId xmlns:a16="http://schemas.microsoft.com/office/drawing/2014/main" id="{6FFF86C3-A1AC-8B47-A6E7-7D5CE48DE885}"/>
              </a:ext>
            </a:extLst>
          </p:cNvPr>
          <p:cNvSpPr txBox="1"/>
          <p:nvPr/>
        </p:nvSpPr>
        <p:spPr>
          <a:xfrm>
            <a:off x="1296436" y="952622"/>
            <a:ext cx="3176767" cy="369332"/>
          </a:xfrm>
          <a:prstGeom prst="rect">
            <a:avLst/>
          </a:prstGeom>
          <a:noFill/>
        </p:spPr>
        <p:txBody>
          <a:bodyPr wrap="none" rtlCol="0">
            <a:spAutoFit/>
          </a:bodyPr>
          <a:lstStyle/>
          <a:p>
            <a:r>
              <a:rPr lang="en-US" dirty="0"/>
              <a:t>Channel 1 (2.4744 </a:t>
            </a:r>
            <a:r>
              <a:rPr lang="en-US" dirty="0">
                <a:latin typeface="Symbol" pitchFamily="2" charset="2"/>
              </a:rPr>
              <a:t>m</a:t>
            </a:r>
            <a:r>
              <a:rPr lang="en-US" dirty="0"/>
              <a:t>m, </a:t>
            </a:r>
            <a:r>
              <a:rPr lang="en-US" dirty="0" err="1"/>
              <a:t>low_res</a:t>
            </a:r>
            <a:r>
              <a:rPr lang="en-US" dirty="0"/>
              <a:t>)</a:t>
            </a:r>
          </a:p>
        </p:txBody>
      </p:sp>
      <p:sp>
        <p:nvSpPr>
          <p:cNvPr id="13" name="TextBox 12">
            <a:extLst>
              <a:ext uri="{FF2B5EF4-FFF2-40B4-BE49-F238E27FC236}">
                <a16:creationId xmlns:a16="http://schemas.microsoft.com/office/drawing/2014/main" id="{2B80F122-A17F-D04D-B78C-44489223D13A}"/>
              </a:ext>
            </a:extLst>
          </p:cNvPr>
          <p:cNvSpPr txBox="1"/>
          <p:nvPr/>
        </p:nvSpPr>
        <p:spPr>
          <a:xfrm>
            <a:off x="2090054" y="6020794"/>
            <a:ext cx="4987636" cy="707886"/>
          </a:xfrm>
          <a:prstGeom prst="rect">
            <a:avLst/>
          </a:prstGeom>
          <a:noFill/>
        </p:spPr>
        <p:txBody>
          <a:bodyPr wrap="square" rtlCol="0">
            <a:spAutoFit/>
          </a:bodyPr>
          <a:lstStyle/>
          <a:p>
            <a:r>
              <a:rPr lang="en-US" sz="4000" dirty="0"/>
              <a:t>(Spatially unregistered)</a:t>
            </a:r>
          </a:p>
        </p:txBody>
      </p:sp>
      <p:sp>
        <p:nvSpPr>
          <p:cNvPr id="11" name="TextBox 10">
            <a:extLst>
              <a:ext uri="{FF2B5EF4-FFF2-40B4-BE49-F238E27FC236}">
                <a16:creationId xmlns:a16="http://schemas.microsoft.com/office/drawing/2014/main" id="{FD893F3E-4A58-D04D-A4B4-5521813DAE73}"/>
              </a:ext>
            </a:extLst>
          </p:cNvPr>
          <p:cNvSpPr txBox="1"/>
          <p:nvPr/>
        </p:nvSpPr>
        <p:spPr>
          <a:xfrm>
            <a:off x="6259030" y="4615197"/>
            <a:ext cx="2321661" cy="369332"/>
          </a:xfrm>
          <a:prstGeom prst="rect">
            <a:avLst/>
          </a:prstGeom>
          <a:noFill/>
        </p:spPr>
        <p:txBody>
          <a:bodyPr wrap="none" rtlCol="0">
            <a:spAutoFit/>
          </a:bodyPr>
          <a:lstStyle/>
          <a:p>
            <a:r>
              <a:rPr lang="en-US" dirty="0">
                <a:sym typeface="Wingdings" pitchFamily="2" charset="2"/>
              </a:rPr>
              <a:t></a:t>
            </a:r>
            <a:r>
              <a:rPr lang="en-US" dirty="0"/>
              <a:t>End: peak row = 173</a:t>
            </a:r>
          </a:p>
        </p:txBody>
      </p:sp>
      <p:sp>
        <p:nvSpPr>
          <p:cNvPr id="14" name="TextBox 13">
            <a:extLst>
              <a:ext uri="{FF2B5EF4-FFF2-40B4-BE49-F238E27FC236}">
                <a16:creationId xmlns:a16="http://schemas.microsoft.com/office/drawing/2014/main" id="{9852A9BF-1E99-7E49-B876-50815A22011B}"/>
              </a:ext>
            </a:extLst>
          </p:cNvPr>
          <p:cNvSpPr txBox="1"/>
          <p:nvPr/>
        </p:nvSpPr>
        <p:spPr>
          <a:xfrm>
            <a:off x="575395" y="3088623"/>
            <a:ext cx="2413418" cy="369332"/>
          </a:xfrm>
          <a:prstGeom prst="rect">
            <a:avLst/>
          </a:prstGeom>
          <a:noFill/>
        </p:spPr>
        <p:txBody>
          <a:bodyPr wrap="none" rtlCol="0">
            <a:spAutoFit/>
          </a:bodyPr>
          <a:lstStyle/>
          <a:p>
            <a:r>
              <a:rPr lang="en-US" dirty="0"/>
              <a:t>Start: peak row=392 </a:t>
            </a:r>
            <a:r>
              <a:rPr lang="en-US" dirty="0">
                <a:sym typeface="Wingdings" pitchFamily="2" charset="2"/>
              </a:rPr>
              <a:t></a:t>
            </a:r>
            <a:r>
              <a:rPr lang="en-US" dirty="0"/>
              <a:t> </a:t>
            </a:r>
          </a:p>
        </p:txBody>
      </p:sp>
      <p:pic>
        <p:nvPicPr>
          <p:cNvPr id="3" name="Picture 2">
            <a:extLst>
              <a:ext uri="{FF2B5EF4-FFF2-40B4-BE49-F238E27FC236}">
                <a16:creationId xmlns:a16="http://schemas.microsoft.com/office/drawing/2014/main" id="{F5E3F871-625C-2441-8DBD-8CC07D6F473E}"/>
              </a:ext>
            </a:extLst>
          </p:cNvPr>
          <p:cNvPicPr>
            <a:picLocks noChangeAspect="1"/>
          </p:cNvPicPr>
          <p:nvPr/>
        </p:nvPicPr>
        <p:blipFill>
          <a:blip r:embed="rId2"/>
          <a:stretch>
            <a:fillRect/>
          </a:stretch>
        </p:blipFill>
        <p:spPr>
          <a:xfrm>
            <a:off x="2846022" y="1308333"/>
            <a:ext cx="3477427" cy="4718861"/>
          </a:xfrm>
          <a:prstGeom prst="rect">
            <a:avLst/>
          </a:prstGeom>
        </p:spPr>
      </p:pic>
    </p:spTree>
    <p:extLst>
      <p:ext uri="{BB962C8B-B14F-4D97-AF65-F5344CB8AC3E}">
        <p14:creationId xmlns:p14="http://schemas.microsoft.com/office/powerpoint/2010/main" val="302810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0" y="33607"/>
            <a:ext cx="91440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Summary/Suggestions</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13</a:t>
            </a:fld>
            <a:endParaRPr lang="en-US"/>
          </a:p>
        </p:txBody>
      </p:sp>
      <p:sp>
        <p:nvSpPr>
          <p:cNvPr id="2" name="TextBox 1">
            <a:extLst>
              <a:ext uri="{FF2B5EF4-FFF2-40B4-BE49-F238E27FC236}">
                <a16:creationId xmlns:a16="http://schemas.microsoft.com/office/drawing/2014/main" id="{A98C6CD1-34F8-AF45-A8C5-C4CBA2B761F6}"/>
              </a:ext>
            </a:extLst>
          </p:cNvPr>
          <p:cNvSpPr txBox="1"/>
          <p:nvPr/>
        </p:nvSpPr>
        <p:spPr>
          <a:xfrm>
            <a:off x="228600" y="1062990"/>
            <a:ext cx="8572500" cy="5078313"/>
          </a:xfrm>
          <a:prstGeom prst="rect">
            <a:avLst/>
          </a:prstGeom>
          <a:noFill/>
        </p:spPr>
        <p:txBody>
          <a:bodyPr wrap="square" rtlCol="0">
            <a:spAutoFit/>
          </a:bodyPr>
          <a:lstStyle/>
          <a:p>
            <a:r>
              <a:rPr lang="en-US" dirty="0"/>
              <a:t>Leisa frames read in fine.</a:t>
            </a:r>
          </a:p>
          <a:p>
            <a:pPr marL="285750" indent="-285750">
              <a:buFont typeface="Arial" panose="020B0604020202020204" pitchFamily="34" charset="0"/>
              <a:buChar char="•"/>
            </a:pPr>
            <a:r>
              <a:rPr lang="en-US" dirty="0"/>
              <a:t>lambda 2.5-1.225um (rows0 thru 199, low res), 2.25-2.10um (rows204 thru 255, hi res)</a:t>
            </a:r>
          </a:p>
          <a:p>
            <a:pPr marL="285750" indent="-285750">
              <a:buFont typeface="Arial" panose="020B0604020202020204" pitchFamily="34" charset="0"/>
              <a:buChar char="•"/>
            </a:pPr>
            <a:r>
              <a:rPr lang="en-US" dirty="0"/>
              <a:t>Asteroid 2014 MU69 is clearly detected at 65e3 and 31e3 km, but not visible previously</a:t>
            </a:r>
          </a:p>
          <a:p>
            <a:pPr marL="285750" indent="-285750">
              <a:buFont typeface="Arial" panose="020B0604020202020204" pitchFamily="34" charset="0"/>
              <a:buChar char="•"/>
            </a:pPr>
            <a:r>
              <a:rPr lang="en-US" dirty="0"/>
              <a:t>While Vega scan direction is as expected (target moved upward through lambda), MU69 scan direction is reversed (target moved downward through lambda). </a:t>
            </a:r>
          </a:p>
          <a:p>
            <a:r>
              <a:rPr lang="en-US"/>
              <a:t>      (</a:t>
            </a:r>
            <a:r>
              <a:rPr lang="en-US" dirty="0"/>
              <a:t>Is this due to S/C roll?  Is there a key word indicator in the .</a:t>
            </a:r>
            <a:r>
              <a:rPr lang="en-US" dirty="0" err="1"/>
              <a:t>lbl</a:t>
            </a:r>
            <a:r>
              <a:rPr lang="en-US" dirty="0"/>
              <a:t> file?)</a:t>
            </a:r>
          </a:p>
          <a:p>
            <a:endParaRPr lang="en-US" dirty="0"/>
          </a:p>
          <a:p>
            <a:r>
              <a:rPr lang="en-US" dirty="0"/>
              <a:t>Spatial Registration</a:t>
            </a:r>
          </a:p>
          <a:p>
            <a:pPr marL="285750" indent="-285750">
              <a:buFont typeface="Arial" panose="020B0604020202020204" pitchFamily="34" charset="0"/>
              <a:buChar char="•"/>
            </a:pPr>
            <a:r>
              <a:rPr lang="en-US" dirty="0"/>
              <a:t>Both Vega and MU69 data show some “wobble” in the x-direction, more so for Vega, less so for MU69.</a:t>
            </a:r>
          </a:p>
          <a:p>
            <a:pPr marL="180975"/>
            <a:r>
              <a:rPr lang="en-US" dirty="0"/>
              <a:t>Difficult to extract Vega spectrum, due to spatial smearing.</a:t>
            </a:r>
          </a:p>
          <a:p>
            <a:pPr marL="180975"/>
            <a:r>
              <a:rPr lang="en-US" dirty="0"/>
              <a:t>Will be less important for MU69, especially toward closest flyby approach of ~3500 km.</a:t>
            </a:r>
          </a:p>
          <a:p>
            <a:pPr marL="180975"/>
            <a:r>
              <a:rPr lang="en-US" dirty="0"/>
              <a:t>Owing to the reversal in scan direction for MU69, the algorithm to register MU69 data toward closest approach needs revision.  Certainly feasible though as downward drift rate appears constant, as expected.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Definitely, looking forward to MU69 flyby data!</a:t>
            </a:r>
          </a:p>
        </p:txBody>
      </p:sp>
    </p:spTree>
    <p:extLst>
      <p:ext uri="{BB962C8B-B14F-4D97-AF65-F5344CB8AC3E}">
        <p14:creationId xmlns:p14="http://schemas.microsoft.com/office/powerpoint/2010/main" val="412237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900" y="-114300"/>
            <a:ext cx="8991600" cy="1270000"/>
          </a:xfrm>
          <a:noFill/>
        </p:spPr>
        <p:txBody>
          <a:bodyPr lIns="9142" rIns="9142">
            <a:normAutofit/>
          </a:bodyPr>
          <a:lstStyle/>
          <a:p>
            <a:pPr eaLnBrk="1" hangingPunct="1"/>
            <a:r>
              <a:rPr lang="en-US" sz="3200" b="1" dirty="0">
                <a:latin typeface="New York" pitchFamily="84" charset="0"/>
                <a:ea typeface="ＭＳ Ｐゴシック" pitchFamily="-112" charset="-128"/>
                <a:cs typeface="ＭＳ Ｐゴシック" pitchFamily="-112" charset="-128"/>
              </a:rPr>
              <a:t>LEISA</a:t>
            </a:r>
            <a:endParaRPr lang="en-US" sz="2800" b="1" dirty="0">
              <a:latin typeface="New York" pitchFamily="84" charset="0"/>
              <a:ea typeface="ＭＳ Ｐゴシック" pitchFamily="-112" charset="-128"/>
              <a:cs typeface="ＭＳ Ｐゴシック" pitchFamily="-112" charset="-128"/>
            </a:endParaRPr>
          </a:p>
        </p:txBody>
      </p:sp>
      <p:sp>
        <p:nvSpPr>
          <p:cNvPr id="35843" name="Rectangle 3"/>
          <p:cNvSpPr>
            <a:spLocks noGrp="1" noChangeArrowheads="1"/>
          </p:cNvSpPr>
          <p:nvPr>
            <p:ph type="body" sz="half" idx="1"/>
          </p:nvPr>
        </p:nvSpPr>
        <p:spPr>
          <a:xfrm>
            <a:off x="258233" y="736825"/>
            <a:ext cx="8534400" cy="2048951"/>
          </a:xfrm>
          <a:noFill/>
        </p:spPr>
        <p:txBody>
          <a:bodyPr>
            <a:normAutofit fontScale="92500"/>
          </a:bodyPr>
          <a:lstStyle/>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A near-IR (1.2 – 2.5 micron) spectrometer that uses a 256x256 Rockwell PICNIC array, with 40-micron square pixels.</a:t>
            </a:r>
          </a:p>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It produces low-resolution (</a:t>
            </a:r>
            <a:r>
              <a:rPr lang="en-US" sz="2600" dirty="0">
                <a:latin typeface="Symbol" charset="2"/>
                <a:ea typeface="ＭＳ Ｐゴシック" pitchFamily="-112" charset="-128"/>
                <a:cs typeface="Symbol" charset="2"/>
              </a:rPr>
              <a:t>l/Dl</a:t>
            </a:r>
            <a:r>
              <a:rPr lang="en-US" sz="2600" dirty="0">
                <a:ea typeface="ＭＳ Ｐゴシック" pitchFamily="-112" charset="-128"/>
                <a:cs typeface="ＭＳ Ｐゴシック" pitchFamily="-112" charset="-128"/>
              </a:rPr>
              <a:t> ~ 240) and higher-resolution (</a:t>
            </a:r>
            <a:r>
              <a:rPr lang="en-US" sz="2600" dirty="0">
                <a:latin typeface="Symbol" charset="2"/>
                <a:ea typeface="ＭＳ Ｐゴシック" pitchFamily="-112" charset="-128"/>
                <a:cs typeface="Symbol" charset="2"/>
              </a:rPr>
              <a:t>l/Dl</a:t>
            </a:r>
            <a:r>
              <a:rPr lang="en-US" sz="2600" dirty="0">
                <a:ea typeface="ＭＳ Ｐゴシック" pitchFamily="-112" charset="-128"/>
                <a:cs typeface="ＭＳ Ｐゴシック" pitchFamily="-112" charset="-128"/>
              </a:rPr>
              <a:t> ~ 540) spectra over separate sections (ranges of 54 and 199 rows) that are separated by 4 rows obscured by a bond joint.</a:t>
            </a:r>
          </a:p>
        </p:txBody>
      </p:sp>
      <p:pic>
        <p:nvPicPr>
          <p:cNvPr id="35844" name="Picture 4"/>
          <p:cNvPicPr>
            <a:picLocks noChangeAspect="1" noChangeArrowheads="1"/>
          </p:cNvPicPr>
          <p:nvPr/>
        </p:nvPicPr>
        <p:blipFill>
          <a:blip r:embed="rId2">
            <a:lum contrast="20000"/>
          </a:blip>
          <a:srcRect/>
          <a:stretch>
            <a:fillRect/>
          </a:stretch>
        </p:blipFill>
        <p:spPr bwMode="auto">
          <a:xfrm>
            <a:off x="8382000" y="2"/>
            <a:ext cx="609600" cy="542925"/>
          </a:xfrm>
          <a:prstGeom prst="rect">
            <a:avLst/>
          </a:prstGeom>
          <a:noFill/>
          <a:ln w="9525">
            <a:noFill/>
            <a:miter lim="800000"/>
            <a:headEnd/>
            <a:tailEnd/>
          </a:ln>
        </p:spPr>
      </p:pic>
      <p:pic>
        <p:nvPicPr>
          <p:cNvPr id="6" name="Picture 5" descr="Protopapa_LEISA.jpg"/>
          <p:cNvPicPr>
            <a:picLocks noChangeAspect="1"/>
          </p:cNvPicPr>
          <p:nvPr/>
        </p:nvPicPr>
        <p:blipFill>
          <a:blip r:embed="rId3"/>
          <a:stretch>
            <a:fillRect/>
          </a:stretch>
        </p:blipFill>
        <p:spPr>
          <a:xfrm>
            <a:off x="4809917" y="2743293"/>
            <a:ext cx="3142141" cy="3795619"/>
          </a:xfrm>
          <a:prstGeom prst="rect">
            <a:avLst/>
          </a:prstGeom>
        </p:spPr>
      </p:pic>
      <p:sp>
        <p:nvSpPr>
          <p:cNvPr id="8" name="Slide Number Placeholder 7"/>
          <p:cNvSpPr>
            <a:spLocks noGrp="1"/>
          </p:cNvSpPr>
          <p:nvPr>
            <p:ph type="sldNum" sz="quarter" idx="12"/>
          </p:nvPr>
        </p:nvSpPr>
        <p:spPr/>
        <p:txBody>
          <a:bodyPr/>
          <a:lstStyle/>
          <a:p>
            <a:pPr>
              <a:defRPr/>
            </a:pPr>
            <a:fld id="{CE4DB091-1D47-4D47-968D-5A08C56F87D4}" type="slidenum">
              <a:rPr lang="en-US" smtClean="0"/>
              <a:pPr>
                <a:defRPr/>
              </a:pPr>
              <a:t>2</a:t>
            </a:fld>
            <a:endParaRPr lang="en-US"/>
          </a:p>
        </p:txBody>
      </p:sp>
      <p:pic>
        <p:nvPicPr>
          <p:cNvPr id="9" name="Picture 8" descr="wavemap_exten1.png">
            <a:extLst>
              <a:ext uri="{FF2B5EF4-FFF2-40B4-BE49-F238E27FC236}">
                <a16:creationId xmlns:a16="http://schemas.microsoft.com/office/drawing/2014/main" id="{93DCC7C0-15FC-E945-BA47-C66B5796483E}"/>
              </a:ext>
            </a:extLst>
          </p:cNvPr>
          <p:cNvPicPr>
            <a:picLocks noChangeAspect="1"/>
          </p:cNvPicPr>
          <p:nvPr/>
        </p:nvPicPr>
        <p:blipFill>
          <a:blip r:embed="rId4"/>
          <a:stretch>
            <a:fillRect/>
          </a:stretch>
        </p:blipFill>
        <p:spPr>
          <a:xfrm>
            <a:off x="1847960" y="3480316"/>
            <a:ext cx="2869005" cy="2869005"/>
          </a:xfrm>
          <a:prstGeom prst="rect">
            <a:avLst/>
          </a:prstGeom>
        </p:spPr>
      </p:pic>
      <p:pic>
        <p:nvPicPr>
          <p:cNvPr id="10" name="Picture 9" descr="disp_plot_exten1.png">
            <a:extLst>
              <a:ext uri="{FF2B5EF4-FFF2-40B4-BE49-F238E27FC236}">
                <a16:creationId xmlns:a16="http://schemas.microsoft.com/office/drawing/2014/main" id="{43CA69EB-D795-7145-B218-FB39A093019D}"/>
              </a:ext>
            </a:extLst>
          </p:cNvPr>
          <p:cNvPicPr>
            <a:picLocks/>
          </p:cNvPicPr>
          <p:nvPr/>
        </p:nvPicPr>
        <p:blipFill>
          <a:blip r:embed="rId5"/>
          <a:stretch>
            <a:fillRect/>
          </a:stretch>
        </p:blipFill>
        <p:spPr>
          <a:xfrm>
            <a:off x="389981" y="3480314"/>
            <a:ext cx="1416515" cy="3143509"/>
          </a:xfrm>
          <a:prstGeom prst="rect">
            <a:avLst/>
          </a:prstGeom>
        </p:spPr>
      </p:pic>
      <p:sp>
        <p:nvSpPr>
          <p:cNvPr id="2" name="TextBox 1">
            <a:extLst>
              <a:ext uri="{FF2B5EF4-FFF2-40B4-BE49-F238E27FC236}">
                <a16:creationId xmlns:a16="http://schemas.microsoft.com/office/drawing/2014/main" id="{D9A4CA17-0DC7-5549-956F-14A02A75465F}"/>
              </a:ext>
            </a:extLst>
          </p:cNvPr>
          <p:cNvSpPr txBox="1"/>
          <p:nvPr/>
        </p:nvSpPr>
        <p:spPr>
          <a:xfrm>
            <a:off x="-28047" y="3029650"/>
            <a:ext cx="4516919" cy="461665"/>
          </a:xfrm>
          <a:prstGeom prst="rect">
            <a:avLst/>
          </a:prstGeom>
          <a:noFill/>
        </p:spPr>
        <p:txBody>
          <a:bodyPr wrap="square" rtlCol="0">
            <a:spAutoFit/>
          </a:bodyPr>
          <a:lstStyle/>
          <a:p>
            <a:pPr algn="ctr"/>
            <a:r>
              <a:rPr lang="en-US" sz="1200" u="sng" dirty="0"/>
              <a:t>Note</a:t>
            </a:r>
            <a:r>
              <a:rPr lang="en-US" sz="1200" dirty="0"/>
              <a:t>: “Hi-res” </a:t>
            </a:r>
            <a:r>
              <a:rPr lang="en-US" sz="1200" dirty="0">
                <a:latin typeface="Symbol" pitchFamily="2" charset="2"/>
              </a:rPr>
              <a:t>l/Dl </a:t>
            </a:r>
            <a:r>
              <a:rPr lang="en-US" sz="1200" dirty="0"/>
              <a:t>was ~ 425  for Pluto flyby data,   </a:t>
            </a:r>
          </a:p>
          <a:p>
            <a:pPr algn="ctr"/>
            <a:r>
              <a:rPr lang="en-US" sz="1200" dirty="0"/>
              <a:t>but is ~ 540 for cruise &amp; 2014 MU</a:t>
            </a:r>
            <a:r>
              <a:rPr lang="en-US" sz="1200" baseline="-25000" dirty="0"/>
              <a:t>69</a:t>
            </a:r>
            <a:r>
              <a:rPr lang="en-US" sz="1200" dirty="0"/>
              <a:t> approach phases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258233" y="468661"/>
            <a:ext cx="8534400" cy="2375747"/>
          </a:xfrm>
          <a:noFill/>
        </p:spPr>
        <p:txBody>
          <a:bodyPr>
            <a:normAutofit lnSpcReduction="10000"/>
          </a:bodyPr>
          <a:lstStyle/>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A spatial-spectral data cube is created by scanning the FOV across the target in a “push-broom” fashion.  The data cube is a 3-dimensional array having 256x256xN elements, where N is the number of 256x256 files accumulated over the scan.</a:t>
            </a:r>
          </a:p>
          <a:p>
            <a:pPr marL="227013" indent="7938">
              <a:lnSpc>
                <a:spcPct val="80000"/>
              </a:lnSpc>
              <a:spcBef>
                <a:spcPts val="360"/>
              </a:spcBef>
              <a:spcAft>
                <a:spcPct val="10000"/>
              </a:spcAft>
              <a:buNone/>
            </a:pPr>
            <a:r>
              <a:rPr lang="en-US" sz="2600" dirty="0">
                <a:ea typeface="ＭＳ Ｐゴシック" pitchFamily="-112" charset="-128"/>
                <a:cs typeface="ＭＳ Ｐゴシック" pitchFamily="-112" charset="-128"/>
              </a:rPr>
              <a:t>e.g., read in calibrated FITS file = ‘nh-p-leisa-3-pluto-v2.0/data/20150714_029917/lsb_0299172889_0x53c_sci.fit’</a:t>
            </a: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p:txBody>
      </p:sp>
      <p:pic>
        <p:nvPicPr>
          <p:cNvPr id="4" name="Picture 3" descr="leisa_data_layout.png"/>
          <p:cNvPicPr>
            <a:picLocks noChangeAspect="1"/>
          </p:cNvPicPr>
          <p:nvPr/>
        </p:nvPicPr>
        <p:blipFill>
          <a:blip r:embed="rId2"/>
          <a:stretch>
            <a:fillRect/>
          </a:stretch>
        </p:blipFill>
        <p:spPr>
          <a:xfrm>
            <a:off x="4641867" y="2580781"/>
            <a:ext cx="3341428" cy="4171956"/>
          </a:xfrm>
          <a:prstGeom prst="rect">
            <a:avLst/>
          </a:prstGeom>
        </p:spPr>
      </p:pic>
      <p:sp>
        <p:nvSpPr>
          <p:cNvPr id="6" name="TextBox 5"/>
          <p:cNvSpPr txBox="1"/>
          <p:nvPr/>
        </p:nvSpPr>
        <p:spPr>
          <a:xfrm>
            <a:off x="146473" y="3011643"/>
            <a:ext cx="4223336" cy="3260573"/>
          </a:xfrm>
          <a:prstGeom prst="rect">
            <a:avLst/>
          </a:prstGeom>
          <a:noFill/>
        </p:spPr>
        <p:txBody>
          <a:bodyPr wrap="none" rtlCol="0">
            <a:spAutoFit/>
          </a:bodyPr>
          <a:lstStyle/>
          <a:p>
            <a:pPr marL="227013" indent="7938">
              <a:lnSpc>
                <a:spcPct val="80000"/>
              </a:lnSpc>
              <a:spcBef>
                <a:spcPct val="50000"/>
              </a:spcBef>
              <a:spcAft>
                <a:spcPct val="10000"/>
              </a:spcAft>
              <a:buNone/>
            </a:pPr>
            <a:r>
              <a:rPr lang="en-US" sz="2400" dirty="0">
                <a:ea typeface="ＭＳ Ｐゴシック" pitchFamily="-112" charset="-128"/>
                <a:cs typeface="ＭＳ Ｐゴシック" pitchFamily="-112" charset="-128"/>
              </a:rPr>
              <a:t>file = </a:t>
            </a:r>
            <a:r>
              <a:rPr lang="en-US" sz="2400" dirty="0" err="1">
                <a:ea typeface="ＭＳ Ｐゴシック" pitchFamily="-112" charset="-128"/>
                <a:cs typeface="ＭＳ Ｐゴシック" pitchFamily="-112" charset="-128"/>
              </a:rPr>
              <a:t>file(x,y,z</a:t>
            </a:r>
            <a:r>
              <a:rPr lang="en-US" sz="2400" dirty="0">
                <a:ea typeface="ＭＳ Ｐゴシック" pitchFamily="-112" charset="-128"/>
                <a:cs typeface="ＭＳ Ｐゴシック" pitchFamily="-112" charset="-128"/>
              </a:rPr>
              <a:t>), </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x</a:t>
            </a:r>
            <a:r>
              <a:rPr lang="en-US" sz="2400" dirty="0">
                <a:ea typeface="ＭＳ Ｐゴシック" pitchFamily="-112" charset="-128"/>
                <a:cs typeface="ＭＳ Ｐゴシック" pitchFamily="-112" charset="-128"/>
              </a:rPr>
              <a:t>=spatial (256 elements),</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y</a:t>
            </a:r>
            <a:r>
              <a:rPr lang="en-US" sz="2400" dirty="0">
                <a:ea typeface="ＭＳ Ｐゴシック" pitchFamily="-112" charset="-128"/>
                <a:cs typeface="ＭＳ Ｐゴシック" pitchFamily="-112" charset="-128"/>
              </a:rPr>
              <a:t>=lambda(256 elements),</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z</a:t>
            </a:r>
            <a:r>
              <a:rPr lang="en-US" sz="2400" dirty="0">
                <a:ea typeface="ＭＳ Ｐゴシック" pitchFamily="-112" charset="-128"/>
                <a:cs typeface="ＭＳ Ｐゴシック" pitchFamily="-112" charset="-128"/>
              </a:rPr>
              <a:t>=spectral/spatial </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(N=elements; e.g., N=371) </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(i.e., lambda varies spatially)</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[figure from ‘</a:t>
            </a:r>
            <a:r>
              <a:rPr lang="en-US" sz="2400" dirty="0" err="1">
                <a:ea typeface="ＭＳ Ｐゴシック" pitchFamily="-112" charset="-128"/>
                <a:cs typeface="ＭＳ Ｐゴシック" pitchFamily="-112" charset="-128"/>
              </a:rPr>
              <a:t>leisa_data.pdf</a:t>
            </a:r>
            <a:r>
              <a:rPr lang="en-US" sz="2400" dirty="0">
                <a:ea typeface="ＭＳ Ｐゴシック" pitchFamily="-112" charset="-128"/>
                <a:cs typeface="ＭＳ Ｐゴシック" pitchFamily="-112" charset="-128"/>
              </a:rPr>
              <a:t>’ in</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folder ‘document’]</a:t>
            </a:r>
            <a:endParaRPr lang="en-US" sz="2400" dirty="0"/>
          </a:p>
        </p:txBody>
      </p:sp>
      <p:sp>
        <p:nvSpPr>
          <p:cNvPr id="7" name="Slide Number Placeholder 6"/>
          <p:cNvSpPr>
            <a:spLocks noGrp="1"/>
          </p:cNvSpPr>
          <p:nvPr>
            <p:ph type="sldNum" sz="quarter" idx="12"/>
          </p:nvPr>
        </p:nvSpPr>
        <p:spPr/>
        <p:txBody>
          <a:bodyPr/>
          <a:lstStyle/>
          <a:p>
            <a:pPr>
              <a:defRPr/>
            </a:pPr>
            <a:fld id="{CE4DB091-1D47-4D47-968D-5A08C56F87D4}"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113270" y="1126577"/>
            <a:ext cx="8534400" cy="479192"/>
          </a:xfrm>
          <a:noFill/>
        </p:spPr>
        <p:txBody>
          <a:bodyPr>
            <a:normAutofit/>
          </a:bodyPr>
          <a:lstStyle/>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Transpose </a:t>
            </a:r>
            <a:r>
              <a:rPr lang="en-US" sz="2600" dirty="0" err="1">
                <a:ea typeface="ＭＳ Ｐゴシック" pitchFamily="-112" charset="-128"/>
                <a:cs typeface="ＭＳ Ｐゴシック" pitchFamily="-112" charset="-128"/>
              </a:rPr>
              <a:t>file(x,y,z</a:t>
            </a:r>
            <a:r>
              <a:rPr lang="en-US" sz="2600" dirty="0">
                <a:ea typeface="ＭＳ Ｐゴシック" pitchFamily="-112" charset="-128"/>
                <a:cs typeface="ＭＳ Ｐゴシック" pitchFamily="-112" charset="-128"/>
              </a:rPr>
              <a:t>) [256,256,N] </a:t>
            </a:r>
            <a:r>
              <a:rPr lang="en-US" sz="2600" dirty="0" err="1">
                <a:ea typeface="ＭＳ Ｐゴシック" pitchFamily="-112" charset="-128"/>
                <a:cs typeface="ＭＳ Ｐゴシック" pitchFamily="-112" charset="-128"/>
                <a:sym typeface="Wingdings"/>
              </a:rPr>
              <a:t></a:t>
            </a:r>
            <a:r>
              <a:rPr lang="en-US" sz="2600" dirty="0">
                <a:ea typeface="ＭＳ Ｐゴシック" pitchFamily="-112" charset="-128"/>
                <a:cs typeface="ＭＳ Ｐゴシック" pitchFamily="-112" charset="-128"/>
                <a:sym typeface="Wingdings"/>
              </a:rPr>
              <a:t> </a:t>
            </a:r>
            <a:r>
              <a:rPr lang="en-US" sz="2600" dirty="0" err="1">
                <a:ea typeface="ＭＳ Ｐゴシック" pitchFamily="-112" charset="-128"/>
                <a:cs typeface="ＭＳ Ｐゴシック" pitchFamily="-112" charset="-128"/>
                <a:sym typeface="Wingdings"/>
              </a:rPr>
              <a:t>file_tr(x,z,y</a:t>
            </a:r>
            <a:r>
              <a:rPr lang="en-US" sz="2600" dirty="0">
                <a:ea typeface="ＭＳ Ｐゴシック" pitchFamily="-112" charset="-128"/>
                <a:cs typeface="ＭＳ Ｐゴシック" pitchFamily="-112" charset="-128"/>
                <a:sym typeface="Wingdings"/>
              </a:rPr>
              <a:t>) [256,N,256]</a:t>
            </a: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p:txBody>
      </p:sp>
      <p:sp>
        <p:nvSpPr>
          <p:cNvPr id="6" name="TextBox 5"/>
          <p:cNvSpPr txBox="1"/>
          <p:nvPr/>
        </p:nvSpPr>
        <p:spPr>
          <a:xfrm>
            <a:off x="-150205" y="5478061"/>
            <a:ext cx="2157553" cy="297517"/>
          </a:xfrm>
          <a:prstGeom prst="rect">
            <a:avLst/>
          </a:prstGeom>
          <a:noFill/>
        </p:spPr>
        <p:txBody>
          <a:bodyPr wrap="square" rtlCol="0">
            <a:spAutoFit/>
          </a:bodyPr>
          <a:lstStyle/>
          <a:p>
            <a:pPr marL="227013" indent="7938" algn="ctr">
              <a:lnSpc>
                <a:spcPct val="80000"/>
              </a:lnSpc>
              <a:spcBef>
                <a:spcPct val="50000"/>
              </a:spcBef>
              <a:spcAft>
                <a:spcPct val="10000"/>
              </a:spcAft>
              <a:buNone/>
            </a:pPr>
            <a:r>
              <a:rPr lang="en-US" sz="1600" dirty="0">
                <a:ea typeface="ＭＳ Ｐゴシック" pitchFamily="-112" charset="-128"/>
                <a:cs typeface="ＭＳ Ｐゴシック" pitchFamily="-112" charset="-128"/>
              </a:rPr>
              <a:t>file(0:255,0:N-1,0)</a:t>
            </a:r>
          </a:p>
        </p:txBody>
      </p:sp>
      <p:pic>
        <p:nvPicPr>
          <p:cNvPr id="7" name="Picture 6" descr="lsb_0299172889_0x53c_sci_0_127_255.png"/>
          <p:cNvPicPr>
            <a:picLocks noChangeAspect="1"/>
          </p:cNvPicPr>
          <p:nvPr/>
        </p:nvPicPr>
        <p:blipFill>
          <a:blip r:embed="rId2"/>
          <a:stretch>
            <a:fillRect/>
          </a:stretch>
        </p:blipFill>
        <p:spPr>
          <a:xfrm>
            <a:off x="258233" y="1507023"/>
            <a:ext cx="5332015" cy="3895333"/>
          </a:xfrm>
          <a:prstGeom prst="rect">
            <a:avLst/>
          </a:prstGeom>
        </p:spPr>
      </p:pic>
      <p:sp>
        <p:nvSpPr>
          <p:cNvPr id="8" name="TextBox 7"/>
          <p:cNvSpPr txBox="1"/>
          <p:nvPr/>
        </p:nvSpPr>
        <p:spPr>
          <a:xfrm>
            <a:off x="1584024" y="5493911"/>
            <a:ext cx="2294108" cy="297517"/>
          </a:xfrm>
          <a:prstGeom prst="rect">
            <a:avLst/>
          </a:prstGeom>
          <a:noFill/>
        </p:spPr>
        <p:txBody>
          <a:bodyPr wrap="square" rtlCol="0">
            <a:spAutoFit/>
          </a:bodyPr>
          <a:lstStyle/>
          <a:p>
            <a:pPr marL="227013" indent="7938" algn="ctr">
              <a:lnSpc>
                <a:spcPct val="80000"/>
              </a:lnSpc>
              <a:spcBef>
                <a:spcPct val="50000"/>
              </a:spcBef>
              <a:spcAft>
                <a:spcPct val="10000"/>
              </a:spcAft>
              <a:buNone/>
            </a:pPr>
            <a:r>
              <a:rPr lang="en-US" sz="1600" dirty="0">
                <a:ea typeface="ＭＳ Ｐゴシック" pitchFamily="-112" charset="-128"/>
                <a:cs typeface="ＭＳ Ｐゴシック" pitchFamily="-112" charset="-128"/>
              </a:rPr>
              <a:t>file(0:255,0:N-1,127)</a:t>
            </a:r>
          </a:p>
        </p:txBody>
      </p:sp>
      <p:sp>
        <p:nvSpPr>
          <p:cNvPr id="9" name="TextBox 8"/>
          <p:cNvSpPr txBox="1"/>
          <p:nvPr/>
        </p:nvSpPr>
        <p:spPr>
          <a:xfrm>
            <a:off x="3468477" y="5509761"/>
            <a:ext cx="2198519" cy="297517"/>
          </a:xfrm>
          <a:prstGeom prst="rect">
            <a:avLst/>
          </a:prstGeom>
          <a:noFill/>
        </p:spPr>
        <p:txBody>
          <a:bodyPr wrap="square" rtlCol="0">
            <a:spAutoFit/>
          </a:bodyPr>
          <a:lstStyle/>
          <a:p>
            <a:pPr marL="227013" indent="7938" algn="ctr">
              <a:lnSpc>
                <a:spcPct val="80000"/>
              </a:lnSpc>
              <a:spcBef>
                <a:spcPct val="50000"/>
              </a:spcBef>
              <a:spcAft>
                <a:spcPct val="10000"/>
              </a:spcAft>
              <a:buNone/>
            </a:pPr>
            <a:r>
              <a:rPr lang="en-US" sz="1600" dirty="0">
                <a:ea typeface="ＭＳ Ｐゴシック" pitchFamily="-112" charset="-128"/>
                <a:cs typeface="ＭＳ Ｐゴシック" pitchFamily="-112" charset="-128"/>
              </a:rPr>
              <a:t>file(0:255,0:N-1,255)</a:t>
            </a:r>
          </a:p>
        </p:txBody>
      </p:sp>
      <p:pic>
        <p:nvPicPr>
          <p:cNvPr id="10" name="Picture 9" descr="lsb_0299172889_0x53c_sci_reg_summed.png"/>
          <p:cNvPicPr>
            <a:picLocks noChangeAspect="1"/>
          </p:cNvPicPr>
          <p:nvPr/>
        </p:nvPicPr>
        <p:blipFill>
          <a:blip r:embed="rId3"/>
          <a:stretch>
            <a:fillRect/>
          </a:stretch>
        </p:blipFill>
        <p:spPr>
          <a:xfrm>
            <a:off x="6698624" y="1507023"/>
            <a:ext cx="1790772" cy="3895333"/>
          </a:xfrm>
          <a:prstGeom prst="rect">
            <a:avLst/>
          </a:prstGeom>
        </p:spPr>
      </p:pic>
      <p:sp>
        <p:nvSpPr>
          <p:cNvPr id="11" name="TextBox 10"/>
          <p:cNvSpPr txBox="1"/>
          <p:nvPr/>
        </p:nvSpPr>
        <p:spPr>
          <a:xfrm>
            <a:off x="5594033" y="3067428"/>
            <a:ext cx="1133694" cy="1040456"/>
          </a:xfrm>
          <a:prstGeom prst="rect">
            <a:avLst/>
          </a:prstGeom>
          <a:noFill/>
        </p:spPr>
        <p:txBody>
          <a:bodyPr wrap="none" rtlCol="0">
            <a:spAutoFit/>
          </a:bodyPr>
          <a:lstStyle/>
          <a:p>
            <a:pPr algn="ctr"/>
            <a:r>
              <a:rPr lang="en-US" sz="2400" dirty="0" err="1">
                <a:ea typeface="ＭＳ Ｐゴシック" pitchFamily="-112" charset="-128"/>
                <a:cs typeface="ＭＳ Ｐゴシック" pitchFamily="-112" charset="-128"/>
                <a:sym typeface="Wingdings"/>
              </a:rPr>
              <a:t></a:t>
            </a:r>
            <a:endParaRPr lang="en-US" sz="2400" dirty="0">
              <a:ea typeface="ＭＳ Ｐゴシック" pitchFamily="-112" charset="-128"/>
              <a:cs typeface="ＭＳ Ｐゴシック" pitchFamily="-112" charset="-128"/>
              <a:sym typeface="Wingdings"/>
            </a:endParaRPr>
          </a:p>
          <a:p>
            <a:pPr algn="ctr">
              <a:lnSpc>
                <a:spcPts val="2180"/>
              </a:lnSpc>
            </a:pPr>
            <a:r>
              <a:rPr lang="en-US" sz="2400" dirty="0">
                <a:ea typeface="ＭＳ Ｐゴシック" pitchFamily="-112" charset="-128"/>
                <a:cs typeface="ＭＳ Ｐゴシック" pitchFamily="-112" charset="-128"/>
                <a:sym typeface="Wingdings"/>
              </a:rPr>
              <a:t>shift -</a:t>
            </a:r>
          </a:p>
          <a:p>
            <a:pPr algn="ctr">
              <a:lnSpc>
                <a:spcPts val="2180"/>
              </a:lnSpc>
            </a:pPr>
            <a:r>
              <a:rPr lang="en-US" sz="2400" dirty="0">
                <a:ea typeface="ＭＳ Ｐゴシック" pitchFamily="-112" charset="-128"/>
                <a:cs typeface="ＭＳ Ｐゴシック" pitchFamily="-112" charset="-128"/>
                <a:sym typeface="Wingdings"/>
              </a:rPr>
              <a:t>register</a:t>
            </a:r>
            <a:r>
              <a:rPr lang="en-US" dirty="0">
                <a:ea typeface="ＭＳ Ｐゴシック" pitchFamily="-112" charset="-128"/>
                <a:cs typeface="ＭＳ Ｐゴシック" pitchFamily="-112" charset="-128"/>
                <a:sym typeface="Wingdings"/>
              </a:rPr>
              <a:t> </a:t>
            </a:r>
            <a:endParaRPr lang="en-US" dirty="0"/>
          </a:p>
        </p:txBody>
      </p:sp>
      <p:sp>
        <p:nvSpPr>
          <p:cNvPr id="12" name="TextBox 11"/>
          <p:cNvSpPr txBox="1"/>
          <p:nvPr/>
        </p:nvSpPr>
        <p:spPr>
          <a:xfrm>
            <a:off x="5899130" y="5435034"/>
            <a:ext cx="3125637" cy="913070"/>
          </a:xfrm>
          <a:prstGeom prst="rect">
            <a:avLst/>
          </a:prstGeom>
          <a:noFill/>
        </p:spPr>
        <p:txBody>
          <a:bodyPr wrap="square" rtlCol="0">
            <a:spAutoFit/>
          </a:bodyPr>
          <a:lstStyle/>
          <a:p>
            <a:pPr marL="227013" indent="7938" algn="ctr">
              <a:lnSpc>
                <a:spcPct val="80000"/>
              </a:lnSpc>
              <a:spcBef>
                <a:spcPct val="50000"/>
              </a:spcBef>
              <a:spcAft>
                <a:spcPct val="10000"/>
              </a:spcAft>
              <a:buNone/>
            </a:pPr>
            <a:r>
              <a:rPr lang="en-US" sz="1600" dirty="0">
                <a:ea typeface="ＭＳ Ｐゴシック" pitchFamily="-112" charset="-128"/>
                <a:cs typeface="ＭＳ Ｐゴシック" pitchFamily="-112" charset="-128"/>
              </a:rPr>
              <a:t>file_tr_sh(0:255,0:N-1,</a:t>
            </a:r>
            <a:r>
              <a:rPr lang="en-US" sz="1600" dirty="0">
                <a:latin typeface="Symbol" charset="2"/>
                <a:ea typeface="ＭＳ Ｐゴシック" pitchFamily="-112" charset="-128"/>
                <a:cs typeface="Symbol" charset="2"/>
              </a:rPr>
              <a:t>S</a:t>
            </a:r>
            <a:r>
              <a:rPr lang="en-US" sz="1600" dirty="0">
                <a:ea typeface="ＭＳ Ｐゴシック" pitchFamily="-112" charset="-128"/>
                <a:cs typeface="ＭＳ Ｐゴシック" pitchFamily="-112" charset="-128"/>
              </a:rPr>
              <a:t>[0:255])</a:t>
            </a:r>
          </a:p>
          <a:p>
            <a:pPr marL="227013" indent="7938" algn="ctr">
              <a:lnSpc>
                <a:spcPct val="80000"/>
              </a:lnSpc>
              <a:buNone/>
            </a:pPr>
            <a:r>
              <a:rPr lang="en-US" sz="1600" dirty="0">
                <a:ea typeface="ＭＳ Ｐゴシック" pitchFamily="-112" charset="-128"/>
                <a:cs typeface="ＭＳ Ｐゴシック" pitchFamily="-112" charset="-128"/>
              </a:rPr>
              <a:t>(i.e., over all lambda)</a:t>
            </a:r>
          </a:p>
          <a:p>
            <a:pPr marL="227013" indent="7938" algn="ctr">
              <a:lnSpc>
                <a:spcPct val="80000"/>
              </a:lnSpc>
              <a:buNone/>
            </a:pPr>
            <a:endParaRPr lang="en-US" sz="1600" dirty="0">
              <a:ea typeface="ＭＳ Ｐゴシック" pitchFamily="-112" charset="-128"/>
              <a:cs typeface="ＭＳ Ｐゴシック" pitchFamily="-112" charset="-128"/>
            </a:endParaRPr>
          </a:p>
          <a:p>
            <a:pPr marL="227013" indent="7938" algn="ctr">
              <a:lnSpc>
                <a:spcPct val="80000"/>
              </a:lnSpc>
              <a:buNone/>
            </a:pPr>
            <a:r>
              <a:rPr lang="en-US" sz="1600" dirty="0">
                <a:ea typeface="ＭＳ Ｐゴシック" pitchFamily="-112" charset="-128"/>
                <a:cs typeface="ＭＳ Ｐゴシック" pitchFamily="-112" charset="-128"/>
              </a:rPr>
              <a:t>(Some residual wobble in </a:t>
            </a:r>
            <a:r>
              <a:rPr lang="en-US" sz="1600" dirty="0" err="1">
                <a:ea typeface="ＭＳ Ｐゴシック" pitchFamily="-112" charset="-128"/>
                <a:cs typeface="ＭＳ Ｐゴシック" pitchFamily="-112" charset="-128"/>
              </a:rPr>
              <a:t>x</a:t>
            </a:r>
            <a:r>
              <a:rPr lang="en-US" sz="1600" dirty="0">
                <a:ea typeface="ＭＳ Ｐゴシック" pitchFamily="-112" charset="-128"/>
                <a:cs typeface="ＭＳ Ｐゴシック" pitchFamily="-112" charset="-128"/>
              </a:rPr>
              <a:t>-dim)</a:t>
            </a:r>
          </a:p>
        </p:txBody>
      </p:sp>
      <p:sp>
        <p:nvSpPr>
          <p:cNvPr id="13" name="Slide Number Placeholder 12"/>
          <p:cNvSpPr>
            <a:spLocks noGrp="1"/>
          </p:cNvSpPr>
          <p:nvPr>
            <p:ph type="sldNum" sz="quarter" idx="12"/>
          </p:nvPr>
        </p:nvSpPr>
        <p:spPr/>
        <p:txBody>
          <a:bodyPr/>
          <a:lstStyle/>
          <a:p>
            <a:pPr>
              <a:defRPr/>
            </a:pPr>
            <a:fld id="{CE4DB091-1D47-4D47-968D-5A08C56F87D4}" type="slidenum">
              <a:rPr lang="en-US" smtClean="0"/>
              <a:pPr>
                <a:defRPr/>
              </a:pPr>
              <a:t>4</a:t>
            </a:fld>
            <a:endParaRPr lang="en-US"/>
          </a:p>
        </p:txBody>
      </p:sp>
      <p:sp>
        <p:nvSpPr>
          <p:cNvPr id="14" name="Rectangle 3">
            <a:extLst>
              <a:ext uri="{FF2B5EF4-FFF2-40B4-BE49-F238E27FC236}">
                <a16:creationId xmlns:a16="http://schemas.microsoft.com/office/drawing/2014/main" id="{915D50D3-BBC5-3F4F-8960-D45FD8C283EF}"/>
              </a:ext>
            </a:extLst>
          </p:cNvPr>
          <p:cNvSpPr txBox="1">
            <a:spLocks noChangeArrowheads="1"/>
          </p:cNvSpPr>
          <p:nvPr/>
        </p:nvSpPr>
        <p:spPr>
          <a:xfrm>
            <a:off x="313988" y="113617"/>
            <a:ext cx="8534400" cy="722724"/>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7938" algn="ctr">
              <a:lnSpc>
                <a:spcPct val="80000"/>
              </a:lnSpc>
              <a:spcBef>
                <a:spcPct val="50000"/>
              </a:spcBef>
              <a:spcAft>
                <a:spcPct val="10000"/>
              </a:spcAft>
              <a:buFont typeface="Arial"/>
              <a:buNone/>
            </a:pPr>
            <a:r>
              <a:rPr lang="en-US" sz="6000" dirty="0">
                <a:ea typeface="ＭＳ Ｐゴシック" pitchFamily="-112" charset="-128"/>
                <a:cs typeface="ＭＳ Ｐゴシック" pitchFamily="-112" charset="-128"/>
              </a:rPr>
              <a:t>LEISA Pluto flyby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0" y="113617"/>
            <a:ext cx="91440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2014 MU</a:t>
            </a:r>
            <a:r>
              <a:rPr lang="en-US" sz="6000" baseline="-25000" dirty="0">
                <a:ea typeface="ＭＳ Ｐゴシック" pitchFamily="-112" charset="-128"/>
                <a:cs typeface="ＭＳ Ｐゴシック" pitchFamily="-112" charset="-128"/>
              </a:rPr>
              <a:t>69</a:t>
            </a:r>
            <a:r>
              <a:rPr lang="en-US" sz="6000" dirty="0">
                <a:ea typeface="ＭＳ Ｐゴシック" pitchFamily="-112" charset="-128"/>
                <a:cs typeface="ＭＳ Ｐゴシック" pitchFamily="-112" charset="-128"/>
              </a:rPr>
              <a:t> Approach</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5</a:t>
            </a:fld>
            <a:endParaRPr lang="en-US"/>
          </a:p>
        </p:txBody>
      </p:sp>
      <p:pic>
        <p:nvPicPr>
          <p:cNvPr id="12" name="Picture 11">
            <a:extLst>
              <a:ext uri="{FF2B5EF4-FFF2-40B4-BE49-F238E27FC236}">
                <a16:creationId xmlns:a16="http://schemas.microsoft.com/office/drawing/2014/main" id="{25BDC12D-055F-144A-9515-FFE5F22D7FEF}"/>
              </a:ext>
            </a:extLst>
          </p:cNvPr>
          <p:cNvPicPr>
            <a:picLocks noChangeAspect="1"/>
          </p:cNvPicPr>
          <p:nvPr/>
        </p:nvPicPr>
        <p:blipFill>
          <a:blip r:embed="rId2"/>
          <a:stretch>
            <a:fillRect/>
          </a:stretch>
        </p:blipFill>
        <p:spPr>
          <a:xfrm>
            <a:off x="401439" y="958850"/>
            <a:ext cx="5530021" cy="5785533"/>
          </a:xfrm>
          <a:prstGeom prst="rect">
            <a:avLst/>
          </a:prstGeom>
        </p:spPr>
      </p:pic>
      <p:sp>
        <p:nvSpPr>
          <p:cNvPr id="16" name="TextBox 15">
            <a:extLst>
              <a:ext uri="{FF2B5EF4-FFF2-40B4-BE49-F238E27FC236}">
                <a16:creationId xmlns:a16="http://schemas.microsoft.com/office/drawing/2014/main" id="{D11FF1F5-7821-7E46-A682-BF4A79370597}"/>
              </a:ext>
            </a:extLst>
          </p:cNvPr>
          <p:cNvSpPr txBox="1"/>
          <p:nvPr/>
        </p:nvSpPr>
        <p:spPr>
          <a:xfrm>
            <a:off x="5877473" y="3177540"/>
            <a:ext cx="3254353" cy="830997"/>
          </a:xfrm>
          <a:prstGeom prst="rect">
            <a:avLst/>
          </a:prstGeom>
          <a:noFill/>
        </p:spPr>
        <p:txBody>
          <a:bodyPr wrap="none" rtlCol="0">
            <a:spAutoFit/>
          </a:bodyPr>
          <a:lstStyle/>
          <a:p>
            <a:pPr algn="ctr"/>
            <a:r>
              <a:rPr lang="en-US" sz="2400" dirty="0"/>
              <a:t>“First Look” at MU69, at </a:t>
            </a:r>
          </a:p>
          <a:p>
            <a:pPr algn="ctr"/>
            <a:r>
              <a:rPr lang="en-US" sz="2400" dirty="0"/>
              <a:t>d~10</a:t>
            </a:r>
            <a:r>
              <a:rPr lang="en-US" sz="2400" baseline="30000" dirty="0"/>
              <a:t>6</a:t>
            </a:r>
            <a:r>
              <a:rPr lang="en-US" sz="2400" dirty="0"/>
              <a:t> km (with LORRI)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0" y="33607"/>
            <a:ext cx="91440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LEISA MU</a:t>
            </a:r>
            <a:r>
              <a:rPr lang="en-US" sz="6000" baseline="-25000" dirty="0">
                <a:ea typeface="ＭＳ Ｐゴシック" pitchFamily="-112" charset="-128"/>
                <a:cs typeface="ＭＳ Ｐゴシック" pitchFamily="-112" charset="-128"/>
              </a:rPr>
              <a:t>69</a:t>
            </a:r>
            <a:r>
              <a:rPr lang="en-US" sz="6000" dirty="0">
                <a:ea typeface="ＭＳ Ｐゴシック" pitchFamily="-112" charset="-128"/>
                <a:cs typeface="ＭＳ Ｐゴシック" pitchFamily="-112" charset="-128"/>
              </a:rPr>
              <a:t> Approach DATA</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6</a:t>
            </a:fld>
            <a:endParaRPr lang="en-US"/>
          </a:p>
        </p:txBody>
      </p:sp>
      <p:pic>
        <p:nvPicPr>
          <p:cNvPr id="5" name="Picture 4">
            <a:extLst>
              <a:ext uri="{FF2B5EF4-FFF2-40B4-BE49-F238E27FC236}">
                <a16:creationId xmlns:a16="http://schemas.microsoft.com/office/drawing/2014/main" id="{BDEFF5B3-3009-D348-B352-E36A556B09B6}"/>
              </a:ext>
            </a:extLst>
          </p:cNvPr>
          <p:cNvPicPr>
            <a:picLocks noChangeAspect="1"/>
          </p:cNvPicPr>
          <p:nvPr/>
        </p:nvPicPr>
        <p:blipFill>
          <a:blip r:embed="rId2"/>
          <a:stretch>
            <a:fillRect/>
          </a:stretch>
        </p:blipFill>
        <p:spPr>
          <a:xfrm>
            <a:off x="459922" y="841374"/>
            <a:ext cx="8226878" cy="5707643"/>
          </a:xfrm>
          <a:prstGeom prst="rect">
            <a:avLst/>
          </a:prstGeom>
        </p:spPr>
      </p:pic>
    </p:spTree>
    <p:extLst>
      <p:ext uri="{BB962C8B-B14F-4D97-AF65-F5344CB8AC3E}">
        <p14:creationId xmlns:p14="http://schemas.microsoft.com/office/powerpoint/2010/main" val="248552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LEISA CRUISE DATA </a:t>
            </a:r>
            <a:r>
              <a:rPr lang="en-US" dirty="0">
                <a:ea typeface="ＭＳ Ｐゴシック" pitchFamily="-112" charset="-128"/>
                <a:cs typeface="ＭＳ Ｐゴシック" pitchFamily="-112" charset="-128"/>
              </a:rPr>
              <a:t>(20aug2018)</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7</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223158" y="892098"/>
            <a:ext cx="7028646" cy="369332"/>
          </a:xfrm>
          <a:prstGeom prst="rect">
            <a:avLst/>
          </a:prstGeom>
          <a:noFill/>
        </p:spPr>
        <p:txBody>
          <a:bodyPr wrap="square" rtlCol="0">
            <a:spAutoFit/>
          </a:bodyPr>
          <a:lstStyle/>
          <a:p>
            <a:r>
              <a:rPr lang="en-US" dirty="0"/>
              <a:t>/data/20180820_039709/lsb_0397097519_0x53c_eng.fit (Alpha </a:t>
            </a:r>
            <a:r>
              <a:rPr lang="en-US" dirty="0" err="1"/>
              <a:t>Lyrae</a:t>
            </a:r>
            <a:r>
              <a:rPr lang="en-US" dirty="0"/>
              <a:t>)</a:t>
            </a:r>
          </a:p>
        </p:txBody>
      </p:sp>
      <p:sp>
        <p:nvSpPr>
          <p:cNvPr id="17" name="TextBox 16">
            <a:extLst>
              <a:ext uri="{FF2B5EF4-FFF2-40B4-BE49-F238E27FC236}">
                <a16:creationId xmlns:a16="http://schemas.microsoft.com/office/drawing/2014/main" id="{6AA07FBC-8E5A-934F-8857-A390B09A1C87}"/>
              </a:ext>
            </a:extLst>
          </p:cNvPr>
          <p:cNvSpPr txBox="1"/>
          <p:nvPr/>
        </p:nvSpPr>
        <p:spPr>
          <a:xfrm>
            <a:off x="209849" y="1224751"/>
            <a:ext cx="2329484" cy="369332"/>
          </a:xfrm>
          <a:prstGeom prst="rect">
            <a:avLst/>
          </a:prstGeom>
          <a:noFill/>
        </p:spPr>
        <p:txBody>
          <a:bodyPr wrap="none" rtlCol="0">
            <a:spAutoFit/>
          </a:bodyPr>
          <a:lstStyle/>
          <a:p>
            <a:r>
              <a:rPr lang="en-US" dirty="0"/>
              <a:t>Channel 9 (2.4088 </a:t>
            </a:r>
            <a:r>
              <a:rPr lang="en-US" dirty="0">
                <a:latin typeface="Symbol" pitchFamily="2" charset="2"/>
              </a:rPr>
              <a:t>m</a:t>
            </a:r>
            <a:r>
              <a:rPr lang="en-US" dirty="0"/>
              <a:t>m)</a:t>
            </a:r>
          </a:p>
        </p:txBody>
      </p:sp>
      <p:sp>
        <p:nvSpPr>
          <p:cNvPr id="21" name="TextBox 20">
            <a:extLst>
              <a:ext uri="{FF2B5EF4-FFF2-40B4-BE49-F238E27FC236}">
                <a16:creationId xmlns:a16="http://schemas.microsoft.com/office/drawing/2014/main" id="{BB3A0345-3731-C142-B4DC-4BFF50013B50}"/>
              </a:ext>
            </a:extLst>
          </p:cNvPr>
          <p:cNvSpPr txBox="1"/>
          <p:nvPr/>
        </p:nvSpPr>
        <p:spPr>
          <a:xfrm>
            <a:off x="6381049" y="1228472"/>
            <a:ext cx="2563522" cy="369332"/>
          </a:xfrm>
          <a:prstGeom prst="rect">
            <a:avLst/>
          </a:prstGeom>
          <a:noFill/>
        </p:spPr>
        <p:txBody>
          <a:bodyPr wrap="none" rtlCol="0">
            <a:spAutoFit/>
          </a:bodyPr>
          <a:lstStyle/>
          <a:p>
            <a:r>
              <a:rPr lang="en-US" dirty="0"/>
              <a:t>Channel 250 (2.1038 </a:t>
            </a:r>
            <a:r>
              <a:rPr lang="en-US" dirty="0">
                <a:latin typeface="Symbol" pitchFamily="2" charset="2"/>
              </a:rPr>
              <a:t>m</a:t>
            </a:r>
            <a:r>
              <a:rPr lang="en-US" dirty="0"/>
              <a:t>m)</a:t>
            </a:r>
          </a:p>
        </p:txBody>
      </p:sp>
      <p:pic>
        <p:nvPicPr>
          <p:cNvPr id="6" name="Picture 5">
            <a:extLst>
              <a:ext uri="{FF2B5EF4-FFF2-40B4-BE49-F238E27FC236}">
                <a16:creationId xmlns:a16="http://schemas.microsoft.com/office/drawing/2014/main" id="{B189806F-1102-C543-AB2A-40450A0164ED}"/>
              </a:ext>
            </a:extLst>
          </p:cNvPr>
          <p:cNvPicPr>
            <a:picLocks noChangeAspect="1"/>
          </p:cNvPicPr>
          <p:nvPr/>
        </p:nvPicPr>
        <p:blipFill>
          <a:blip r:embed="rId2"/>
          <a:stretch>
            <a:fillRect/>
          </a:stretch>
        </p:blipFill>
        <p:spPr>
          <a:xfrm>
            <a:off x="147806" y="1554840"/>
            <a:ext cx="8848388" cy="4206986"/>
          </a:xfrm>
          <a:prstGeom prst="rect">
            <a:avLst/>
          </a:prstGeom>
        </p:spPr>
      </p:pic>
      <p:sp>
        <p:nvSpPr>
          <p:cNvPr id="18" name="TextBox 17">
            <a:extLst>
              <a:ext uri="{FF2B5EF4-FFF2-40B4-BE49-F238E27FC236}">
                <a16:creationId xmlns:a16="http://schemas.microsoft.com/office/drawing/2014/main" id="{6FFF86C3-A1AC-8B47-A6E7-7D5CE48DE885}"/>
              </a:ext>
            </a:extLst>
          </p:cNvPr>
          <p:cNvSpPr txBox="1"/>
          <p:nvPr/>
        </p:nvSpPr>
        <p:spPr>
          <a:xfrm>
            <a:off x="3338990" y="1238372"/>
            <a:ext cx="2563522" cy="369332"/>
          </a:xfrm>
          <a:prstGeom prst="rect">
            <a:avLst/>
          </a:prstGeom>
          <a:noFill/>
        </p:spPr>
        <p:txBody>
          <a:bodyPr wrap="none" rtlCol="0">
            <a:spAutoFit/>
          </a:bodyPr>
          <a:lstStyle/>
          <a:p>
            <a:r>
              <a:rPr lang="en-US" dirty="0"/>
              <a:t>Channel 194 (1.2384 </a:t>
            </a:r>
            <a:r>
              <a:rPr lang="en-US" dirty="0">
                <a:latin typeface="Symbol" pitchFamily="2" charset="2"/>
              </a:rPr>
              <a:t>m</a:t>
            </a:r>
            <a:r>
              <a:rPr lang="en-US" dirty="0"/>
              <a:t>m)</a:t>
            </a:r>
          </a:p>
        </p:txBody>
      </p:sp>
      <p:sp>
        <p:nvSpPr>
          <p:cNvPr id="7" name="TextBox 6">
            <a:extLst>
              <a:ext uri="{FF2B5EF4-FFF2-40B4-BE49-F238E27FC236}">
                <a16:creationId xmlns:a16="http://schemas.microsoft.com/office/drawing/2014/main" id="{F1CD82EF-CFC1-A94B-A42B-68898347D1B9}"/>
              </a:ext>
            </a:extLst>
          </p:cNvPr>
          <p:cNvSpPr txBox="1"/>
          <p:nvPr/>
        </p:nvSpPr>
        <p:spPr>
          <a:xfrm>
            <a:off x="1964658" y="5842664"/>
            <a:ext cx="2145972" cy="369332"/>
          </a:xfrm>
          <a:prstGeom prst="rect">
            <a:avLst/>
          </a:prstGeom>
          <a:noFill/>
        </p:spPr>
        <p:txBody>
          <a:bodyPr wrap="none" rtlCol="0">
            <a:spAutoFit/>
          </a:bodyPr>
          <a:lstStyle/>
          <a:p>
            <a:r>
              <a:rPr lang="en-US" dirty="0"/>
              <a:t>Low-res (</a:t>
            </a:r>
            <a:r>
              <a:rPr lang="en-US" dirty="0">
                <a:latin typeface="Symbol" pitchFamily="2" charset="2"/>
              </a:rPr>
              <a:t>l/Dl </a:t>
            </a:r>
            <a:r>
              <a:rPr lang="en-US" dirty="0"/>
              <a:t>~ 243)</a:t>
            </a:r>
          </a:p>
        </p:txBody>
      </p:sp>
      <p:pic>
        <p:nvPicPr>
          <p:cNvPr id="9" name="Picture 8">
            <a:extLst>
              <a:ext uri="{FF2B5EF4-FFF2-40B4-BE49-F238E27FC236}">
                <a16:creationId xmlns:a16="http://schemas.microsoft.com/office/drawing/2014/main" id="{15C001C8-DD7F-B24D-AA26-7718BBB903E3}"/>
              </a:ext>
            </a:extLst>
          </p:cNvPr>
          <p:cNvPicPr>
            <a:picLocks noChangeAspect="1"/>
          </p:cNvPicPr>
          <p:nvPr/>
        </p:nvPicPr>
        <p:blipFill>
          <a:blip r:embed="rId3"/>
          <a:stretch>
            <a:fillRect/>
          </a:stretch>
        </p:blipFill>
        <p:spPr>
          <a:xfrm>
            <a:off x="3454400" y="3175000"/>
            <a:ext cx="2235200" cy="508000"/>
          </a:xfrm>
          <a:prstGeom prst="rect">
            <a:avLst/>
          </a:prstGeom>
        </p:spPr>
      </p:pic>
      <p:sp>
        <p:nvSpPr>
          <p:cNvPr id="22" name="TextBox 21">
            <a:extLst>
              <a:ext uri="{FF2B5EF4-FFF2-40B4-BE49-F238E27FC236}">
                <a16:creationId xmlns:a16="http://schemas.microsoft.com/office/drawing/2014/main" id="{ADD71C37-2707-9641-ADA8-748D64BB4C8A}"/>
              </a:ext>
            </a:extLst>
          </p:cNvPr>
          <p:cNvSpPr txBox="1"/>
          <p:nvPr/>
        </p:nvSpPr>
        <p:spPr>
          <a:xfrm>
            <a:off x="6546535" y="5816932"/>
            <a:ext cx="2195024" cy="369332"/>
          </a:xfrm>
          <a:prstGeom prst="rect">
            <a:avLst/>
          </a:prstGeom>
          <a:noFill/>
        </p:spPr>
        <p:txBody>
          <a:bodyPr wrap="none" rtlCol="0">
            <a:spAutoFit/>
          </a:bodyPr>
          <a:lstStyle/>
          <a:p>
            <a:r>
              <a:rPr lang="en-US" dirty="0"/>
              <a:t>High-res (</a:t>
            </a:r>
            <a:r>
              <a:rPr lang="en-US" dirty="0">
                <a:latin typeface="Symbol" pitchFamily="2" charset="2"/>
              </a:rPr>
              <a:t>l/Dl </a:t>
            </a:r>
            <a:r>
              <a:rPr lang="en-US" dirty="0"/>
              <a:t>~ 542)</a:t>
            </a:r>
          </a:p>
        </p:txBody>
      </p:sp>
      <p:sp>
        <p:nvSpPr>
          <p:cNvPr id="12" name="TextBox 11">
            <a:extLst>
              <a:ext uri="{FF2B5EF4-FFF2-40B4-BE49-F238E27FC236}">
                <a16:creationId xmlns:a16="http://schemas.microsoft.com/office/drawing/2014/main" id="{23D49C4E-9F6D-C543-8733-0A561DAFE493}"/>
              </a:ext>
            </a:extLst>
          </p:cNvPr>
          <p:cNvSpPr txBox="1"/>
          <p:nvPr/>
        </p:nvSpPr>
        <p:spPr>
          <a:xfrm>
            <a:off x="11877" y="5662552"/>
            <a:ext cx="6269665" cy="369332"/>
          </a:xfrm>
          <a:prstGeom prst="rect">
            <a:avLst/>
          </a:prstGeom>
          <a:noFill/>
        </p:spPr>
        <p:txBody>
          <a:bodyPr wrap="none" rtlCol="0">
            <a:spAutoFit/>
          </a:bodyPr>
          <a:lstStyle/>
          <a:p>
            <a:r>
              <a:rPr lang="en-US" dirty="0"/>
              <a:t>|&lt;--------------------------------------------------------------------------------&gt;|</a:t>
            </a:r>
          </a:p>
        </p:txBody>
      </p:sp>
      <p:sp>
        <p:nvSpPr>
          <p:cNvPr id="13" name="TextBox 12">
            <a:extLst>
              <a:ext uri="{FF2B5EF4-FFF2-40B4-BE49-F238E27FC236}">
                <a16:creationId xmlns:a16="http://schemas.microsoft.com/office/drawing/2014/main" id="{2B80F122-A17F-D04D-B78C-44489223D13A}"/>
              </a:ext>
            </a:extLst>
          </p:cNvPr>
          <p:cNvSpPr txBox="1"/>
          <p:nvPr/>
        </p:nvSpPr>
        <p:spPr>
          <a:xfrm>
            <a:off x="2090054" y="6020794"/>
            <a:ext cx="4987636" cy="707886"/>
          </a:xfrm>
          <a:prstGeom prst="rect">
            <a:avLst/>
          </a:prstGeom>
          <a:noFill/>
        </p:spPr>
        <p:txBody>
          <a:bodyPr wrap="square" rtlCol="0">
            <a:spAutoFit/>
          </a:bodyPr>
          <a:lstStyle/>
          <a:p>
            <a:r>
              <a:rPr lang="en-US" sz="4000" dirty="0"/>
              <a:t>(Spatially unregistered)</a:t>
            </a:r>
          </a:p>
        </p:txBody>
      </p:sp>
    </p:spTree>
    <p:extLst>
      <p:ext uri="{BB962C8B-B14F-4D97-AF65-F5344CB8AC3E}">
        <p14:creationId xmlns:p14="http://schemas.microsoft.com/office/powerpoint/2010/main" val="275473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LEISA CRUISE DATA </a:t>
            </a:r>
            <a:r>
              <a:rPr lang="en-US" dirty="0">
                <a:ea typeface="ＭＳ Ｐゴシック" pitchFamily="-112" charset="-128"/>
                <a:cs typeface="ＭＳ Ｐゴシック" pitchFamily="-112" charset="-128"/>
              </a:rPr>
              <a:t>(20aug2018)</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8</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223158" y="892098"/>
            <a:ext cx="7028646" cy="369332"/>
          </a:xfrm>
          <a:prstGeom prst="rect">
            <a:avLst/>
          </a:prstGeom>
          <a:noFill/>
        </p:spPr>
        <p:txBody>
          <a:bodyPr wrap="square" rtlCol="0">
            <a:spAutoFit/>
          </a:bodyPr>
          <a:lstStyle/>
          <a:p>
            <a:r>
              <a:rPr lang="en-US" dirty="0"/>
              <a:t>/data/20180820_039709/lsb_0397097519_0x53c_eng.fit (Alpha </a:t>
            </a:r>
            <a:r>
              <a:rPr lang="en-US" dirty="0" err="1"/>
              <a:t>Lyrae</a:t>
            </a:r>
            <a:r>
              <a:rPr lang="en-US" dirty="0"/>
              <a:t>)</a:t>
            </a:r>
          </a:p>
        </p:txBody>
      </p:sp>
      <p:sp>
        <p:nvSpPr>
          <p:cNvPr id="17" name="TextBox 16">
            <a:extLst>
              <a:ext uri="{FF2B5EF4-FFF2-40B4-BE49-F238E27FC236}">
                <a16:creationId xmlns:a16="http://schemas.microsoft.com/office/drawing/2014/main" id="{6AA07FBC-8E5A-934F-8857-A390B09A1C87}"/>
              </a:ext>
            </a:extLst>
          </p:cNvPr>
          <p:cNvSpPr txBox="1"/>
          <p:nvPr/>
        </p:nvSpPr>
        <p:spPr>
          <a:xfrm>
            <a:off x="209849" y="1224751"/>
            <a:ext cx="2329484" cy="369332"/>
          </a:xfrm>
          <a:prstGeom prst="rect">
            <a:avLst/>
          </a:prstGeom>
          <a:noFill/>
        </p:spPr>
        <p:txBody>
          <a:bodyPr wrap="none" rtlCol="0">
            <a:spAutoFit/>
          </a:bodyPr>
          <a:lstStyle/>
          <a:p>
            <a:r>
              <a:rPr lang="en-US" dirty="0"/>
              <a:t>Channel 9 (2.4088 </a:t>
            </a:r>
            <a:r>
              <a:rPr lang="en-US" dirty="0">
                <a:latin typeface="Symbol" pitchFamily="2" charset="2"/>
              </a:rPr>
              <a:t>m</a:t>
            </a:r>
            <a:r>
              <a:rPr lang="en-US" dirty="0"/>
              <a:t>m)</a:t>
            </a:r>
          </a:p>
        </p:txBody>
      </p:sp>
      <p:sp>
        <p:nvSpPr>
          <p:cNvPr id="21" name="TextBox 20">
            <a:extLst>
              <a:ext uri="{FF2B5EF4-FFF2-40B4-BE49-F238E27FC236}">
                <a16:creationId xmlns:a16="http://schemas.microsoft.com/office/drawing/2014/main" id="{BB3A0345-3731-C142-B4DC-4BFF50013B50}"/>
              </a:ext>
            </a:extLst>
          </p:cNvPr>
          <p:cNvSpPr txBox="1"/>
          <p:nvPr/>
        </p:nvSpPr>
        <p:spPr>
          <a:xfrm>
            <a:off x="6381049" y="1228472"/>
            <a:ext cx="2563522" cy="369332"/>
          </a:xfrm>
          <a:prstGeom prst="rect">
            <a:avLst/>
          </a:prstGeom>
          <a:noFill/>
        </p:spPr>
        <p:txBody>
          <a:bodyPr wrap="none" rtlCol="0">
            <a:spAutoFit/>
          </a:bodyPr>
          <a:lstStyle/>
          <a:p>
            <a:r>
              <a:rPr lang="en-US" dirty="0"/>
              <a:t>Channel 250 (2.1038 </a:t>
            </a:r>
            <a:r>
              <a:rPr lang="en-US" dirty="0">
                <a:latin typeface="Symbol" pitchFamily="2" charset="2"/>
              </a:rPr>
              <a:t>m</a:t>
            </a:r>
            <a:r>
              <a:rPr lang="en-US"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3338990" y="1238372"/>
            <a:ext cx="2563522" cy="369332"/>
          </a:xfrm>
          <a:prstGeom prst="rect">
            <a:avLst/>
          </a:prstGeom>
          <a:noFill/>
        </p:spPr>
        <p:txBody>
          <a:bodyPr wrap="none" rtlCol="0">
            <a:spAutoFit/>
          </a:bodyPr>
          <a:lstStyle/>
          <a:p>
            <a:r>
              <a:rPr lang="en-US" dirty="0"/>
              <a:t>Channel 194 (1.2384 </a:t>
            </a:r>
            <a:r>
              <a:rPr lang="en-US" dirty="0">
                <a:latin typeface="Symbol" pitchFamily="2" charset="2"/>
              </a:rPr>
              <a:t>m</a:t>
            </a:r>
            <a:r>
              <a:rPr lang="en-US" dirty="0"/>
              <a:t>m)</a:t>
            </a:r>
          </a:p>
        </p:txBody>
      </p:sp>
      <p:sp>
        <p:nvSpPr>
          <p:cNvPr id="7" name="TextBox 6">
            <a:extLst>
              <a:ext uri="{FF2B5EF4-FFF2-40B4-BE49-F238E27FC236}">
                <a16:creationId xmlns:a16="http://schemas.microsoft.com/office/drawing/2014/main" id="{F1CD82EF-CFC1-A94B-A42B-68898347D1B9}"/>
              </a:ext>
            </a:extLst>
          </p:cNvPr>
          <p:cNvSpPr txBox="1"/>
          <p:nvPr/>
        </p:nvSpPr>
        <p:spPr>
          <a:xfrm>
            <a:off x="1964658" y="5842664"/>
            <a:ext cx="2145972" cy="369332"/>
          </a:xfrm>
          <a:prstGeom prst="rect">
            <a:avLst/>
          </a:prstGeom>
          <a:noFill/>
        </p:spPr>
        <p:txBody>
          <a:bodyPr wrap="none" rtlCol="0">
            <a:spAutoFit/>
          </a:bodyPr>
          <a:lstStyle/>
          <a:p>
            <a:r>
              <a:rPr lang="en-US" dirty="0"/>
              <a:t>Low-res (</a:t>
            </a:r>
            <a:r>
              <a:rPr lang="en-US" dirty="0">
                <a:latin typeface="Symbol" pitchFamily="2" charset="2"/>
              </a:rPr>
              <a:t>l/Dl </a:t>
            </a:r>
            <a:r>
              <a:rPr lang="en-US" dirty="0"/>
              <a:t>~ 243)</a:t>
            </a:r>
          </a:p>
        </p:txBody>
      </p:sp>
      <p:sp>
        <p:nvSpPr>
          <p:cNvPr id="22" name="TextBox 21">
            <a:extLst>
              <a:ext uri="{FF2B5EF4-FFF2-40B4-BE49-F238E27FC236}">
                <a16:creationId xmlns:a16="http://schemas.microsoft.com/office/drawing/2014/main" id="{ADD71C37-2707-9641-ADA8-748D64BB4C8A}"/>
              </a:ext>
            </a:extLst>
          </p:cNvPr>
          <p:cNvSpPr txBox="1"/>
          <p:nvPr/>
        </p:nvSpPr>
        <p:spPr>
          <a:xfrm>
            <a:off x="6546535" y="5816932"/>
            <a:ext cx="2195024" cy="369332"/>
          </a:xfrm>
          <a:prstGeom prst="rect">
            <a:avLst/>
          </a:prstGeom>
          <a:noFill/>
        </p:spPr>
        <p:txBody>
          <a:bodyPr wrap="none" rtlCol="0">
            <a:spAutoFit/>
          </a:bodyPr>
          <a:lstStyle/>
          <a:p>
            <a:r>
              <a:rPr lang="en-US" dirty="0"/>
              <a:t>High-res (</a:t>
            </a:r>
            <a:r>
              <a:rPr lang="en-US" dirty="0">
                <a:latin typeface="Symbol" pitchFamily="2" charset="2"/>
              </a:rPr>
              <a:t>l/Dl </a:t>
            </a:r>
            <a:r>
              <a:rPr lang="en-US" dirty="0"/>
              <a:t>~ 542)</a:t>
            </a:r>
          </a:p>
        </p:txBody>
      </p:sp>
      <p:sp>
        <p:nvSpPr>
          <p:cNvPr id="12" name="TextBox 11">
            <a:extLst>
              <a:ext uri="{FF2B5EF4-FFF2-40B4-BE49-F238E27FC236}">
                <a16:creationId xmlns:a16="http://schemas.microsoft.com/office/drawing/2014/main" id="{23D49C4E-9F6D-C543-8733-0A561DAFE493}"/>
              </a:ext>
            </a:extLst>
          </p:cNvPr>
          <p:cNvSpPr txBox="1"/>
          <p:nvPr/>
        </p:nvSpPr>
        <p:spPr>
          <a:xfrm>
            <a:off x="11877" y="5662552"/>
            <a:ext cx="6269665" cy="369332"/>
          </a:xfrm>
          <a:prstGeom prst="rect">
            <a:avLst/>
          </a:prstGeom>
          <a:noFill/>
        </p:spPr>
        <p:txBody>
          <a:bodyPr wrap="none" rtlCol="0">
            <a:spAutoFit/>
          </a:bodyPr>
          <a:lstStyle/>
          <a:p>
            <a:r>
              <a:rPr lang="en-US" dirty="0"/>
              <a:t>|&lt;--------------------------------------------------------------------------------&gt;|</a:t>
            </a:r>
          </a:p>
        </p:txBody>
      </p:sp>
      <p:sp>
        <p:nvSpPr>
          <p:cNvPr id="13" name="TextBox 12">
            <a:extLst>
              <a:ext uri="{FF2B5EF4-FFF2-40B4-BE49-F238E27FC236}">
                <a16:creationId xmlns:a16="http://schemas.microsoft.com/office/drawing/2014/main" id="{2B80F122-A17F-D04D-B78C-44489223D13A}"/>
              </a:ext>
            </a:extLst>
          </p:cNvPr>
          <p:cNvSpPr txBox="1"/>
          <p:nvPr/>
        </p:nvSpPr>
        <p:spPr>
          <a:xfrm>
            <a:off x="2363186" y="6020794"/>
            <a:ext cx="4456481" cy="707886"/>
          </a:xfrm>
          <a:prstGeom prst="rect">
            <a:avLst/>
          </a:prstGeom>
          <a:noFill/>
        </p:spPr>
        <p:txBody>
          <a:bodyPr wrap="square" rtlCol="0">
            <a:spAutoFit/>
          </a:bodyPr>
          <a:lstStyle/>
          <a:p>
            <a:r>
              <a:rPr lang="en-US" sz="4000" dirty="0"/>
              <a:t>(Spatially registered)</a:t>
            </a:r>
          </a:p>
        </p:txBody>
      </p:sp>
      <p:pic>
        <p:nvPicPr>
          <p:cNvPr id="3" name="Picture 2">
            <a:extLst>
              <a:ext uri="{FF2B5EF4-FFF2-40B4-BE49-F238E27FC236}">
                <a16:creationId xmlns:a16="http://schemas.microsoft.com/office/drawing/2014/main" id="{455DEECF-898A-F140-A12E-4C1C2719A598}"/>
              </a:ext>
            </a:extLst>
          </p:cNvPr>
          <p:cNvPicPr>
            <a:picLocks noChangeAspect="1"/>
          </p:cNvPicPr>
          <p:nvPr/>
        </p:nvPicPr>
        <p:blipFill>
          <a:blip r:embed="rId2"/>
          <a:stretch>
            <a:fillRect/>
          </a:stretch>
        </p:blipFill>
        <p:spPr>
          <a:xfrm>
            <a:off x="146304" y="1590105"/>
            <a:ext cx="8856913" cy="4129940"/>
          </a:xfrm>
          <a:prstGeom prst="rect">
            <a:avLst/>
          </a:prstGeom>
        </p:spPr>
      </p:pic>
    </p:spTree>
    <p:extLst>
      <p:ext uri="{BB962C8B-B14F-4D97-AF65-F5344CB8AC3E}">
        <p14:creationId xmlns:p14="http://schemas.microsoft.com/office/powerpoint/2010/main" val="406673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LEISA CRUISE DATA </a:t>
            </a:r>
            <a:r>
              <a:rPr lang="en-US" dirty="0">
                <a:ea typeface="ＭＳ Ｐゴシック" pitchFamily="-112" charset="-128"/>
                <a:cs typeface="ＭＳ Ｐゴシック" pitchFamily="-112" charset="-128"/>
              </a:rPr>
              <a:t>(20aug2018)</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9</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223158" y="892098"/>
            <a:ext cx="7028646" cy="369332"/>
          </a:xfrm>
          <a:prstGeom prst="rect">
            <a:avLst/>
          </a:prstGeom>
          <a:noFill/>
        </p:spPr>
        <p:txBody>
          <a:bodyPr wrap="square" rtlCol="0">
            <a:spAutoFit/>
          </a:bodyPr>
          <a:lstStyle/>
          <a:p>
            <a:r>
              <a:rPr lang="en-US" dirty="0"/>
              <a:t>/data/20180820_039709/lsb_0397097519_0x53c_eng.fit (Alpha </a:t>
            </a:r>
            <a:r>
              <a:rPr lang="en-US" dirty="0" err="1"/>
              <a:t>Lyrae</a:t>
            </a:r>
            <a:r>
              <a:rPr lang="en-US" dirty="0"/>
              <a:t>)</a:t>
            </a:r>
          </a:p>
        </p:txBody>
      </p:sp>
      <p:sp>
        <p:nvSpPr>
          <p:cNvPr id="17" name="TextBox 16">
            <a:extLst>
              <a:ext uri="{FF2B5EF4-FFF2-40B4-BE49-F238E27FC236}">
                <a16:creationId xmlns:a16="http://schemas.microsoft.com/office/drawing/2014/main" id="{6AA07FBC-8E5A-934F-8857-A390B09A1C87}"/>
              </a:ext>
            </a:extLst>
          </p:cNvPr>
          <p:cNvSpPr txBox="1"/>
          <p:nvPr/>
        </p:nvSpPr>
        <p:spPr>
          <a:xfrm>
            <a:off x="209849" y="1224751"/>
            <a:ext cx="2329484" cy="369332"/>
          </a:xfrm>
          <a:prstGeom prst="rect">
            <a:avLst/>
          </a:prstGeom>
          <a:noFill/>
        </p:spPr>
        <p:txBody>
          <a:bodyPr wrap="none" rtlCol="0">
            <a:spAutoFit/>
          </a:bodyPr>
          <a:lstStyle/>
          <a:p>
            <a:r>
              <a:rPr lang="en-US" dirty="0"/>
              <a:t>Channel 9 (2.4088 </a:t>
            </a:r>
            <a:r>
              <a:rPr lang="en-US" dirty="0">
                <a:latin typeface="Symbol" pitchFamily="2" charset="2"/>
              </a:rPr>
              <a:t>m</a:t>
            </a:r>
            <a:r>
              <a:rPr lang="en-US" dirty="0"/>
              <a:t>m)</a:t>
            </a:r>
          </a:p>
        </p:txBody>
      </p:sp>
      <p:sp>
        <p:nvSpPr>
          <p:cNvPr id="21" name="TextBox 20">
            <a:extLst>
              <a:ext uri="{FF2B5EF4-FFF2-40B4-BE49-F238E27FC236}">
                <a16:creationId xmlns:a16="http://schemas.microsoft.com/office/drawing/2014/main" id="{BB3A0345-3731-C142-B4DC-4BFF50013B50}"/>
              </a:ext>
            </a:extLst>
          </p:cNvPr>
          <p:cNvSpPr txBox="1"/>
          <p:nvPr/>
        </p:nvSpPr>
        <p:spPr>
          <a:xfrm>
            <a:off x="6381049" y="1228472"/>
            <a:ext cx="2563522" cy="369332"/>
          </a:xfrm>
          <a:prstGeom prst="rect">
            <a:avLst/>
          </a:prstGeom>
          <a:noFill/>
        </p:spPr>
        <p:txBody>
          <a:bodyPr wrap="none" rtlCol="0">
            <a:spAutoFit/>
          </a:bodyPr>
          <a:lstStyle/>
          <a:p>
            <a:r>
              <a:rPr lang="en-US" dirty="0"/>
              <a:t>Channel 250 (2.1038 </a:t>
            </a:r>
            <a:r>
              <a:rPr lang="en-US" dirty="0">
                <a:latin typeface="Symbol" pitchFamily="2" charset="2"/>
              </a:rPr>
              <a:t>m</a:t>
            </a:r>
            <a:r>
              <a:rPr lang="en-US"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3338990" y="1238372"/>
            <a:ext cx="2563522" cy="369332"/>
          </a:xfrm>
          <a:prstGeom prst="rect">
            <a:avLst/>
          </a:prstGeom>
          <a:noFill/>
        </p:spPr>
        <p:txBody>
          <a:bodyPr wrap="none" rtlCol="0">
            <a:spAutoFit/>
          </a:bodyPr>
          <a:lstStyle/>
          <a:p>
            <a:r>
              <a:rPr lang="en-US" dirty="0"/>
              <a:t>Channel 194 (1.2384 </a:t>
            </a:r>
            <a:r>
              <a:rPr lang="en-US" dirty="0">
                <a:latin typeface="Symbol" pitchFamily="2" charset="2"/>
              </a:rPr>
              <a:t>m</a:t>
            </a:r>
            <a:r>
              <a:rPr lang="en-US" dirty="0"/>
              <a:t>m)</a:t>
            </a:r>
          </a:p>
        </p:txBody>
      </p:sp>
      <p:sp>
        <p:nvSpPr>
          <p:cNvPr id="7" name="TextBox 6">
            <a:extLst>
              <a:ext uri="{FF2B5EF4-FFF2-40B4-BE49-F238E27FC236}">
                <a16:creationId xmlns:a16="http://schemas.microsoft.com/office/drawing/2014/main" id="{F1CD82EF-CFC1-A94B-A42B-68898347D1B9}"/>
              </a:ext>
            </a:extLst>
          </p:cNvPr>
          <p:cNvSpPr txBox="1"/>
          <p:nvPr/>
        </p:nvSpPr>
        <p:spPr>
          <a:xfrm>
            <a:off x="1964658" y="5842664"/>
            <a:ext cx="2145972" cy="369332"/>
          </a:xfrm>
          <a:prstGeom prst="rect">
            <a:avLst/>
          </a:prstGeom>
          <a:noFill/>
        </p:spPr>
        <p:txBody>
          <a:bodyPr wrap="none" rtlCol="0">
            <a:spAutoFit/>
          </a:bodyPr>
          <a:lstStyle/>
          <a:p>
            <a:r>
              <a:rPr lang="en-US" dirty="0"/>
              <a:t>Low-res (</a:t>
            </a:r>
            <a:r>
              <a:rPr lang="en-US" dirty="0">
                <a:latin typeface="Symbol" pitchFamily="2" charset="2"/>
              </a:rPr>
              <a:t>l/Dl </a:t>
            </a:r>
            <a:r>
              <a:rPr lang="en-US" dirty="0"/>
              <a:t>~ 243)</a:t>
            </a:r>
          </a:p>
        </p:txBody>
      </p:sp>
      <p:sp>
        <p:nvSpPr>
          <p:cNvPr id="22" name="TextBox 21">
            <a:extLst>
              <a:ext uri="{FF2B5EF4-FFF2-40B4-BE49-F238E27FC236}">
                <a16:creationId xmlns:a16="http://schemas.microsoft.com/office/drawing/2014/main" id="{ADD71C37-2707-9641-ADA8-748D64BB4C8A}"/>
              </a:ext>
            </a:extLst>
          </p:cNvPr>
          <p:cNvSpPr txBox="1"/>
          <p:nvPr/>
        </p:nvSpPr>
        <p:spPr>
          <a:xfrm>
            <a:off x="6546535" y="5816932"/>
            <a:ext cx="2195024" cy="369332"/>
          </a:xfrm>
          <a:prstGeom prst="rect">
            <a:avLst/>
          </a:prstGeom>
          <a:noFill/>
        </p:spPr>
        <p:txBody>
          <a:bodyPr wrap="none" rtlCol="0">
            <a:spAutoFit/>
          </a:bodyPr>
          <a:lstStyle/>
          <a:p>
            <a:r>
              <a:rPr lang="en-US" dirty="0"/>
              <a:t>High-res (</a:t>
            </a:r>
            <a:r>
              <a:rPr lang="en-US" dirty="0">
                <a:latin typeface="Symbol" pitchFamily="2" charset="2"/>
              </a:rPr>
              <a:t>l/Dl </a:t>
            </a:r>
            <a:r>
              <a:rPr lang="en-US" dirty="0"/>
              <a:t>~ 542)</a:t>
            </a:r>
          </a:p>
        </p:txBody>
      </p:sp>
      <p:sp>
        <p:nvSpPr>
          <p:cNvPr id="12" name="TextBox 11">
            <a:extLst>
              <a:ext uri="{FF2B5EF4-FFF2-40B4-BE49-F238E27FC236}">
                <a16:creationId xmlns:a16="http://schemas.microsoft.com/office/drawing/2014/main" id="{23D49C4E-9F6D-C543-8733-0A561DAFE493}"/>
              </a:ext>
            </a:extLst>
          </p:cNvPr>
          <p:cNvSpPr txBox="1"/>
          <p:nvPr/>
        </p:nvSpPr>
        <p:spPr>
          <a:xfrm>
            <a:off x="11877" y="5662552"/>
            <a:ext cx="6269665" cy="369332"/>
          </a:xfrm>
          <a:prstGeom prst="rect">
            <a:avLst/>
          </a:prstGeom>
          <a:noFill/>
        </p:spPr>
        <p:txBody>
          <a:bodyPr wrap="none" rtlCol="0">
            <a:spAutoFit/>
          </a:bodyPr>
          <a:lstStyle/>
          <a:p>
            <a:r>
              <a:rPr lang="en-US" dirty="0"/>
              <a:t>|&lt;--------------------------------------------------------------------------------&gt;|</a:t>
            </a:r>
          </a:p>
        </p:txBody>
      </p:sp>
      <p:sp>
        <p:nvSpPr>
          <p:cNvPr id="13" name="TextBox 12">
            <a:extLst>
              <a:ext uri="{FF2B5EF4-FFF2-40B4-BE49-F238E27FC236}">
                <a16:creationId xmlns:a16="http://schemas.microsoft.com/office/drawing/2014/main" id="{2B80F122-A17F-D04D-B78C-44489223D13A}"/>
              </a:ext>
            </a:extLst>
          </p:cNvPr>
          <p:cNvSpPr txBox="1"/>
          <p:nvPr/>
        </p:nvSpPr>
        <p:spPr>
          <a:xfrm>
            <a:off x="2363186" y="6020794"/>
            <a:ext cx="4456481" cy="707886"/>
          </a:xfrm>
          <a:prstGeom prst="rect">
            <a:avLst/>
          </a:prstGeom>
          <a:noFill/>
        </p:spPr>
        <p:txBody>
          <a:bodyPr wrap="square" rtlCol="0">
            <a:spAutoFit/>
          </a:bodyPr>
          <a:lstStyle/>
          <a:p>
            <a:r>
              <a:rPr lang="en-US" sz="4000" dirty="0"/>
              <a:t>(Spatially registered)</a:t>
            </a:r>
          </a:p>
        </p:txBody>
      </p:sp>
      <p:pic>
        <p:nvPicPr>
          <p:cNvPr id="3" name="Picture 2">
            <a:extLst>
              <a:ext uri="{FF2B5EF4-FFF2-40B4-BE49-F238E27FC236}">
                <a16:creationId xmlns:a16="http://schemas.microsoft.com/office/drawing/2014/main" id="{455DEECF-898A-F140-A12E-4C1C2719A598}"/>
              </a:ext>
            </a:extLst>
          </p:cNvPr>
          <p:cNvPicPr>
            <a:picLocks noChangeAspect="1"/>
          </p:cNvPicPr>
          <p:nvPr/>
        </p:nvPicPr>
        <p:blipFill>
          <a:blip r:embed="rId2"/>
          <a:stretch>
            <a:fillRect/>
          </a:stretch>
        </p:blipFill>
        <p:spPr>
          <a:xfrm>
            <a:off x="146304" y="1590105"/>
            <a:ext cx="8856913" cy="4129940"/>
          </a:xfrm>
          <a:prstGeom prst="rect">
            <a:avLst/>
          </a:prstGeom>
        </p:spPr>
      </p:pic>
      <p:pic>
        <p:nvPicPr>
          <p:cNvPr id="14" name="Picture 13" descr="Protopapa_LEISA.jpg">
            <a:extLst>
              <a:ext uri="{FF2B5EF4-FFF2-40B4-BE49-F238E27FC236}">
                <a16:creationId xmlns:a16="http://schemas.microsoft.com/office/drawing/2014/main" id="{C0B737A1-AC92-7E42-95B2-1FAB73F8788B}"/>
              </a:ext>
            </a:extLst>
          </p:cNvPr>
          <p:cNvPicPr>
            <a:picLocks noChangeAspect="1"/>
          </p:cNvPicPr>
          <p:nvPr/>
        </p:nvPicPr>
        <p:blipFill>
          <a:blip r:embed="rId3"/>
          <a:stretch>
            <a:fillRect/>
          </a:stretch>
        </p:blipFill>
        <p:spPr>
          <a:xfrm>
            <a:off x="566124" y="2933687"/>
            <a:ext cx="2208293" cy="2667556"/>
          </a:xfrm>
          <a:prstGeom prst="rect">
            <a:avLst/>
          </a:prstGeom>
        </p:spPr>
      </p:pic>
    </p:spTree>
    <p:extLst>
      <p:ext uri="{BB962C8B-B14F-4D97-AF65-F5344CB8AC3E}">
        <p14:creationId xmlns:p14="http://schemas.microsoft.com/office/powerpoint/2010/main" val="367844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2554</TotalTime>
  <Words>875</Words>
  <Application>Microsoft Macintosh PowerPoint</Application>
  <PresentationFormat>On-screen Show (4:3)</PresentationFormat>
  <Paragraphs>106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New York</vt:lpstr>
      <vt:lpstr>Symbol</vt:lpstr>
      <vt:lpstr>Office Theme</vt:lpstr>
      <vt:lpstr>PDS-SBN Review of New Horizons LEISA Data (2014 MU69 Approach) </vt:lpstr>
      <vt:lpstr>LEISA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DiSanti</dc:creator>
  <cp:lastModifiedBy>Disanti, Michael A. (GSFC-6930)</cp:lastModifiedBy>
  <cp:revision>125</cp:revision>
  <cp:lastPrinted>2018-10-10T14:46:50Z</cp:lastPrinted>
  <dcterms:created xsi:type="dcterms:W3CDTF">2016-12-06T18:55:39Z</dcterms:created>
  <dcterms:modified xsi:type="dcterms:W3CDTF">2020-02-27T11:51:12Z</dcterms:modified>
</cp:coreProperties>
</file>