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7" r:id="rId3"/>
    <p:sldId id="263" r:id="rId4"/>
    <p:sldId id="266"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1"/>
    <p:restoredTop sz="94767"/>
  </p:normalViewPr>
  <p:slideViewPr>
    <p:cSldViewPr snapToGrid="0" snapToObjects="1">
      <p:cViewPr varScale="1">
        <p:scale>
          <a:sx n="149" d="100"/>
          <a:sy n="149" d="100"/>
        </p:scale>
        <p:origin x="208"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588A8-6F03-BE47-A1A3-92CB066D2FCD}" type="datetimeFigureOut">
              <a:rPr lang="en-US" smtClean="0"/>
              <a:t>8/4/20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E8142-9A8E-6640-B4C6-EF7825A132F4}" type="slidenum">
              <a:rPr lang="en-US" smtClean="0"/>
              <a:t>‹#›</a:t>
            </a:fld>
            <a:endParaRPr lang="en-US"/>
          </a:p>
        </p:txBody>
      </p:sp>
    </p:spTree>
    <p:extLst>
      <p:ext uri="{BB962C8B-B14F-4D97-AF65-F5344CB8AC3E}">
        <p14:creationId xmlns:p14="http://schemas.microsoft.com/office/powerpoint/2010/main" val="3814358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1ABD11-7557-B142-8DF6-82AD17129DB6}"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3140296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2743CE-201B-7644-BB38-646F30983B29}"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300208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A29541-CEA8-0449-8D05-B41C7A957C64}"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10253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F613A5-7A0D-C748-B973-57BB38ED2C12}"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40876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0BF45-5E6E-F542-9478-12455B63A569}" type="datetime1">
              <a:rPr lang="en-US" smtClean="0"/>
              <a:t>8/4/20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44183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405" y="1084333"/>
            <a:ext cx="5720395" cy="51060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084333"/>
            <a:ext cx="5779736" cy="51060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073B29-2283-1247-A2A4-A50EDD108519}" type="datetime1">
              <a:rPr lang="en-US" smtClean="0"/>
              <a:t>8/4/20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107369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405" y="248156"/>
            <a:ext cx="11652531" cy="694931"/>
          </a:xfrm>
        </p:spPr>
        <p:txBody>
          <a:bodyPr vert="horz" lIns="91440" tIns="45720" rIns="91440" bIns="45720" rtlCol="0" anchor="ctr">
            <a:normAutofit/>
          </a:bodyPr>
          <a:lstStyle>
            <a:lvl1pPr>
              <a:defRPr lang="en-US"/>
            </a:lvl1pPr>
          </a:lstStyle>
          <a:p>
            <a:pPr lvl="0"/>
            <a:r>
              <a:rPr lang="en-US"/>
              <a:t>Click to edit Master title style</a:t>
            </a:r>
          </a:p>
        </p:txBody>
      </p:sp>
      <p:sp>
        <p:nvSpPr>
          <p:cNvPr id="3" name="Text Placeholder 2"/>
          <p:cNvSpPr>
            <a:spLocks noGrp="1"/>
          </p:cNvSpPr>
          <p:nvPr>
            <p:ph type="body" idx="1"/>
          </p:nvPr>
        </p:nvSpPr>
        <p:spPr>
          <a:xfrm>
            <a:off x="299406" y="1077404"/>
            <a:ext cx="56981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9406" y="1901316"/>
            <a:ext cx="5698170" cy="4288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077404"/>
            <a:ext cx="577973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1901316"/>
            <a:ext cx="5779736" cy="42883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58E06F-4D4A-0247-845A-D0245AD1E759}" type="datetime1">
              <a:rPr lang="en-US" smtClean="0"/>
              <a:t>8/4/20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95604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08D1FB-56F5-7343-947F-CF29564F519B}" type="datetime1">
              <a:rPr lang="en-US" smtClean="0"/>
              <a:t>8/4/20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43605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F7C65-A462-0445-B13A-D6CFCD0E309F}" type="datetime1">
              <a:rPr lang="en-US" smtClean="0"/>
              <a:t>8/4/20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227316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406" y="457200"/>
            <a:ext cx="4472620"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936142" y="457201"/>
            <a:ext cx="7015794"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406" y="2057400"/>
            <a:ext cx="447262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4159B9-1172-9F4E-A7DF-CE9672786B1F}" type="datetime1">
              <a:rPr lang="en-US" smtClean="0"/>
              <a:t>8/4/20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3566573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406" y="457200"/>
            <a:ext cx="4472620"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936142" y="457201"/>
            <a:ext cx="7015794"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9406" y="2057400"/>
            <a:ext cx="447262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CD7F1B-5C18-E34D-8DBF-B377B5786AB5}" type="datetime1">
              <a:rPr lang="en-US" smtClean="0"/>
              <a:t>8/4/20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DEA5FC-E253-984A-ADE5-8E2D0D96B2AB}" type="slidenum">
              <a:rPr lang="en-US" smtClean="0"/>
              <a:t>‹#›</a:t>
            </a:fld>
            <a:endParaRPr lang="en-US"/>
          </a:p>
        </p:txBody>
      </p:sp>
    </p:spTree>
    <p:extLst>
      <p:ext uri="{BB962C8B-B14F-4D97-AF65-F5344CB8AC3E}">
        <p14:creationId xmlns:p14="http://schemas.microsoft.com/office/powerpoint/2010/main" val="219569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405" y="251836"/>
            <a:ext cx="11652531" cy="69493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405" y="1084333"/>
            <a:ext cx="11652531" cy="51094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405" y="635634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17441-50CD-9747-860B-F4AA9579DD99}" type="datetime1">
              <a:rPr lang="en-US" smtClean="0"/>
              <a:t>8/4/20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208736" y="635634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EA5FC-E253-984A-ADE5-8E2D0D96B2AB}" type="slidenum">
              <a:rPr lang="en-US" smtClean="0"/>
              <a:t>‹#›</a:t>
            </a:fld>
            <a:endParaRPr lang="en-US"/>
          </a:p>
        </p:txBody>
      </p:sp>
    </p:spTree>
    <p:extLst>
      <p:ext uri="{BB962C8B-B14F-4D97-AF65-F5344CB8AC3E}">
        <p14:creationId xmlns:p14="http://schemas.microsoft.com/office/powerpoint/2010/main" val="3416854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14A6-A7FA-FC45-89D9-E4212A8F2B34}"/>
              </a:ext>
            </a:extLst>
          </p:cNvPr>
          <p:cNvSpPr>
            <a:spLocks noGrp="1"/>
          </p:cNvSpPr>
          <p:nvPr>
            <p:ph type="ctrTitle"/>
          </p:nvPr>
        </p:nvSpPr>
        <p:spPr/>
        <p:txBody>
          <a:bodyPr>
            <a:normAutofit/>
          </a:bodyPr>
          <a:lstStyle/>
          <a:p>
            <a:r>
              <a:rPr lang="en-US" dirty="0"/>
              <a:t>Rosetta OSIRIS Sample Dataset GEOSPICE</a:t>
            </a:r>
          </a:p>
        </p:txBody>
      </p:sp>
      <p:sp>
        <p:nvSpPr>
          <p:cNvPr id="3" name="Subtitle 2">
            <a:extLst>
              <a:ext uri="{FF2B5EF4-FFF2-40B4-BE49-F238E27FC236}">
                <a16:creationId xmlns:a16="http://schemas.microsoft.com/office/drawing/2014/main" id="{7723FD2F-1A81-4B44-B454-9C4915DDA279}"/>
              </a:ext>
            </a:extLst>
          </p:cNvPr>
          <p:cNvSpPr>
            <a:spLocks noGrp="1"/>
          </p:cNvSpPr>
          <p:nvPr>
            <p:ph type="subTitle" idx="1"/>
          </p:nvPr>
        </p:nvSpPr>
        <p:spPr>
          <a:xfrm>
            <a:off x="1524000" y="4224528"/>
            <a:ext cx="9144000" cy="1280160"/>
          </a:xfrm>
        </p:spPr>
        <p:txBody>
          <a:bodyPr>
            <a:normAutofit lnSpcReduction="10000"/>
          </a:bodyPr>
          <a:lstStyle/>
          <a:p>
            <a:r>
              <a:rPr lang="en-US" dirty="0"/>
              <a:t>Jian-Yang Li</a:t>
            </a:r>
          </a:p>
          <a:p>
            <a:r>
              <a:rPr lang="en-US" dirty="0"/>
              <a:t>Planetary Science Institute</a:t>
            </a:r>
          </a:p>
          <a:p>
            <a:r>
              <a:rPr lang="en-US" dirty="0"/>
              <a:t>8/4/2020</a:t>
            </a:r>
          </a:p>
        </p:txBody>
      </p:sp>
      <p:sp>
        <p:nvSpPr>
          <p:cNvPr id="4" name="Slide Number Placeholder 3">
            <a:extLst>
              <a:ext uri="{FF2B5EF4-FFF2-40B4-BE49-F238E27FC236}">
                <a16:creationId xmlns:a16="http://schemas.microsoft.com/office/drawing/2014/main" id="{FF025B54-CE6C-2443-9C51-9CB6A745C0E3}"/>
              </a:ext>
            </a:extLst>
          </p:cNvPr>
          <p:cNvSpPr>
            <a:spLocks noGrp="1"/>
          </p:cNvSpPr>
          <p:nvPr>
            <p:ph type="sldNum" sz="quarter" idx="12"/>
          </p:nvPr>
        </p:nvSpPr>
        <p:spPr/>
        <p:txBody>
          <a:bodyPr/>
          <a:lstStyle/>
          <a:p>
            <a:fld id="{E9DEA5FC-E253-984A-ADE5-8E2D0D96B2AB}" type="slidenum">
              <a:rPr lang="en-US" smtClean="0"/>
              <a:t>1</a:t>
            </a:fld>
            <a:endParaRPr lang="en-US"/>
          </a:p>
        </p:txBody>
      </p:sp>
    </p:spTree>
    <p:extLst>
      <p:ext uri="{BB962C8B-B14F-4D97-AF65-F5344CB8AC3E}">
        <p14:creationId xmlns:p14="http://schemas.microsoft.com/office/powerpoint/2010/main" val="221182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B058C-DFFA-3D40-9B0A-64C1A61B96F2}"/>
              </a:ext>
            </a:extLst>
          </p:cNvPr>
          <p:cNvSpPr>
            <a:spLocks noGrp="1"/>
          </p:cNvSpPr>
          <p:nvPr>
            <p:ph type="title"/>
          </p:nvPr>
        </p:nvSpPr>
        <p:spPr/>
        <p:txBody>
          <a:bodyPr>
            <a:normAutofit fontScale="90000"/>
          </a:bodyPr>
          <a:lstStyle/>
          <a:p>
            <a:r>
              <a:rPr lang="en-US" dirty="0"/>
              <a:t>Overview</a:t>
            </a:r>
          </a:p>
        </p:txBody>
      </p:sp>
      <p:sp>
        <p:nvSpPr>
          <p:cNvPr id="3" name="Content Placeholder 2">
            <a:extLst>
              <a:ext uri="{FF2B5EF4-FFF2-40B4-BE49-F238E27FC236}">
                <a16:creationId xmlns:a16="http://schemas.microsoft.com/office/drawing/2014/main" id="{C7249798-3D2F-4544-A5F1-63FE464D4135}"/>
              </a:ext>
            </a:extLst>
          </p:cNvPr>
          <p:cNvSpPr>
            <a:spLocks noGrp="1"/>
          </p:cNvSpPr>
          <p:nvPr>
            <p:ph idx="1"/>
          </p:nvPr>
        </p:nvSpPr>
        <p:spPr/>
        <p:txBody>
          <a:bodyPr>
            <a:normAutofit fontScale="77500" lnSpcReduction="20000"/>
          </a:bodyPr>
          <a:lstStyle/>
          <a:p>
            <a:r>
              <a:rPr lang="en-US" dirty="0"/>
              <a:t>Datasets: </a:t>
            </a:r>
            <a:r>
              <a:rPr lang="en-US" dirty="0" err="1"/>
              <a:t>ro</a:t>
            </a:r>
            <a:r>
              <a:rPr lang="en-US" dirty="0"/>
              <a:t>-c-[</a:t>
            </a:r>
            <a:r>
              <a:rPr lang="en-US" dirty="0" err="1"/>
              <a:t>osinac</a:t>
            </a:r>
            <a:r>
              <a:rPr lang="en-US" dirty="0"/>
              <a:t>/</a:t>
            </a:r>
            <a:r>
              <a:rPr lang="en-US" dirty="0" err="1"/>
              <a:t>osiwac</a:t>
            </a:r>
            <a:r>
              <a:rPr lang="en-US" dirty="0"/>
              <a:t>]-5-esc1-67p-m12-geospice-v0.1</a:t>
            </a:r>
          </a:p>
          <a:p>
            <a:r>
              <a:rPr lang="en-US" dirty="0"/>
              <a:t>OSIRIS Level 5 georeferenced images in MPT 12, collected from between 2015-01-13T23:25:00 and 2015-02-10T23:24:59</a:t>
            </a:r>
          </a:p>
          <a:p>
            <a:r>
              <a:rPr lang="en-US" dirty="0"/>
              <a:t>Improved georeferenced data ‘geo’ version previously released, intended to replace the ‘geo’ version</a:t>
            </a:r>
          </a:p>
          <a:p>
            <a:r>
              <a:rPr lang="en-US" dirty="0"/>
              <a:t>Changes from ‘geo’ version</a:t>
            </a:r>
          </a:p>
          <a:p>
            <a:pPr lvl="1"/>
            <a:r>
              <a:rPr lang="en-US" dirty="0"/>
              <a:t>Improved registration between image and backplanes with automated shift using cross-correlation</a:t>
            </a:r>
          </a:p>
          <a:p>
            <a:pPr lvl="1"/>
            <a:r>
              <a:rPr lang="en-US" dirty="0"/>
              <a:t>Use of 2M shap7 rather than 4M shap7 shape model</a:t>
            </a:r>
          </a:p>
          <a:p>
            <a:pPr lvl="1"/>
            <a:r>
              <a:rPr lang="en-US" dirty="0"/>
              <a:t>Improved NAC bad column 995</a:t>
            </a:r>
          </a:p>
          <a:p>
            <a:pPr lvl="1"/>
            <a:r>
              <a:rPr lang="en-US" dirty="0"/>
              <a:t>Improved WAC distortion correction</a:t>
            </a:r>
          </a:p>
          <a:p>
            <a:pPr lvl="1"/>
            <a:r>
              <a:rPr lang="en-US" dirty="0"/>
              <a:t>Improved boresight correction with dependent on filter and temperature</a:t>
            </a:r>
          </a:p>
          <a:p>
            <a:pPr lvl="1"/>
            <a:r>
              <a:rPr lang="en-US" dirty="0"/>
              <a:t>Bug fixes: boresight center for enlarged frame</a:t>
            </a:r>
          </a:p>
          <a:p>
            <a:pPr lvl="1"/>
            <a:r>
              <a:rPr lang="en-US" dirty="0"/>
              <a:t>Some updates in PDS headers</a:t>
            </a:r>
          </a:p>
          <a:p>
            <a:pPr lvl="1"/>
            <a:r>
              <a:rPr lang="en-US" dirty="0"/>
              <a:t>Updated documents: OSIRIS_SIS_V08 (from v05), SCIENCE_USER_GUIDE_V07 (from v03), OSIRIS_CAL_PIPELINE_V10 (from v06)</a:t>
            </a:r>
          </a:p>
          <a:p>
            <a:endParaRPr lang="en-US" dirty="0"/>
          </a:p>
          <a:p>
            <a:r>
              <a:rPr lang="en-US" dirty="0"/>
              <a:t>Overall excellent datasets almost free of problem</a:t>
            </a:r>
          </a:p>
        </p:txBody>
      </p:sp>
      <p:sp>
        <p:nvSpPr>
          <p:cNvPr id="4" name="Slide Number Placeholder 3">
            <a:extLst>
              <a:ext uri="{FF2B5EF4-FFF2-40B4-BE49-F238E27FC236}">
                <a16:creationId xmlns:a16="http://schemas.microsoft.com/office/drawing/2014/main" id="{4C2CEFD4-87A4-AF4F-8DD7-08F037F6172E}"/>
              </a:ext>
            </a:extLst>
          </p:cNvPr>
          <p:cNvSpPr>
            <a:spLocks noGrp="1"/>
          </p:cNvSpPr>
          <p:nvPr>
            <p:ph type="sldNum" sz="quarter" idx="12"/>
          </p:nvPr>
        </p:nvSpPr>
        <p:spPr/>
        <p:txBody>
          <a:bodyPr/>
          <a:lstStyle/>
          <a:p>
            <a:fld id="{E9DEA5FC-E253-984A-ADE5-8E2D0D96B2AB}" type="slidenum">
              <a:rPr lang="en-US" smtClean="0"/>
              <a:t>2</a:t>
            </a:fld>
            <a:endParaRPr lang="en-US"/>
          </a:p>
        </p:txBody>
      </p:sp>
    </p:spTree>
    <p:extLst>
      <p:ext uri="{BB962C8B-B14F-4D97-AF65-F5344CB8AC3E}">
        <p14:creationId xmlns:p14="http://schemas.microsoft.com/office/powerpoint/2010/main" val="60280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B5EFF-6CB8-D545-B8A0-4215A99DB83E}"/>
              </a:ext>
            </a:extLst>
          </p:cNvPr>
          <p:cNvSpPr>
            <a:spLocks noGrp="1"/>
          </p:cNvSpPr>
          <p:nvPr>
            <p:ph type="title"/>
          </p:nvPr>
        </p:nvSpPr>
        <p:spPr/>
        <p:txBody>
          <a:bodyPr>
            <a:normAutofit fontScale="90000"/>
          </a:bodyPr>
          <a:lstStyle/>
          <a:p>
            <a:r>
              <a:rPr lang="en-US" dirty="0"/>
              <a:t>Review steps</a:t>
            </a:r>
          </a:p>
        </p:txBody>
      </p:sp>
      <p:sp>
        <p:nvSpPr>
          <p:cNvPr id="3" name="Content Placeholder 2">
            <a:extLst>
              <a:ext uri="{FF2B5EF4-FFF2-40B4-BE49-F238E27FC236}">
                <a16:creationId xmlns:a16="http://schemas.microsoft.com/office/drawing/2014/main" id="{4E86ED47-63DD-2842-B85E-8B67931F1117}"/>
              </a:ext>
            </a:extLst>
          </p:cNvPr>
          <p:cNvSpPr>
            <a:spLocks noGrp="1"/>
          </p:cNvSpPr>
          <p:nvPr>
            <p:ph idx="1"/>
          </p:nvPr>
        </p:nvSpPr>
        <p:spPr>
          <a:xfrm>
            <a:off x="299405" y="1084333"/>
            <a:ext cx="11652531" cy="5521831"/>
          </a:xfrm>
        </p:spPr>
        <p:txBody>
          <a:bodyPr>
            <a:normAutofit fontScale="92500" lnSpcReduction="10000"/>
          </a:bodyPr>
          <a:lstStyle/>
          <a:p>
            <a:r>
              <a:rPr lang="en-US" dirty="0"/>
              <a:t>Checked </a:t>
            </a:r>
            <a:r>
              <a:rPr lang="en-US" dirty="0" err="1"/>
              <a:t>dataset.cat</a:t>
            </a:r>
            <a:r>
              <a:rPr lang="en-US" dirty="0"/>
              <a:t> files, with comparison with the corresponding ‘geo’ version</a:t>
            </a:r>
          </a:p>
          <a:p>
            <a:r>
              <a:rPr lang="en-US" dirty="0"/>
              <a:t>Checked all documents in document/ directory</a:t>
            </a:r>
          </a:p>
          <a:p>
            <a:pPr lvl="1"/>
            <a:r>
              <a:rPr lang="en-US" dirty="0"/>
              <a:t>Primarily osiris_eaicd_v08.pdf, science_user_guide_v07.pdf, osiris_sis_v08.pdf, and osiris_cal_pipeline_v10.pdf, as well as geo_products_v03.pdf in documents/</a:t>
            </a:r>
            <a:r>
              <a:rPr lang="en-US" dirty="0" err="1"/>
              <a:t>calib</a:t>
            </a:r>
            <a:r>
              <a:rPr lang="en-US" dirty="0"/>
              <a:t>/</a:t>
            </a:r>
          </a:p>
          <a:p>
            <a:r>
              <a:rPr lang="en-US" dirty="0"/>
              <a:t>Review image data</a:t>
            </a:r>
          </a:p>
          <a:p>
            <a:pPr lvl="1"/>
            <a:r>
              <a:rPr lang="en-US" dirty="0"/>
              <a:t>Load with various software, compare IMG</a:t>
            </a:r>
          </a:p>
          <a:p>
            <a:pPr lvl="1"/>
            <a:r>
              <a:rPr lang="en-US" dirty="0"/>
              <a:t>Compare the original frame size and enlarged frame size for the center part, as well as PDS headers</a:t>
            </a:r>
          </a:p>
          <a:p>
            <a:pPr lvl="1"/>
            <a:r>
              <a:rPr lang="en-US" dirty="0"/>
              <a:t>Compare with upstream level, particularly the ’geometric distortion corrected flux’ images to check whether the the processing is consistent with previous version</a:t>
            </a:r>
          </a:p>
          <a:p>
            <a:r>
              <a:rPr lang="en-US" dirty="0"/>
              <a:t>Did NOT do</a:t>
            </a:r>
          </a:p>
          <a:p>
            <a:pPr lvl="1"/>
            <a:r>
              <a:rPr lang="en-US" dirty="0"/>
              <a:t>Check the catalog files that are common in previously released datasets</a:t>
            </a:r>
          </a:p>
          <a:p>
            <a:pPr lvl="1"/>
            <a:r>
              <a:rPr lang="en-US" dirty="0"/>
              <a:t>Check calibration data files</a:t>
            </a:r>
          </a:p>
          <a:p>
            <a:pPr lvl="1"/>
            <a:r>
              <a:rPr lang="en-US" dirty="0"/>
              <a:t>Run calibration pipeline</a:t>
            </a:r>
          </a:p>
          <a:p>
            <a:pPr lvl="1"/>
            <a:r>
              <a:rPr lang="en-US" dirty="0"/>
              <a:t>Check index/ directory</a:t>
            </a:r>
          </a:p>
        </p:txBody>
      </p:sp>
      <p:sp>
        <p:nvSpPr>
          <p:cNvPr id="4" name="Slide Number Placeholder 3">
            <a:extLst>
              <a:ext uri="{FF2B5EF4-FFF2-40B4-BE49-F238E27FC236}">
                <a16:creationId xmlns:a16="http://schemas.microsoft.com/office/drawing/2014/main" id="{C3714690-7387-A547-824F-9E5935322E4E}"/>
              </a:ext>
            </a:extLst>
          </p:cNvPr>
          <p:cNvSpPr>
            <a:spLocks noGrp="1"/>
          </p:cNvSpPr>
          <p:nvPr>
            <p:ph type="sldNum" sz="quarter" idx="12"/>
          </p:nvPr>
        </p:nvSpPr>
        <p:spPr/>
        <p:txBody>
          <a:bodyPr/>
          <a:lstStyle/>
          <a:p>
            <a:fld id="{E9DEA5FC-E253-984A-ADE5-8E2D0D96B2AB}" type="slidenum">
              <a:rPr lang="en-US" smtClean="0"/>
              <a:t>3</a:t>
            </a:fld>
            <a:endParaRPr lang="en-US"/>
          </a:p>
        </p:txBody>
      </p:sp>
    </p:spTree>
    <p:extLst>
      <p:ext uri="{BB962C8B-B14F-4D97-AF65-F5344CB8AC3E}">
        <p14:creationId xmlns:p14="http://schemas.microsoft.com/office/powerpoint/2010/main" val="261242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56CB-06A2-1847-9103-9F7446474A92}"/>
              </a:ext>
            </a:extLst>
          </p:cNvPr>
          <p:cNvSpPr>
            <a:spLocks noGrp="1"/>
          </p:cNvSpPr>
          <p:nvPr>
            <p:ph type="title"/>
          </p:nvPr>
        </p:nvSpPr>
        <p:spPr/>
        <p:txBody>
          <a:bodyPr>
            <a:normAutofit fontScale="90000"/>
          </a:bodyPr>
          <a:lstStyle/>
          <a:p>
            <a:r>
              <a:rPr lang="en-US" dirty="0"/>
              <a:t>Catalog and Documentation</a:t>
            </a:r>
          </a:p>
        </p:txBody>
      </p:sp>
      <p:sp>
        <p:nvSpPr>
          <p:cNvPr id="3" name="Content Placeholder 2">
            <a:extLst>
              <a:ext uri="{FF2B5EF4-FFF2-40B4-BE49-F238E27FC236}">
                <a16:creationId xmlns:a16="http://schemas.microsoft.com/office/drawing/2014/main" id="{ACF97249-C47D-724B-A616-14560475823C}"/>
              </a:ext>
            </a:extLst>
          </p:cNvPr>
          <p:cNvSpPr>
            <a:spLocks noGrp="1"/>
          </p:cNvSpPr>
          <p:nvPr>
            <p:ph idx="1"/>
          </p:nvPr>
        </p:nvSpPr>
        <p:spPr/>
        <p:txBody>
          <a:bodyPr>
            <a:normAutofit fontScale="92500" lnSpcReduction="10000"/>
          </a:bodyPr>
          <a:lstStyle/>
          <a:p>
            <a:r>
              <a:rPr lang="en-US" dirty="0"/>
              <a:t>Overall similar to the catalog files in ‘geo’ version, except for the updated information to reflect the new ‘</a:t>
            </a:r>
            <a:r>
              <a:rPr lang="en-US" dirty="0" err="1"/>
              <a:t>geospice</a:t>
            </a:r>
            <a:r>
              <a:rPr lang="en-US" dirty="0"/>
              <a:t>’ version</a:t>
            </a:r>
          </a:p>
          <a:p>
            <a:r>
              <a:rPr lang="en-US" u="sng" dirty="0"/>
              <a:t>Suggestion:</a:t>
            </a:r>
            <a:r>
              <a:rPr lang="en-US" dirty="0"/>
              <a:t> The difference between ‘</a:t>
            </a:r>
            <a:r>
              <a:rPr lang="en-US" dirty="0" err="1"/>
              <a:t>geospice</a:t>
            </a:r>
            <a:r>
              <a:rPr lang="en-US" dirty="0"/>
              <a:t>’ and the previously released ‘geo’ should be briefly outlined in the dataset catalog file, and a pointer should be provided to reference the relevant documentation files.  In particular:</a:t>
            </a:r>
          </a:p>
          <a:p>
            <a:pPr lvl="1"/>
            <a:r>
              <a:rPr lang="en-US" dirty="0"/>
              <a:t>The improved registration of backplanes with auto shift is very important from the point of view of users and should be explicitly mentioned</a:t>
            </a:r>
          </a:p>
          <a:p>
            <a:pPr lvl="1"/>
            <a:r>
              <a:rPr lang="en-US" dirty="0"/>
              <a:t>The difference in the shape model used should be explicitly mentioned and the reason should be given</a:t>
            </a:r>
          </a:p>
          <a:p>
            <a:pPr lvl="1"/>
            <a:r>
              <a:rPr lang="en-US" dirty="0"/>
              <a:t>A brief list of other small improvements will be useful</a:t>
            </a:r>
          </a:p>
          <a:p>
            <a:endParaRPr lang="en-US" dirty="0"/>
          </a:p>
          <a:p>
            <a:r>
              <a:rPr lang="en-US" dirty="0"/>
              <a:t>Complete and excellent documentation included</a:t>
            </a:r>
          </a:p>
          <a:p>
            <a:r>
              <a:rPr lang="en-US" dirty="0"/>
              <a:t>Correction for geo_products_v03.pdf: In page 6, “…(file mask ID and FF)…” should be “…ID and EF…”</a:t>
            </a:r>
          </a:p>
          <a:p>
            <a:endParaRPr lang="en-US" dirty="0"/>
          </a:p>
        </p:txBody>
      </p:sp>
      <p:sp>
        <p:nvSpPr>
          <p:cNvPr id="4" name="Slide Number Placeholder 3">
            <a:extLst>
              <a:ext uri="{FF2B5EF4-FFF2-40B4-BE49-F238E27FC236}">
                <a16:creationId xmlns:a16="http://schemas.microsoft.com/office/drawing/2014/main" id="{3CD0E432-AF32-574F-8853-B4BEACD2EE5F}"/>
              </a:ext>
            </a:extLst>
          </p:cNvPr>
          <p:cNvSpPr>
            <a:spLocks noGrp="1"/>
          </p:cNvSpPr>
          <p:nvPr>
            <p:ph type="sldNum" sz="quarter" idx="12"/>
          </p:nvPr>
        </p:nvSpPr>
        <p:spPr/>
        <p:txBody>
          <a:bodyPr/>
          <a:lstStyle/>
          <a:p>
            <a:fld id="{E9DEA5FC-E253-984A-ADE5-8E2D0D96B2AB}" type="slidenum">
              <a:rPr lang="en-US" smtClean="0"/>
              <a:t>4</a:t>
            </a:fld>
            <a:endParaRPr lang="en-US"/>
          </a:p>
        </p:txBody>
      </p:sp>
    </p:spTree>
    <p:extLst>
      <p:ext uri="{BB962C8B-B14F-4D97-AF65-F5344CB8AC3E}">
        <p14:creationId xmlns:p14="http://schemas.microsoft.com/office/powerpoint/2010/main" val="205994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D2B0-7473-BD44-BB82-FB5A995BD2C0}"/>
              </a:ext>
            </a:extLst>
          </p:cNvPr>
          <p:cNvSpPr>
            <a:spLocks noGrp="1"/>
          </p:cNvSpPr>
          <p:nvPr>
            <p:ph type="title"/>
          </p:nvPr>
        </p:nvSpPr>
        <p:spPr/>
        <p:txBody>
          <a:bodyPr>
            <a:normAutofit fontScale="90000"/>
          </a:bodyPr>
          <a:lstStyle/>
          <a:p>
            <a:r>
              <a:rPr lang="en-US" dirty="0"/>
              <a:t>Images</a:t>
            </a:r>
          </a:p>
        </p:txBody>
      </p:sp>
      <p:sp>
        <p:nvSpPr>
          <p:cNvPr id="6" name="Content Placeholder 5">
            <a:extLst>
              <a:ext uri="{FF2B5EF4-FFF2-40B4-BE49-F238E27FC236}">
                <a16:creationId xmlns:a16="http://schemas.microsoft.com/office/drawing/2014/main" id="{D9F10C24-8183-4C40-99F4-C78593E70E54}"/>
              </a:ext>
            </a:extLst>
          </p:cNvPr>
          <p:cNvSpPr>
            <a:spLocks noGrp="1"/>
          </p:cNvSpPr>
          <p:nvPr>
            <p:ph idx="1"/>
          </p:nvPr>
        </p:nvSpPr>
        <p:spPr>
          <a:xfrm>
            <a:off x="299405" y="1203205"/>
            <a:ext cx="11568397" cy="5109495"/>
          </a:xfrm>
        </p:spPr>
        <p:txBody>
          <a:bodyPr>
            <a:normAutofit lnSpcReduction="10000"/>
          </a:bodyPr>
          <a:lstStyle/>
          <a:p>
            <a:r>
              <a:rPr lang="en-US" dirty="0"/>
              <a:t>All images can be load with IDL </a:t>
            </a:r>
            <a:r>
              <a:rPr lang="en-US" dirty="0" err="1"/>
              <a:t>readpds</a:t>
            </a:r>
            <a:r>
              <a:rPr lang="en-US" dirty="0"/>
              <a:t>, and my own Python code</a:t>
            </a:r>
          </a:p>
          <a:p>
            <a:r>
              <a:rPr lang="en-US" dirty="0"/>
              <a:t>The overlapping part of the original size frame and enlarged frame are identical, except for one line of the image near the upper edge that appear to be due to interpolation of images in distortion correction near the frame edge</a:t>
            </a:r>
          </a:p>
          <a:p>
            <a:r>
              <a:rPr lang="en-US" dirty="0"/>
              <a:t>Verified with a few randomly selected images that the total flux of image layer is consistent with that measured from previously released flux image</a:t>
            </a:r>
          </a:p>
          <a:p>
            <a:r>
              <a:rPr lang="en-US" dirty="0"/>
              <a:t>No any problem identified</a:t>
            </a:r>
          </a:p>
          <a:p>
            <a:endParaRPr lang="en-US" dirty="0"/>
          </a:p>
          <a:p>
            <a:r>
              <a:rPr lang="en-US" dirty="0"/>
              <a:t>Seems like ‘</a:t>
            </a:r>
            <a:r>
              <a:rPr lang="en-US" dirty="0" err="1"/>
              <a:t>geospice</a:t>
            </a:r>
            <a:r>
              <a:rPr lang="en-US" dirty="0"/>
              <a:t>’ version includes 20 more images than ‘geo’ version for NAC, and 67 more images for WAC.  Why the difference?  Is it worth pointing out somewhere (e.g., </a:t>
            </a:r>
            <a:r>
              <a:rPr lang="en-US" dirty="0" err="1"/>
              <a:t>dataset.cat</a:t>
            </a:r>
            <a:r>
              <a:rPr lang="en-US" dirty="0"/>
              <a:t>)?</a:t>
            </a:r>
          </a:p>
        </p:txBody>
      </p:sp>
      <p:sp>
        <p:nvSpPr>
          <p:cNvPr id="3" name="Slide Number Placeholder 2">
            <a:extLst>
              <a:ext uri="{FF2B5EF4-FFF2-40B4-BE49-F238E27FC236}">
                <a16:creationId xmlns:a16="http://schemas.microsoft.com/office/drawing/2014/main" id="{4069900D-B62E-8E46-963A-27A5E94D26B2}"/>
              </a:ext>
            </a:extLst>
          </p:cNvPr>
          <p:cNvSpPr>
            <a:spLocks noGrp="1"/>
          </p:cNvSpPr>
          <p:nvPr>
            <p:ph type="sldNum" sz="quarter" idx="12"/>
          </p:nvPr>
        </p:nvSpPr>
        <p:spPr/>
        <p:txBody>
          <a:bodyPr/>
          <a:lstStyle/>
          <a:p>
            <a:fld id="{E9DEA5FC-E253-984A-ADE5-8E2D0D96B2AB}" type="slidenum">
              <a:rPr lang="en-US" smtClean="0"/>
              <a:t>5</a:t>
            </a:fld>
            <a:endParaRPr lang="en-US"/>
          </a:p>
        </p:txBody>
      </p:sp>
    </p:spTree>
    <p:extLst>
      <p:ext uri="{BB962C8B-B14F-4D97-AF65-F5344CB8AC3E}">
        <p14:creationId xmlns:p14="http://schemas.microsoft.com/office/powerpoint/2010/main" val="360071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042-6047-9049-A2BC-F0F8ECC1DB74}"/>
              </a:ext>
            </a:extLst>
          </p:cNvPr>
          <p:cNvSpPr>
            <a:spLocks noGrp="1"/>
          </p:cNvSpPr>
          <p:nvPr>
            <p:ph type="title"/>
          </p:nvPr>
        </p:nvSpPr>
        <p:spPr/>
        <p:txBody>
          <a:bodyPr>
            <a:normAutofit fontScale="90000"/>
          </a:bodyPr>
          <a:lstStyle/>
          <a:p>
            <a:r>
              <a:rPr lang="en-US" dirty="0"/>
              <a:t>Summary</a:t>
            </a:r>
          </a:p>
        </p:txBody>
      </p:sp>
      <p:sp>
        <p:nvSpPr>
          <p:cNvPr id="3" name="Content Placeholder 2">
            <a:extLst>
              <a:ext uri="{FF2B5EF4-FFF2-40B4-BE49-F238E27FC236}">
                <a16:creationId xmlns:a16="http://schemas.microsoft.com/office/drawing/2014/main" id="{A313777D-1315-1343-95A4-C1CFF9F639D4}"/>
              </a:ext>
            </a:extLst>
          </p:cNvPr>
          <p:cNvSpPr>
            <a:spLocks noGrp="1"/>
          </p:cNvSpPr>
          <p:nvPr>
            <p:ph idx="1"/>
          </p:nvPr>
        </p:nvSpPr>
        <p:spPr>
          <a:xfrm>
            <a:off x="299405" y="1084333"/>
            <a:ext cx="11652531" cy="5521831"/>
          </a:xfrm>
        </p:spPr>
        <p:txBody>
          <a:bodyPr>
            <a:normAutofit/>
          </a:bodyPr>
          <a:lstStyle/>
          <a:p>
            <a:r>
              <a:rPr lang="en-US" dirty="0"/>
              <a:t>Overall excellent datasets almost free of problems</a:t>
            </a:r>
          </a:p>
          <a:p>
            <a:r>
              <a:rPr lang="en-US" dirty="0"/>
              <a:t>Liens</a:t>
            </a:r>
          </a:p>
          <a:p>
            <a:pPr lvl="1"/>
            <a:r>
              <a:rPr lang="en-US" dirty="0"/>
              <a:t>Add information about the improvement/difference of this ‘</a:t>
            </a:r>
            <a:r>
              <a:rPr lang="en-US" dirty="0" err="1"/>
              <a:t>geospice</a:t>
            </a:r>
            <a:r>
              <a:rPr lang="en-US" dirty="0"/>
              <a:t>’ version from the previously released ‘geo’ version</a:t>
            </a:r>
          </a:p>
          <a:p>
            <a:pPr lvl="1"/>
            <a:r>
              <a:rPr lang="en-US" dirty="0"/>
              <a:t>Correct one place in geo_products_v03.pdf: Page 6, “FF” should be “EF”</a:t>
            </a:r>
          </a:p>
          <a:p>
            <a:pPr lvl="1"/>
            <a:r>
              <a:rPr lang="en-US" dirty="0"/>
              <a:t>Explain the difference in images included between ‘</a:t>
            </a:r>
            <a:r>
              <a:rPr lang="en-US" dirty="0" err="1"/>
              <a:t>geospice</a:t>
            </a:r>
            <a:r>
              <a:rPr lang="en-US" dirty="0"/>
              <a:t>’ version and ‘geo’ version</a:t>
            </a:r>
          </a:p>
          <a:p>
            <a:r>
              <a:rPr lang="en-US" dirty="0"/>
              <a:t>Can be certified</a:t>
            </a:r>
          </a:p>
        </p:txBody>
      </p:sp>
      <p:sp>
        <p:nvSpPr>
          <p:cNvPr id="4" name="Slide Number Placeholder 3">
            <a:extLst>
              <a:ext uri="{FF2B5EF4-FFF2-40B4-BE49-F238E27FC236}">
                <a16:creationId xmlns:a16="http://schemas.microsoft.com/office/drawing/2014/main" id="{B389DD7E-B134-514C-8B90-768DA0EB41D8}"/>
              </a:ext>
            </a:extLst>
          </p:cNvPr>
          <p:cNvSpPr>
            <a:spLocks noGrp="1"/>
          </p:cNvSpPr>
          <p:nvPr>
            <p:ph type="sldNum" sz="quarter" idx="12"/>
          </p:nvPr>
        </p:nvSpPr>
        <p:spPr/>
        <p:txBody>
          <a:bodyPr/>
          <a:lstStyle/>
          <a:p>
            <a:fld id="{E9DEA5FC-E253-984A-ADE5-8E2D0D96B2AB}" type="slidenum">
              <a:rPr lang="en-US" smtClean="0"/>
              <a:t>6</a:t>
            </a:fld>
            <a:endParaRPr lang="en-US"/>
          </a:p>
        </p:txBody>
      </p:sp>
    </p:spTree>
    <p:extLst>
      <p:ext uri="{BB962C8B-B14F-4D97-AF65-F5344CB8AC3E}">
        <p14:creationId xmlns:p14="http://schemas.microsoft.com/office/powerpoint/2010/main" val="38531437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1B955D9-7295-F641-BBD9-16596AA80A6C}" vid="{D32490D9-8FF8-C342-9BD3-F1FA591802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1473</TotalTime>
  <Words>666</Words>
  <Application>Microsoft Macintosh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Theme1</vt:lpstr>
      <vt:lpstr>Rosetta OSIRIS Sample Dataset GEOSPICE</vt:lpstr>
      <vt:lpstr>Overview</vt:lpstr>
      <vt:lpstr>Review steps</vt:lpstr>
      <vt:lpstr>Catalog and Documentation</vt:lpstr>
      <vt:lpstr>Images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 NavCam Calibrated Data Ext1 MTP026</dc:title>
  <dc:creator>Jian-Yang Li</dc:creator>
  <cp:lastModifiedBy>Jian-Yang Li</cp:lastModifiedBy>
  <cp:revision>172</cp:revision>
  <cp:lastPrinted>2019-05-06T17:21:01Z</cp:lastPrinted>
  <dcterms:created xsi:type="dcterms:W3CDTF">2019-04-26T18:18:53Z</dcterms:created>
  <dcterms:modified xsi:type="dcterms:W3CDTF">2020-08-05T03:38:58Z</dcterms:modified>
</cp:coreProperties>
</file>