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316" r:id="rId5"/>
    <p:sldId id="270" r:id="rId6"/>
    <p:sldId id="307" r:id="rId7"/>
    <p:sldId id="311" r:id="rId8"/>
    <p:sldId id="317" r:id="rId9"/>
    <p:sldId id="312" r:id="rId10"/>
    <p:sldId id="323" r:id="rId11"/>
    <p:sldId id="308" r:id="rId12"/>
    <p:sldId id="319" r:id="rId13"/>
    <p:sldId id="320" r:id="rId14"/>
    <p:sldId id="322" r:id="rId15"/>
    <p:sldId id="321" r:id="rId16"/>
    <p:sldId id="287" r:id="rId17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" y="5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3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69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6013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512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512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512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12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3263EC-DC1B-4E6A-9A6C-5F027DAAF3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DE024FF-C1D0-4EEB-9E9F-14CDFFECA190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GB" altLang="en-US" sz="1400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AAC0227-6D57-44FC-AD71-B1F3C0D84CE7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61FA549-C4DE-4541-B646-5A6DB0C25EFE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en-GB" altLang="en-US" sz="1400" smtClean="0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E066737-CC20-4049-BB4D-39B52B2BF8B6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178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1F0FFED-08AB-44D7-9069-D55420018195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076E3B8-B262-413A-99CE-816AE8123FAF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7B8CA99-8381-4BD7-88B0-223E9FB7378C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34FA-37C5-4D8C-B705-EC0C549DE4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04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9D9E-6142-4D3A-B5E7-5F3871240D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281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1388" y="301625"/>
            <a:ext cx="2262187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5750" cy="643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78F5-26F8-4291-B247-028D21ECCE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97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0337" cy="1239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B166-AC53-4B39-A50B-22CFEBF315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144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B5B5-6FA1-4FDF-BB11-6960053C60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3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9D45-9445-4C42-8ED8-ABDF9A7E7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5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8175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768475"/>
            <a:ext cx="4449762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62DBB-DFA7-4621-BAD1-D70D98645C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520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3311-8AC6-4711-9C80-C6A4617F09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9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F6509-6F01-4F7A-913A-2C1E67C263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908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350A-7F6B-4323-8D2D-9A3473FCA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63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3637-503B-4A1C-B7EA-3F164F8F31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5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7674-0096-4FBD-B7EE-79061C0340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6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0337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03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56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7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34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7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7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4056B2-9385-4463-B01F-B4E51457AE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71791" y="610580"/>
            <a:ext cx="9066213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4400" dirty="0"/>
              <a:t>New Horizons</a:t>
            </a:r>
            <a:br>
              <a:rPr lang="en-US" altLang="en-US" sz="4400" dirty="0"/>
            </a:br>
            <a:r>
              <a:rPr lang="en-US" altLang="en-US" sz="4400" dirty="0"/>
              <a:t>Pluto Energetic Particle Spectrometer Science Investigation</a:t>
            </a:r>
            <a:br>
              <a:rPr lang="en-US" altLang="en-US" sz="4400" dirty="0"/>
            </a:br>
            <a:r>
              <a:rPr lang="en-US" altLang="en-US" sz="4400" dirty="0"/>
              <a:t>(PEPSSI</a:t>
            </a:r>
            <a:r>
              <a:rPr lang="en-US" altLang="en-US" sz="4400" dirty="0" smtClean="0"/>
              <a:t>)</a:t>
            </a:r>
          </a:p>
          <a:p>
            <a:pPr algn="ctr" eaLnBrk="1">
              <a:spcAft>
                <a:spcPct val="0"/>
              </a:spcAft>
              <a:buClrTx/>
            </a:pPr>
            <a:r>
              <a:rPr lang="en-GB" altLang="en-US" sz="2800" dirty="0" smtClean="0"/>
              <a:t>Reviewed by S. Joy (primary)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endParaRPr lang="en-US" altLang="en-US" sz="4400" dirty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31838" y="2925763"/>
            <a:ext cx="71945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PRINCIPAL INVESTIGATOR:  Ralph McNutt, APL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DESCRIPTION:                        Medium Energy Particle Spectrometer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ENERGY RANGE:                   25-1000 keV (protons)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                                                 60-1000 keV (atomic ions)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                                                 25-500 keV (electrons)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FIELD OF VIEW:                     160 deg x 12 deg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ANGULAR RESOLUTION:      25 deg x 12 deg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ENERGY RESOLUTION:        0.25 keV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SENSOR SIZE:                       7.6 cm dia. x 2.5 cm thick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POWER:                                 1.4 watt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MASS:                                     1.5 kg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4087813"/>
            <a:ext cx="34194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637213"/>
            <a:ext cx="52974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257060" y="85725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chemeClr val="tx1"/>
                </a:solidFill>
              </a:rPr>
              <a:t>Index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files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719138" y="835025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INDX</a:t>
            </a:r>
            <a:r>
              <a:rPr lang="en-US" altLang="en-US" b="1" dirty="0" smtClean="0">
                <a:solidFill>
                  <a:schemeClr val="tx1"/>
                </a:solidFill>
              </a:rPr>
              <a:t>INFO.TXT</a:t>
            </a:r>
            <a:r>
              <a:rPr lang="en-US" altLang="en-US" b="1" i="1" dirty="0" smtClean="0">
                <a:solidFill>
                  <a:schemeClr val="tx1"/>
                </a:solidFill>
              </a:rPr>
              <a:t>        – </a:t>
            </a:r>
            <a:r>
              <a:rPr lang="en-US" altLang="en-US" b="1" dirty="0" smtClean="0">
                <a:solidFill>
                  <a:schemeClr val="tx1"/>
                </a:solidFill>
              </a:rPr>
              <a:t>good</a:t>
            </a:r>
          </a:p>
          <a:p>
            <a:endParaRPr lang="en-US" altLang="en-US" b="1" i="1" dirty="0" smtClean="0">
              <a:solidFill>
                <a:schemeClr val="tx1"/>
              </a:solidFill>
            </a:endParaRPr>
          </a:p>
          <a:p>
            <a:r>
              <a:rPr lang="en-US" altLang="en-US" b="1" dirty="0" err="1" smtClean="0">
                <a:solidFill>
                  <a:schemeClr val="tx1"/>
                </a:solidFill>
              </a:rPr>
              <a:t>Index.tab</a:t>
            </a:r>
            <a:r>
              <a:rPr lang="en-US" altLang="en-US" b="1" dirty="0" smtClean="0">
                <a:solidFill>
                  <a:schemeClr val="tx1"/>
                </a:solidFill>
              </a:rPr>
              <a:t> (</a:t>
            </a:r>
            <a:r>
              <a:rPr lang="en-US" altLang="en-US" b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b="1" dirty="0" smtClean="0">
                <a:solidFill>
                  <a:schemeClr val="tx1"/>
                </a:solidFill>
              </a:rPr>
              <a:t>)          - both files good</a:t>
            </a:r>
          </a:p>
          <a:p>
            <a:r>
              <a:rPr lang="en-US" altLang="en-US" b="1" dirty="0" err="1" smtClean="0">
                <a:solidFill>
                  <a:schemeClr val="tx1"/>
                </a:solidFill>
              </a:rPr>
              <a:t>Slimindx.tab</a:t>
            </a:r>
            <a:r>
              <a:rPr lang="en-US" altLang="en-US" b="1" dirty="0" smtClean="0">
                <a:solidFill>
                  <a:schemeClr val="tx1"/>
                </a:solidFill>
              </a:rPr>
              <a:t> (</a:t>
            </a:r>
            <a:r>
              <a:rPr lang="en-US" altLang="en-US" b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b="1" dirty="0" smtClean="0">
                <a:solidFill>
                  <a:schemeClr val="tx1"/>
                </a:solidFill>
              </a:rPr>
              <a:t>) </a:t>
            </a:r>
            <a:r>
              <a:rPr lang="en-US" altLang="en-US" b="1" dirty="0">
                <a:solidFill>
                  <a:schemeClr val="tx1"/>
                </a:solidFill>
              </a:rPr>
              <a:t>)  </a:t>
            </a:r>
            <a:r>
              <a:rPr lang="en-US" altLang="en-US" b="1" dirty="0" smtClean="0">
                <a:solidFill>
                  <a:schemeClr val="tx1"/>
                </a:solidFill>
              </a:rPr>
              <a:t>- </a:t>
            </a:r>
            <a:r>
              <a:rPr lang="en-US" altLang="en-US" b="1" dirty="0">
                <a:solidFill>
                  <a:schemeClr val="tx1"/>
                </a:solidFill>
              </a:rPr>
              <a:t>both files </a:t>
            </a:r>
            <a:r>
              <a:rPr lang="en-US" altLang="en-US" b="1" dirty="0" smtClean="0">
                <a:solidFill>
                  <a:schemeClr val="tx1"/>
                </a:solidFill>
              </a:rPr>
              <a:t>good</a:t>
            </a:r>
          </a:p>
          <a:p>
            <a:r>
              <a:rPr lang="en-US" altLang="en-US" b="1" dirty="0" err="1" smtClean="0">
                <a:solidFill>
                  <a:schemeClr val="tx1"/>
                </a:solidFill>
              </a:rPr>
              <a:t>Checksum.tab</a:t>
            </a:r>
            <a:r>
              <a:rPr lang="en-US" altLang="en-US" b="1" dirty="0" smtClean="0">
                <a:solidFill>
                  <a:schemeClr val="tx1"/>
                </a:solidFill>
              </a:rPr>
              <a:t> (</a:t>
            </a:r>
            <a:r>
              <a:rPr lang="en-US" altLang="en-US" b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b="1" dirty="0">
                <a:solidFill>
                  <a:schemeClr val="tx1"/>
                </a:solidFill>
              </a:rPr>
              <a:t>) - both files good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925763" y="2940050"/>
            <a:ext cx="4452937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Data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419" y="38178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nh-x-pepssi-2-kem1-4.0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30" y="977680"/>
            <a:ext cx="93752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Files open with both NASAVIEW and FV suggesting that the PDS and FITS labels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are well-formed. Validate tool did not catch any errors with labels. All of the files and labels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selected for spot inspection appeared nominal.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 tables and columns accessible in NASAVIEW, listings look as expected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FV allow the user to plot data from any table versus time (MET or ET) and the plots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look nominal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9030"/>
          <a:stretch/>
        </p:blipFill>
        <p:spPr>
          <a:xfrm>
            <a:off x="310566" y="3398699"/>
            <a:ext cx="4572000" cy="3375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559" y="3348706"/>
            <a:ext cx="4572000" cy="41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703"/>
          <a:stretch/>
        </p:blipFill>
        <p:spPr>
          <a:xfrm>
            <a:off x="249079" y="4444515"/>
            <a:ext cx="4572000" cy="3087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1419" y="38178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nh-x-pepssi-3-kem1-v4.0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30" y="835545"/>
            <a:ext cx="95526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Files open with both NASAVIEW and FV suggesting that the PDS and FITS labels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are well-formed</a:t>
            </a:r>
            <a:r>
              <a:rPr lang="en-US" dirty="0">
                <a:solidFill>
                  <a:schemeClr val="tx1"/>
                </a:solidFill>
              </a:rPr>
              <a:t>. Validate tool did not catch any errors with </a:t>
            </a:r>
            <a:r>
              <a:rPr lang="en-US" dirty="0" smtClean="0">
                <a:solidFill>
                  <a:schemeClr val="tx1"/>
                </a:solidFill>
              </a:rPr>
              <a:t>labels. However, Rudy found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errors in the column description fields that are not inspected by any software validation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tools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Issue with labels (Auto description failed, Sulfur described as protons) reported in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May 2020 review are all corrected here.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 smtClean="0">
                <a:solidFill>
                  <a:schemeClr val="tx1"/>
                </a:solidFill>
              </a:rPr>
              <a:t>of the data files selected for spot inspection appeared nominal. </a:t>
            </a:r>
            <a:r>
              <a:rPr lang="en-US" dirty="0" err="1" smtClean="0">
                <a:solidFill>
                  <a:schemeClr val="tx1"/>
                </a:solidFill>
              </a:rPr>
              <a:t>NASAView</a:t>
            </a:r>
            <a:r>
              <a:rPr lang="en-US" dirty="0" smtClean="0">
                <a:solidFill>
                  <a:schemeClr val="tx1"/>
                </a:solidFill>
              </a:rPr>
              <a:t> has some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display issues with these data/labels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FV allow the user to plot data from any table versus time (MET or ET) and the plots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 smtClean="0">
                <a:solidFill>
                  <a:schemeClr val="tx1"/>
                </a:solidFill>
              </a:rPr>
              <a:t>nominal.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2512" y="4444515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Spec Electrons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2020-03-07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(FV)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930" y="3852154"/>
            <a:ext cx="496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NASAVIEW won’t allow users to navigate past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first image in the file – known s/w problem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919" y="5622272"/>
            <a:ext cx="4224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 TOF vs Energy signal matches </a:t>
            </a:r>
            <a:br>
              <a:rPr lang="en-US" dirty="0" smtClean="0"/>
            </a:br>
            <a:r>
              <a:rPr lang="en-US" dirty="0" smtClean="0"/>
              <a:t>similar PHA result from FV for this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(2020-03-07)</a:t>
            </a:r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984443" y="6268603"/>
            <a:ext cx="646889" cy="10118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377164" y="357286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New Data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11" t="39260" r="4589" b="35512"/>
          <a:stretch/>
        </p:blipFill>
        <p:spPr>
          <a:xfrm>
            <a:off x="5065814" y="5163790"/>
            <a:ext cx="4572000" cy="16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419" y="38178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nh-x-pepssi-3-kem1-v4.0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984443" y="6268603"/>
            <a:ext cx="646889" cy="10118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825322" y="9740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New Solar Wind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1211" y="1566316"/>
            <a:ext cx="473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FV plot of “Low Ion Spectra”  From </a:t>
            </a:r>
            <a:r>
              <a:rPr lang="en-US" dirty="0" smtClean="0">
                <a:solidFill>
                  <a:schemeClr val="tx1"/>
                </a:solidFill>
              </a:rPr>
              <a:t>12/11/19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4975" y="4718087"/>
            <a:ext cx="7314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Count rates were too low to get a useful TOF plot out of NASAVIEW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any of the new solar wind files that I tried to view. Plot “stretching”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limited in NASAVIEW.  Program opened files just fine and allowed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me to view labels and histograms, which are not useful for these data.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497" t="36246" r="28826" b="31290"/>
          <a:stretch/>
        </p:blipFill>
        <p:spPr>
          <a:xfrm>
            <a:off x="1759897" y="1931446"/>
            <a:ext cx="6463687" cy="27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4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721" y="39624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Plot courtesy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of R. </a:t>
            </a:r>
            <a:r>
              <a:rPr lang="en-US" dirty="0" err="1" smtClean="0">
                <a:solidFill>
                  <a:schemeClr val="tx1"/>
                </a:solidFill>
              </a:rPr>
              <a:t>Frahm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036" y="6189009"/>
            <a:ext cx="7541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Plot shows that the flux data are nominal, and that the continuity issues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present in previous versions of the data have mostly been resolved. The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remaining gaps are likely to be real, as described in the documentation,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not the result of data not having been returned yet.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87" t="16585" r="2953" b="2481"/>
          <a:stretch/>
        </p:blipFill>
        <p:spPr>
          <a:xfrm>
            <a:off x="1931067" y="770022"/>
            <a:ext cx="7243012" cy="52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10094" y="168155"/>
            <a:ext cx="9070975" cy="64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dirty="0"/>
              <a:t>Summary of Liens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9724" y="814846"/>
            <a:ext cx="90057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general, the documentation is a bit sparse, particularly the dataset.cat files which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are generic, not specific to the datasets.  This is just a comment and there is no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associated lien, however, should the team decide to update the -3- dataset.cat file,</a:t>
            </a:r>
          </a:p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t would improve the archive.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Liens: </a:t>
            </a:r>
            <a:r>
              <a:rPr lang="en-US" b="1" dirty="0" smtClean="0">
                <a:solidFill>
                  <a:schemeClr val="tx1"/>
                </a:solidFill>
              </a:rPr>
              <a:t> None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Comment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Neither the DS.CATs nor the labels for the Jan 1, 2019 </a:t>
            </a:r>
            <a:r>
              <a:rPr lang="en-US" dirty="0">
                <a:solidFill>
                  <a:schemeClr val="tx1"/>
                </a:solidFill>
              </a:rPr>
              <a:t>file </a:t>
            </a:r>
            <a:r>
              <a:rPr lang="en-US" dirty="0" smtClean="0">
                <a:solidFill>
                  <a:schemeClr val="tx1"/>
                </a:solidFill>
              </a:rPr>
              <a:t>list </a:t>
            </a:r>
            <a:r>
              <a:rPr lang="en-US" dirty="0">
                <a:solidFill>
                  <a:schemeClr val="tx1"/>
                </a:solidFill>
              </a:rPr>
              <a:t>MU69 (</a:t>
            </a:r>
            <a:r>
              <a:rPr lang="en-US" dirty="0" err="1">
                <a:solidFill>
                  <a:schemeClr val="tx1"/>
                </a:solidFill>
              </a:rPr>
              <a:t>Arrokoth</a:t>
            </a:r>
            <a:r>
              <a:rPr lang="en-US" dirty="0" smtClean="0">
                <a:solidFill>
                  <a:schemeClr val="tx1"/>
                </a:solidFill>
              </a:rPr>
              <a:t>) as a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TARGET (TARGET = “SOLAR WIND”). It’s mentioned in the dataset description of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DS.CAT but wouldn’t show up in a search for data associated with this target.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Certification: Both data sets can be certified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0525"/>
            <a:ext cx="9072562" cy="1174750"/>
          </a:xfrm>
        </p:spPr>
        <p:txBody>
          <a:bodyPr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New Horizons PEPSSI Data Sets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2562" cy="4900612"/>
          </a:xfrm>
        </p:spPr>
        <p:txBody>
          <a:bodyPr anchor="ctr"/>
          <a:lstStyle/>
          <a:p>
            <a:pPr marL="341313" indent="-325438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Data -&gt;</a:t>
            </a:r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nh-x-pepssi-2-kem1-v4.0</a:t>
            </a:r>
            <a:endParaRPr lang="en-US" altLang="en-US" dirty="0"/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nh-x-pepssi-3-kem1-v4.0</a:t>
            </a:r>
            <a:endParaRPr lang="en-US" altLang="en-US" dirty="0"/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 smtClean="0"/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pPr eaLnBrk="1">
              <a:lnSpc>
                <a:spcPct val="7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New Horizons PEPSSI </a:t>
            </a:r>
            <a:br>
              <a:rPr lang="en-GB" altLang="en-US" smtClean="0"/>
            </a:br>
            <a:r>
              <a:rPr lang="en-GB" altLang="en-US" smtClean="0"/>
              <a:t>Data Set Evaluation Tools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581150"/>
            <a:ext cx="9070975" cy="5362575"/>
          </a:xfrm>
        </p:spPr>
        <p:txBody>
          <a:bodyPr anchor="ctr"/>
          <a:lstStyle/>
          <a:p>
            <a:pPr marL="341313" indent="-323850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All Data Processing and Evaluation -</a:t>
            </a:r>
          </a:p>
          <a:p>
            <a:pPr marL="341313" indent="-323850" eaLnBrk="1">
              <a:lnSpc>
                <a:spcPct val="100000"/>
              </a:lnSpc>
              <a:spcAft>
                <a:spcPct val="0"/>
              </a:spcAft>
              <a:buClrTx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     Machine: Dell XPS </a:t>
            </a:r>
            <a:r>
              <a:rPr lang="en-GB" altLang="en-US" dirty="0"/>
              <a:t>15 </a:t>
            </a:r>
            <a:r>
              <a:rPr lang="en-GB" altLang="en-US" dirty="0" smtClean="0"/>
              <a:t>9560</a:t>
            </a:r>
          </a:p>
          <a:p>
            <a:pPr marL="341313" indent="-323850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     Operating System: Windows 10</a:t>
            </a:r>
          </a:p>
          <a:p>
            <a:pPr marL="341313" indent="-323850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E5AC94-36F0-4F69-BFAB-1EF2ED422ED4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GB" alt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371475" y="284163"/>
            <a:ext cx="9421813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i="1" dirty="0">
                <a:solidFill>
                  <a:srgbClr val="000000"/>
                </a:solidFill>
              </a:rPr>
              <a:t>Comments on review procedure </a:t>
            </a:r>
          </a:p>
          <a:p>
            <a:pPr lvl="1" eaLnBrk="1">
              <a:buSzPct val="45000"/>
            </a:pPr>
            <a:r>
              <a:rPr lang="en-GB" altLang="en-US" sz="3200" b="1" i="1" dirty="0">
                <a:solidFill>
                  <a:srgbClr val="000000"/>
                </a:solidFill>
              </a:rPr>
              <a:t>		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The </a:t>
            </a:r>
            <a:r>
              <a:rPr lang="en-GB" altLang="en-US" sz="2000" dirty="0" err="1">
                <a:solidFill>
                  <a:srgbClr val="000000"/>
                </a:solidFill>
              </a:rPr>
              <a:t>catalog</a:t>
            </a:r>
            <a:r>
              <a:rPr lang="en-GB" altLang="en-US" sz="2000" dirty="0">
                <a:solidFill>
                  <a:srgbClr val="000000"/>
                </a:solidFill>
              </a:rPr>
              <a:t>, documents, and </a:t>
            </a:r>
            <a:r>
              <a:rPr lang="en-GB" altLang="en-US" sz="2000" dirty="0" err="1">
                <a:solidFill>
                  <a:srgbClr val="000000"/>
                </a:solidFill>
              </a:rPr>
              <a:t>calib</a:t>
            </a:r>
            <a:r>
              <a:rPr lang="en-GB" altLang="en-US" sz="2000" dirty="0">
                <a:solidFill>
                  <a:srgbClr val="000000"/>
                </a:solidFill>
              </a:rPr>
              <a:t> directories of these volumes are nearly identical, and most of their contents have been previously reviewed many times.</a:t>
            </a:r>
          </a:p>
          <a:p>
            <a:pPr lvl="1" eaLnBrk="1">
              <a:buSzPct val="45000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I have taken advantage of this fact to reduce the review effort.</a:t>
            </a:r>
          </a:p>
          <a:p>
            <a:pPr lvl="1" eaLnBrk="1">
              <a:buSzPct val="45000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I used the folder compare option in </a:t>
            </a:r>
            <a:r>
              <a:rPr lang="en-GB" altLang="en-US" sz="2000" dirty="0" err="1">
                <a:solidFill>
                  <a:srgbClr val="000000"/>
                </a:solidFill>
              </a:rPr>
              <a:t>BeyondCompare</a:t>
            </a:r>
            <a:r>
              <a:rPr lang="en-GB" altLang="en-US" sz="2000" dirty="0">
                <a:solidFill>
                  <a:srgbClr val="000000"/>
                </a:solidFill>
              </a:rPr>
              <a:t> 3.3.13 to compare like folders across the four volumes, and then compare files contained in the folders. Most of the time, the only variation in the directory contents or the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file therein were the file time stamps and the </a:t>
            </a:r>
            <a:r>
              <a:rPr lang="en-GB" altLang="en-US" sz="2000" dirty="0" err="1">
                <a:solidFill>
                  <a:srgbClr val="000000"/>
                </a:solidFill>
              </a:rPr>
              <a:t>data_set_id’s</a:t>
            </a:r>
            <a:r>
              <a:rPr lang="en-GB" altLang="en-US" sz="2000" dirty="0">
                <a:solidFill>
                  <a:srgbClr val="000000"/>
                </a:solidFill>
              </a:rPr>
              <a:t> in the label files.</a:t>
            </a:r>
          </a:p>
          <a:p>
            <a:pPr lvl="1" eaLnBrk="1">
              <a:buSzPct val="45000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Once this information was available to me, I only reviewed unique </a:t>
            </a:r>
            <a:r>
              <a:rPr lang="en-GB" altLang="en-US" sz="2000" dirty="0" smtClean="0">
                <a:solidFill>
                  <a:srgbClr val="000000"/>
                </a:solidFill>
              </a:rPr>
              <a:t>files</a:t>
            </a:r>
          </a:p>
          <a:p>
            <a:pPr lvl="1" eaLnBrk="1">
              <a:buSzPct val="45000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 smtClean="0">
                <a:solidFill>
                  <a:srgbClr val="000000"/>
                </a:solidFill>
              </a:rPr>
              <a:t>Lastly, I looked at issues raised in the </a:t>
            </a:r>
            <a:r>
              <a:rPr lang="en-GB" altLang="en-US" sz="2000" dirty="0" smtClean="0">
                <a:solidFill>
                  <a:srgbClr val="000000"/>
                </a:solidFill>
              </a:rPr>
              <a:t>May</a:t>
            </a:r>
            <a:r>
              <a:rPr lang="en-GB" altLang="en-US" sz="2000" dirty="0" smtClean="0">
                <a:solidFill>
                  <a:srgbClr val="000000"/>
                </a:solidFill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</a:rPr>
              <a:t>2020 review to make sure that they had been addressed in this release.</a:t>
            </a: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0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925763" y="2940050"/>
            <a:ext cx="4452937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Documentation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3948113" y="85725"/>
            <a:ext cx="218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1"/>
                </a:solidFill>
              </a:rPr>
              <a:t>Root level files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719138" y="1044575"/>
            <a:ext cx="45576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AAREADME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i="1" dirty="0" smtClean="0">
                <a:solidFill>
                  <a:schemeClr val="tx1"/>
                </a:solidFill>
              </a:rPr>
              <a:t>No issues found – files essentially identical</a:t>
            </a:r>
            <a:r>
              <a:rPr lang="en-US" altLang="en-US" i="1" dirty="0">
                <a:solidFill>
                  <a:schemeClr val="tx1"/>
                </a:solidFill>
              </a:rPr>
              <a:t/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/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VOLDESC</a:t>
            </a:r>
            <a:r>
              <a:rPr lang="en-US" altLang="en-US" i="1" dirty="0">
                <a:solidFill>
                  <a:schemeClr val="tx1"/>
                </a:solidFill>
              </a:rPr>
              <a:t/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>No issues found – files essentially identical</a:t>
            </a:r>
            <a:br>
              <a:rPr lang="en-US" altLang="en-US" i="1" dirty="0">
                <a:solidFill>
                  <a:schemeClr val="tx1"/>
                </a:solidFill>
              </a:rPr>
            </a:br>
            <a:endParaRPr lang="en-US" alt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4102100" y="85725"/>
            <a:ext cx="188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1"/>
                </a:solidFill>
              </a:rPr>
              <a:t>Catalog files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380814" y="670670"/>
            <a:ext cx="949997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CATINFO.TXT</a:t>
            </a:r>
            <a:r>
              <a:rPr lang="en-US" altLang="en-US" b="1" i="1" dirty="0">
                <a:solidFill>
                  <a:schemeClr val="tx1"/>
                </a:solidFill>
              </a:rPr>
              <a:t> – no changes required</a:t>
            </a: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nh_kem.cat – ok (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Frahm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</a:rPr>
              <a:t>5</a:t>
            </a:r>
            <a:r>
              <a:rPr lang="en-US" altLang="en-US" b="1" i="1" dirty="0" smtClean="0">
                <a:solidFill>
                  <a:schemeClr val="tx1"/>
                </a:solidFill>
              </a:rPr>
              <a:t>/20 </a:t>
            </a:r>
            <a:r>
              <a:rPr lang="en-US" altLang="en-US" b="1" i="1" dirty="0" smtClean="0">
                <a:solidFill>
                  <a:schemeClr val="tx1"/>
                </a:solidFill>
              </a:rPr>
              <a:t>review comments </a:t>
            </a:r>
            <a:r>
              <a:rPr lang="en-US" altLang="en-US" b="1" i="1" dirty="0" smtClean="0">
                <a:solidFill>
                  <a:schemeClr val="tx1"/>
                </a:solidFill>
              </a:rPr>
              <a:t>about KEM1 encounter </a:t>
            </a:r>
            <a:r>
              <a:rPr lang="en-US" altLang="en-US" b="1" i="1" dirty="0" smtClean="0">
                <a:solidFill>
                  <a:srgbClr val="00CC00"/>
                </a:solidFill>
              </a:rPr>
              <a:t>addressed</a:t>
            </a:r>
            <a:r>
              <a:rPr lang="en-US" altLang="en-US" b="1" i="1" dirty="0" smtClean="0">
                <a:solidFill>
                  <a:schemeClr val="tx1"/>
                </a:solidFill>
              </a:rPr>
              <a:t>)</a:t>
            </a:r>
            <a:br>
              <a:rPr lang="en-US" altLang="en-US" b="1" i="1" dirty="0" smtClean="0">
                <a:solidFill>
                  <a:schemeClr val="tx1"/>
                </a:solidFill>
              </a:rPr>
            </a:br>
            <a:r>
              <a:rPr lang="en-US" altLang="en-US" b="1" i="1" dirty="0" smtClean="0">
                <a:solidFill>
                  <a:schemeClr val="tx1"/>
                </a:solidFill>
              </a:rPr>
              <a:t>nhsc.cat </a:t>
            </a:r>
            <a:r>
              <a:rPr lang="en-US" altLang="en-US" b="1" i="1" dirty="0" smtClean="0">
                <a:solidFill>
                  <a:schemeClr val="tx1"/>
                </a:solidFill>
              </a:rPr>
              <a:t>– ok </a:t>
            </a:r>
            <a:r>
              <a:rPr lang="en-US" altLang="en-US" b="1" i="1" dirty="0">
                <a:solidFill>
                  <a:schemeClr val="tx1"/>
                </a:solidFill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</a:rPr>
              <a:t>Frahm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</a:rPr>
              <a:t>5</a:t>
            </a:r>
            <a:r>
              <a:rPr lang="en-US" altLang="en-US" b="1" i="1" dirty="0" smtClean="0">
                <a:solidFill>
                  <a:schemeClr val="tx1"/>
                </a:solidFill>
              </a:rPr>
              <a:t>/20 </a:t>
            </a:r>
            <a:r>
              <a:rPr lang="en-US" altLang="en-US" b="1" i="1" dirty="0" smtClean="0">
                <a:solidFill>
                  <a:schemeClr val="tx1"/>
                </a:solidFill>
              </a:rPr>
              <a:t>review </a:t>
            </a:r>
            <a:r>
              <a:rPr lang="en-US" altLang="en-US" b="1" i="1" dirty="0">
                <a:solidFill>
                  <a:schemeClr val="tx1"/>
                </a:solidFill>
              </a:rPr>
              <a:t>comments about </a:t>
            </a:r>
            <a:r>
              <a:rPr lang="en-US" altLang="en-US" b="1" i="1" dirty="0" smtClean="0">
                <a:solidFill>
                  <a:schemeClr val="tx1"/>
                </a:solidFill>
              </a:rPr>
              <a:t>KBO </a:t>
            </a:r>
            <a:r>
              <a:rPr lang="en-US" altLang="en-US" b="1" i="1" dirty="0" smtClean="0">
                <a:solidFill>
                  <a:schemeClr val="tx1"/>
                </a:solidFill>
              </a:rPr>
              <a:t>observations, payload </a:t>
            </a:r>
            <a:r>
              <a:rPr lang="en-US" altLang="en-US" b="1" i="1" dirty="0">
                <a:solidFill>
                  <a:srgbClr val="FF0000"/>
                </a:solidFill>
              </a:rPr>
              <a:t>not addressed</a:t>
            </a:r>
            <a:r>
              <a:rPr lang="en-US" altLang="en-US" b="1" i="1" dirty="0">
                <a:solidFill>
                  <a:schemeClr val="tx1"/>
                </a:solidFill>
              </a:rPr>
              <a:t>)</a:t>
            </a:r>
            <a:r>
              <a:rPr lang="en-US" altLang="en-US" b="1" i="1" dirty="0" smtClean="0">
                <a:solidFill>
                  <a:schemeClr val="tx1"/>
                </a:solidFill>
              </a:rPr>
              <a:t/>
            </a:r>
            <a:br>
              <a:rPr lang="en-US" altLang="en-US" b="1" i="1" dirty="0" smtClean="0">
                <a:solidFill>
                  <a:schemeClr val="tx1"/>
                </a:solidFill>
              </a:rPr>
            </a:br>
            <a:r>
              <a:rPr lang="en-US" altLang="en-US" b="1" i="1" dirty="0" smtClean="0">
                <a:solidFill>
                  <a:schemeClr val="tx1"/>
                </a:solidFill>
              </a:rPr>
              <a:t>pepssi.cat – </a:t>
            </a:r>
            <a:r>
              <a:rPr lang="en-US" altLang="en-US" b="1" i="1" dirty="0" smtClean="0">
                <a:solidFill>
                  <a:schemeClr val="tx1"/>
                </a:solidFill>
              </a:rPr>
              <a:t>good </a:t>
            </a:r>
            <a:endParaRPr lang="en-US" altLang="en-US" b="1" i="1" dirty="0" smtClean="0">
              <a:solidFill>
                <a:schemeClr val="tx1"/>
              </a:solidFill>
            </a:endParaRP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ref.cat – good</a:t>
            </a: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There are no differences between files that should be identical on the two volumes (pepssi.cat, ref.cat, etc.) – good, correct versions included</a:t>
            </a:r>
            <a:br>
              <a:rPr lang="en-US" altLang="en-US" b="1" i="1" dirty="0" smtClean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/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DATASET.CAT (</a:t>
            </a:r>
            <a:r>
              <a:rPr lang="en-US" altLang="en-US" b="1" dirty="0" smtClean="0">
                <a:solidFill>
                  <a:schemeClr val="tx1"/>
                </a:solidFill>
              </a:rPr>
              <a:t>nh-x-pepssi-2-kem1-v4.0 </a:t>
            </a:r>
            <a:r>
              <a:rPr lang="en-US" altLang="en-US" b="1" dirty="0">
                <a:solidFill>
                  <a:schemeClr val="tx1"/>
                </a:solidFill>
              </a:rPr>
              <a:t>and </a:t>
            </a:r>
            <a:r>
              <a:rPr lang="en-US" altLang="en-US" b="1" dirty="0" smtClean="0">
                <a:solidFill>
                  <a:schemeClr val="tx1"/>
                </a:solidFill>
              </a:rPr>
              <a:t>nh-x-pepssi-3-kem1-v4.0)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		includes discussion of versioning – good</a:t>
            </a: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Within a mission phase, the -2- and -3- dataset catalogs are effectively identical with the only changes being -2- becoming -3- and Raw becoming Calibrated.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This has been true and accepted for the previous PEPSSI datasets</a:t>
            </a:r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endParaRPr lang="en-US" altLang="en-US" b="1" dirty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i="1" dirty="0">
                <a:solidFill>
                  <a:schemeClr val="tx1"/>
                </a:solidFill>
              </a:rPr>
              <a:t/>
            </a:r>
            <a:br>
              <a:rPr lang="en-US" altLang="en-US" b="1" i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/>
            </a:r>
            <a:br>
              <a:rPr lang="en-US" altLang="en-US" b="1" dirty="0">
                <a:solidFill>
                  <a:schemeClr val="tx1"/>
                </a:solidFill>
              </a:rPr>
            </a:b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5058117"/>
            <a:ext cx="9144000" cy="21816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4281908" y="85725"/>
            <a:ext cx="1521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err="1" smtClean="0">
                <a:solidFill>
                  <a:schemeClr val="tx1"/>
                </a:solidFill>
              </a:rPr>
              <a:t>Calib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files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719138" y="835025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c</a:t>
            </a:r>
            <a:r>
              <a:rPr lang="en-US" altLang="en-US" b="1" dirty="0" smtClean="0">
                <a:solidFill>
                  <a:schemeClr val="tx1"/>
                </a:solidFill>
              </a:rPr>
              <a:t>alinfo.txt</a:t>
            </a:r>
            <a:r>
              <a:rPr lang="en-US" altLang="en-US" b="1" i="1" dirty="0" smtClean="0">
                <a:solidFill>
                  <a:schemeClr val="tx1"/>
                </a:solidFill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</a:rPr>
              <a:t>– </a:t>
            </a:r>
            <a:r>
              <a:rPr lang="en-US" altLang="en-US" b="1" i="1" dirty="0" smtClean="0">
                <a:solidFill>
                  <a:schemeClr val="tx1"/>
                </a:solidFill>
              </a:rPr>
              <a:t>good </a:t>
            </a:r>
            <a:r>
              <a:rPr lang="en-US" altLang="en-US" b="1" i="1" dirty="0" smtClean="0">
                <a:solidFill>
                  <a:schemeClr val="tx1"/>
                </a:solidFill>
              </a:rPr>
              <a:t/>
            </a:r>
            <a:br>
              <a:rPr lang="en-US" altLang="en-US" b="1" i="1" dirty="0" smtClean="0">
                <a:solidFill>
                  <a:schemeClr val="tx1"/>
                </a:solidFill>
              </a:rPr>
            </a:br>
            <a:endParaRPr lang="en-US" altLang="en-US" b="1" i="1" dirty="0" smtClean="0">
              <a:solidFill>
                <a:schemeClr val="tx1"/>
              </a:solidFill>
            </a:endParaRP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hk_stat_input_20041016.tab </a:t>
            </a:r>
            <a:r>
              <a:rPr lang="en-US" altLang="en-US" b="1" i="1" dirty="0" smtClean="0">
                <a:solidFill>
                  <a:schemeClr val="tx1"/>
                </a:solidFill>
              </a:rPr>
              <a:t>(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b="1" i="1" dirty="0" smtClean="0">
                <a:solidFill>
                  <a:schemeClr val="tx1"/>
                </a:solidFill>
              </a:rPr>
              <a:t>) – good</a:t>
            </a: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hk_n1_input_20050228.tab (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b="1" i="1" dirty="0" smtClean="0">
                <a:solidFill>
                  <a:schemeClr val="tx1"/>
                </a:solidFill>
              </a:rPr>
              <a:t>) – good</a:t>
            </a:r>
          </a:p>
          <a:p>
            <a:r>
              <a:rPr lang="en-US" altLang="en-US" b="1" i="1" dirty="0" err="1" smtClean="0">
                <a:solidFill>
                  <a:schemeClr val="tx1"/>
                </a:solidFill>
              </a:rPr>
              <a:t>rateboxdefinitionplanes.fit</a:t>
            </a:r>
            <a:r>
              <a:rPr lang="en-US" altLang="en-US" b="1" i="1" dirty="0" smtClean="0">
                <a:solidFill>
                  <a:schemeClr val="tx1"/>
                </a:solidFill>
              </a:rPr>
              <a:t> (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b="1" i="1" dirty="0" smtClean="0">
                <a:solidFill>
                  <a:schemeClr val="tx1"/>
                </a:solidFill>
              </a:rPr>
              <a:t>) – </a:t>
            </a:r>
            <a:r>
              <a:rPr lang="en-US" altLang="en-US" b="1" i="1" dirty="0" smtClean="0">
                <a:solidFill>
                  <a:schemeClr val="tx1"/>
                </a:solidFill>
              </a:rPr>
              <a:t>good</a:t>
            </a:r>
            <a:br>
              <a:rPr lang="en-US" altLang="en-US" b="1" i="1" dirty="0" smtClean="0">
                <a:solidFill>
                  <a:schemeClr val="tx1"/>
                </a:solidFill>
              </a:rPr>
            </a:br>
            <a:endParaRPr lang="en-US" altLang="en-US" b="1" i="1" dirty="0">
              <a:solidFill>
                <a:schemeClr val="tx1"/>
              </a:solidFill>
            </a:endParaRPr>
          </a:p>
          <a:p>
            <a:r>
              <a:rPr lang="en-US" altLang="en-US" b="1" i="1" dirty="0" err="1">
                <a:solidFill>
                  <a:schemeClr val="tx1"/>
                </a:solidFill>
              </a:rPr>
              <a:t>c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alpars</a:t>
            </a:r>
            <a:r>
              <a:rPr lang="en-US" altLang="en-US" b="1" i="1" dirty="0" smtClean="0">
                <a:solidFill>
                  <a:schemeClr val="tx1"/>
                </a:solidFill>
              </a:rPr>
              <a:t> folder on -3- volumes only</a:t>
            </a:r>
          </a:p>
          <a:p>
            <a:endParaRPr lang="en-US" altLang="en-US" b="1" i="1" dirty="0" smtClean="0">
              <a:solidFill>
                <a:schemeClr val="tx1"/>
              </a:solidFill>
            </a:endParaRPr>
          </a:p>
          <a:p>
            <a:r>
              <a:rPr lang="en-US" altLang="en-US" b="1" i="1" dirty="0">
                <a:solidFill>
                  <a:schemeClr val="tx1"/>
                </a:solidFill>
              </a:rPr>
              <a:t>c</a:t>
            </a:r>
            <a:r>
              <a:rPr lang="en-US" altLang="en-US" b="1" i="1" dirty="0" smtClean="0">
                <a:solidFill>
                  <a:schemeClr val="tx1"/>
                </a:solidFill>
              </a:rPr>
              <a:t>alpinfo.txt – good</a:t>
            </a:r>
          </a:p>
          <a:p>
            <a:r>
              <a:rPr lang="en-US" altLang="en-US" b="1" i="1" dirty="0" err="1">
                <a:solidFill>
                  <a:schemeClr val="tx1"/>
                </a:solidFill>
              </a:rPr>
              <a:t>c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alpar_columns.fmt</a:t>
            </a:r>
            <a:r>
              <a:rPr lang="en-US" altLang="en-US" b="1" i="1" dirty="0" smtClean="0">
                <a:solidFill>
                  <a:schemeClr val="tx1"/>
                </a:solidFill>
              </a:rPr>
              <a:t> – good</a:t>
            </a: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pep_*_0x691_calpar.tab – ok, contents clear and self-explanatory. No </a:t>
            </a:r>
            <a:br>
              <a:rPr lang="en-US" altLang="en-US" b="1" i="1" dirty="0" smtClean="0">
                <a:solidFill>
                  <a:schemeClr val="tx1"/>
                </a:solidFill>
              </a:rPr>
            </a:br>
            <a:r>
              <a:rPr lang="en-US" altLang="en-US" b="1" i="1" dirty="0" smtClean="0">
                <a:solidFill>
                  <a:schemeClr val="tx1"/>
                </a:solidFill>
              </a:rPr>
              <a:t>   corresponding .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b="1" i="1" dirty="0" smtClean="0">
                <a:solidFill>
                  <a:schemeClr val="tx1"/>
                </a:solidFill>
              </a:rPr>
              <a:t> file but that has been the case throughout the mission and</a:t>
            </a:r>
            <a:br>
              <a:rPr lang="en-US" altLang="en-US" b="1" i="1" dirty="0" smtClean="0">
                <a:solidFill>
                  <a:schemeClr val="tx1"/>
                </a:solidFill>
              </a:rPr>
            </a:br>
            <a:r>
              <a:rPr lang="en-US" altLang="en-US" b="1" i="1" dirty="0" smtClean="0">
                <a:solidFill>
                  <a:schemeClr val="tx1"/>
                </a:solidFill>
              </a:rPr>
              <a:t>   has been previously accepted.</a:t>
            </a:r>
            <a:endParaRPr lang="en-US" altLang="en-US" b="1" i="1" dirty="0">
              <a:solidFill>
                <a:schemeClr val="tx1"/>
              </a:solidFill>
            </a:endParaRPr>
          </a:p>
          <a:p>
            <a:endParaRPr lang="en-US" altLang="en-US" b="1" i="1" dirty="0" smtClean="0">
              <a:solidFill>
                <a:schemeClr val="tx1"/>
              </a:solidFill>
            </a:endParaRPr>
          </a:p>
          <a:p>
            <a:endParaRPr lang="en-US" altLang="en-US" b="1" i="1" dirty="0">
              <a:solidFill>
                <a:schemeClr val="tx1"/>
              </a:solidFill>
            </a:endParaRPr>
          </a:p>
          <a:p>
            <a:r>
              <a:rPr lang="en-US" altLang="en-US" b="1" i="1" dirty="0">
                <a:solidFill>
                  <a:schemeClr val="tx1"/>
                </a:solidFill>
              </a:rPr>
              <a:t/>
            </a:r>
            <a:br>
              <a:rPr lang="en-US" altLang="en-US" b="1" i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/>
            </a:r>
            <a:br>
              <a:rPr lang="en-US" altLang="en-US" b="1" dirty="0">
                <a:solidFill>
                  <a:schemeClr val="tx1"/>
                </a:solidFill>
              </a:rPr>
            </a:b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1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932238" y="85725"/>
            <a:ext cx="222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1"/>
                </a:solidFill>
              </a:rPr>
              <a:t>Document files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719138" y="835025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DOCINFO.TXT</a:t>
            </a:r>
            <a:r>
              <a:rPr lang="en-US" altLang="en-US" b="1" i="1" dirty="0">
                <a:solidFill>
                  <a:schemeClr val="tx1"/>
                </a:solidFill>
              </a:rPr>
              <a:t> – </a:t>
            </a:r>
            <a:r>
              <a:rPr lang="en-US" altLang="en-US" b="1" i="1" dirty="0" smtClean="0">
                <a:solidFill>
                  <a:schemeClr val="tx1"/>
                </a:solidFill>
              </a:rPr>
              <a:t>good</a:t>
            </a:r>
          </a:p>
          <a:p>
            <a:endParaRPr lang="en-US" altLang="en-US" b="1" i="1" dirty="0">
              <a:solidFill>
                <a:schemeClr val="tx1"/>
              </a:solidFill>
            </a:endParaRPr>
          </a:p>
          <a:p>
            <a:r>
              <a:rPr lang="en-US" altLang="en-US" i="1" dirty="0">
                <a:solidFill>
                  <a:schemeClr val="tx1"/>
                </a:solidFill>
              </a:rPr>
              <a:t>All PDS documents (</a:t>
            </a:r>
            <a:r>
              <a:rPr lang="en-US" altLang="en-US" i="1" dirty="0" err="1" smtClean="0">
                <a:solidFill>
                  <a:schemeClr val="tx1"/>
                </a:solidFill>
              </a:rPr>
              <a:t>codmac_level_definitions</a:t>
            </a:r>
            <a:r>
              <a:rPr lang="en-US" altLang="en-US" i="1" dirty="0">
                <a:solidFill>
                  <a:schemeClr val="tx1"/>
                </a:solidFill>
              </a:rPr>
              <a:t>, lunineetal1995, </a:t>
            </a:r>
            <a:r>
              <a:rPr lang="en-US" altLang="en-US" i="1" dirty="0" err="1" smtClean="0">
                <a:solidFill>
                  <a:schemeClr val="tx1"/>
                </a:solidFill>
              </a:rPr>
              <a:t>payload_ssr</a:t>
            </a:r>
            <a:r>
              <a:rPr lang="en-US" altLang="en-US" i="1" dirty="0">
                <a:solidFill>
                  <a:schemeClr val="tx1"/>
                </a:solidFill>
              </a:rPr>
              <a:t>, </a:t>
            </a:r>
            <a:r>
              <a:rPr lang="en-US" altLang="en-US" i="1" dirty="0" err="1" smtClean="0">
                <a:solidFill>
                  <a:schemeClr val="tx1"/>
                </a:solidFill>
              </a:rPr>
              <a:t>pepssi_ssr</a:t>
            </a:r>
            <a:r>
              <a:rPr lang="en-US" altLang="en-US" i="1" dirty="0">
                <a:solidFill>
                  <a:schemeClr val="tx1"/>
                </a:solidFill>
              </a:rPr>
              <a:t>, </a:t>
            </a:r>
            <a:r>
              <a:rPr lang="en-US" altLang="en-US" i="1" dirty="0" err="1" smtClean="0">
                <a:solidFill>
                  <a:schemeClr val="tx1"/>
                </a:solidFill>
              </a:rPr>
              <a:t>soc_inst_icd</a:t>
            </a:r>
            <a:r>
              <a:rPr lang="en-US" altLang="en-US" i="1" dirty="0" smtClean="0">
                <a:solidFill>
                  <a:schemeClr val="tx1"/>
                </a:solidFill>
              </a:rPr>
              <a:t>) appear to be </a:t>
            </a:r>
            <a:r>
              <a:rPr lang="en-US" altLang="en-US" i="1" dirty="0">
                <a:solidFill>
                  <a:schemeClr val="tx1"/>
                </a:solidFill>
              </a:rPr>
              <a:t>properly formatted as PDF/A  </a:t>
            </a:r>
            <a:r>
              <a:rPr lang="en-US" altLang="en-US" i="1" dirty="0" smtClean="0">
                <a:solidFill>
                  <a:schemeClr val="tx1"/>
                </a:solidFill>
              </a:rPr>
              <a:t>and the document </a:t>
            </a:r>
            <a:r>
              <a:rPr lang="en-US" altLang="en-US" i="1" dirty="0">
                <a:solidFill>
                  <a:schemeClr val="tx1"/>
                </a:solidFill>
              </a:rPr>
              <a:t>labels appear to be </a:t>
            </a:r>
            <a:r>
              <a:rPr lang="en-US" altLang="en-US" i="1" dirty="0" smtClean="0">
                <a:solidFill>
                  <a:schemeClr val="tx1"/>
                </a:solidFill>
              </a:rPr>
              <a:t>valid. Most of these document files have been reviewed many times and have not changed recently. They appear to be the latest versions of each</a:t>
            </a:r>
            <a:r>
              <a:rPr lang="en-US" altLang="en-US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i="1" dirty="0">
                <a:solidFill>
                  <a:schemeClr val="tx1"/>
                </a:solidFill>
              </a:rPr>
              <a:t>	</a:t>
            </a:r>
            <a:r>
              <a:rPr lang="en-US" altLang="en-US" b="1" i="1" dirty="0" smtClean="0">
                <a:solidFill>
                  <a:schemeClr val="tx1"/>
                </a:solidFill>
              </a:rPr>
              <a:t>There have been no changes to any PDF files since the May 2020 review </a:t>
            </a:r>
            <a:br>
              <a:rPr lang="en-US" altLang="en-US" b="1" i="1" dirty="0" smtClean="0">
                <a:solidFill>
                  <a:schemeClr val="tx1"/>
                </a:solidFill>
              </a:rPr>
            </a:br>
            <a:r>
              <a:rPr lang="en-US" altLang="en-US" b="1" i="1" dirty="0" smtClean="0">
                <a:solidFill>
                  <a:schemeClr val="tx1"/>
                </a:solidFill>
              </a:rPr>
              <a:t>       (Beyond Compare)</a:t>
            </a:r>
            <a:endParaRPr lang="en-US" altLang="en-US" b="1" i="1" dirty="0" smtClean="0">
              <a:solidFill>
                <a:schemeClr val="tx1"/>
              </a:solidFill>
            </a:endParaRPr>
          </a:p>
          <a:p>
            <a:endParaRPr lang="en-US" altLang="en-US" b="1" i="1" dirty="0">
              <a:solidFill>
                <a:schemeClr val="tx1"/>
              </a:solidFill>
            </a:endParaRP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nh_fov.png</a:t>
            </a:r>
            <a:r>
              <a:rPr lang="en-US" altLang="en-US" i="1" dirty="0" smtClean="0">
                <a:solidFill>
                  <a:schemeClr val="tx1"/>
                </a:solidFill>
              </a:rPr>
              <a:t> (.</a:t>
            </a:r>
            <a:r>
              <a:rPr lang="en-US" altLang="en-US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i="1" dirty="0">
                <a:solidFill>
                  <a:schemeClr val="tx1"/>
                </a:solidFill>
              </a:rPr>
              <a:t>) – good</a:t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b="1" i="1" dirty="0" smtClean="0">
                <a:solidFill>
                  <a:schemeClr val="tx1"/>
                </a:solidFill>
              </a:rPr>
              <a:t>nh_met2utc.tab</a:t>
            </a:r>
            <a:r>
              <a:rPr lang="en-US" altLang="en-US" i="1" dirty="0" smtClean="0">
                <a:solidFill>
                  <a:schemeClr val="tx1"/>
                </a:solidFill>
              </a:rPr>
              <a:t> (.</a:t>
            </a:r>
            <a:r>
              <a:rPr lang="en-US" altLang="en-US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i="1" dirty="0">
                <a:solidFill>
                  <a:schemeClr val="tx1"/>
                </a:solidFill>
              </a:rPr>
              <a:t>) </a:t>
            </a:r>
            <a:r>
              <a:rPr lang="en-US" altLang="en-US" i="1" dirty="0" smtClean="0">
                <a:solidFill>
                  <a:schemeClr val="tx1"/>
                </a:solidFill>
              </a:rPr>
              <a:t>– complete (last weekly entry </a:t>
            </a:r>
            <a:r>
              <a:rPr lang="en-US" altLang="en-US" i="1" dirty="0" smtClean="0">
                <a:solidFill>
                  <a:schemeClr val="tx1"/>
                </a:solidFill>
              </a:rPr>
              <a:t>2020-12-28), </a:t>
            </a:r>
            <a:r>
              <a:rPr lang="en-US" altLang="en-US" i="1" dirty="0" smtClean="0">
                <a:solidFill>
                  <a:schemeClr val="tx1"/>
                </a:solidFill>
              </a:rPr>
              <a:t>good</a:t>
            </a:r>
          </a:p>
          <a:p>
            <a:r>
              <a:rPr lang="en-US" altLang="en-US" b="1" i="1" dirty="0" err="1" smtClean="0">
                <a:solidFill>
                  <a:schemeClr val="tx1"/>
                </a:solidFill>
              </a:rPr>
              <a:t>nh_mission_trajectory.tab</a:t>
            </a:r>
            <a:r>
              <a:rPr lang="en-US" altLang="en-US" i="1" dirty="0" smtClean="0">
                <a:solidFill>
                  <a:schemeClr val="tx1"/>
                </a:solidFill>
              </a:rPr>
              <a:t> (.</a:t>
            </a:r>
            <a:r>
              <a:rPr lang="en-US" altLang="en-US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i="1" dirty="0" smtClean="0">
                <a:solidFill>
                  <a:schemeClr val="tx1"/>
                </a:solidFill>
              </a:rPr>
              <a:t>) – </a:t>
            </a:r>
            <a:r>
              <a:rPr lang="en-US" altLang="en-US" i="1" dirty="0">
                <a:solidFill>
                  <a:schemeClr val="tx1"/>
                </a:solidFill>
              </a:rPr>
              <a:t>complete (last entry </a:t>
            </a:r>
            <a:r>
              <a:rPr lang="en-US" altLang="en-US" i="1" dirty="0" smtClean="0">
                <a:solidFill>
                  <a:schemeClr val="tx1"/>
                </a:solidFill>
              </a:rPr>
              <a:t>2020-04-30), </a:t>
            </a:r>
            <a:r>
              <a:rPr lang="en-US" altLang="en-US" i="1" dirty="0" smtClean="0">
                <a:solidFill>
                  <a:schemeClr val="tx1"/>
                </a:solidFill>
              </a:rPr>
              <a:t>good</a:t>
            </a:r>
            <a:r>
              <a:rPr lang="en-US" altLang="en-US" i="1" dirty="0">
                <a:solidFill>
                  <a:schemeClr val="tx1"/>
                </a:solidFill>
              </a:rPr>
              <a:t/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b="1" i="1" dirty="0" smtClean="0">
                <a:solidFill>
                  <a:schemeClr val="tx1"/>
                </a:solidFill>
              </a:rPr>
              <a:t>nh_pepssi_v110_ti.txt</a:t>
            </a:r>
            <a:r>
              <a:rPr lang="en-US" altLang="en-US" i="1" dirty="0" smtClean="0">
                <a:solidFill>
                  <a:schemeClr val="tx1"/>
                </a:solidFill>
              </a:rPr>
              <a:t> – good</a:t>
            </a:r>
          </a:p>
          <a:p>
            <a:r>
              <a:rPr lang="en-US" altLang="en-US" b="1" i="1" dirty="0" err="1">
                <a:solidFill>
                  <a:schemeClr val="tx1"/>
                </a:solidFill>
              </a:rPr>
              <a:t>p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ep_bti.tab</a:t>
            </a:r>
            <a:r>
              <a:rPr lang="en-US" altLang="en-US" i="1" dirty="0" smtClean="0">
                <a:solidFill>
                  <a:schemeClr val="tx1"/>
                </a:solidFill>
              </a:rPr>
              <a:t> (.</a:t>
            </a:r>
            <a:r>
              <a:rPr lang="en-US" altLang="en-US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i="1" dirty="0" smtClean="0">
                <a:solidFill>
                  <a:schemeClr val="tx1"/>
                </a:solidFill>
              </a:rPr>
              <a:t>) – </a:t>
            </a:r>
            <a:r>
              <a:rPr lang="en-US" altLang="en-US" i="1" dirty="0" smtClean="0">
                <a:solidFill>
                  <a:schemeClr val="tx1"/>
                </a:solidFill>
              </a:rPr>
              <a:t>good, complete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quat_axyz_instr_to_j2k.asc</a:t>
            </a:r>
            <a:r>
              <a:rPr lang="en-US" altLang="en-US" i="1" dirty="0" smtClean="0">
                <a:solidFill>
                  <a:schemeClr val="tx1"/>
                </a:solidFill>
              </a:rPr>
              <a:t> (.</a:t>
            </a:r>
            <a:r>
              <a:rPr lang="en-US" altLang="en-US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i="1" dirty="0" smtClean="0">
                <a:solidFill>
                  <a:schemeClr val="tx1"/>
                </a:solidFill>
              </a:rPr>
              <a:t>) – good</a:t>
            </a: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seq_pepssi_kem1.tab</a:t>
            </a:r>
            <a:r>
              <a:rPr lang="en-US" altLang="en-US" i="1" dirty="0" smtClean="0">
                <a:solidFill>
                  <a:schemeClr val="tx1"/>
                </a:solidFill>
              </a:rPr>
              <a:t> (.</a:t>
            </a:r>
            <a:r>
              <a:rPr lang="en-US" altLang="en-US" i="1" dirty="0" err="1" smtClean="0">
                <a:solidFill>
                  <a:schemeClr val="tx1"/>
                </a:solidFill>
              </a:rPr>
              <a:t>lbl</a:t>
            </a:r>
            <a:r>
              <a:rPr lang="en-US" altLang="en-US" i="1" dirty="0" smtClean="0">
                <a:solidFill>
                  <a:schemeClr val="tx1"/>
                </a:solidFill>
              </a:rPr>
              <a:t>) – good, complete (last entry </a:t>
            </a:r>
            <a:r>
              <a:rPr lang="en-US" altLang="en-US" i="1" dirty="0" smtClean="0">
                <a:solidFill>
                  <a:schemeClr val="tx1"/>
                </a:solidFill>
              </a:rPr>
              <a:t>2020-04-30</a:t>
            </a:r>
            <a:r>
              <a:rPr lang="en-US" altLang="en-US" i="1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53057</TotalTime>
  <Words>1210</Words>
  <Application>Microsoft Office PowerPoint</Application>
  <PresentationFormat>Custom</PresentationFormat>
  <Paragraphs>135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Office Theme</vt:lpstr>
      <vt:lpstr>PowerPoint Presentation</vt:lpstr>
      <vt:lpstr>New Horizons PEPSSI Data Sets</vt:lpstr>
      <vt:lpstr>New Horizons PEPSSI  Data Set Evaluation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sjoy</dc:creator>
  <cp:lastModifiedBy>Steven Joy</cp:lastModifiedBy>
  <cp:revision>308</cp:revision>
  <cp:lastPrinted>2020-05-26T19:47:50Z</cp:lastPrinted>
  <dcterms:created xsi:type="dcterms:W3CDTF">1601-01-01T00:00:00Z</dcterms:created>
  <dcterms:modified xsi:type="dcterms:W3CDTF">2020-12-02T20:37:00Z</dcterms:modified>
</cp:coreProperties>
</file>