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3" r:id="rId4"/>
    <p:sldId id="283" r:id="rId5"/>
    <p:sldId id="259" r:id="rId6"/>
    <p:sldId id="264" r:id="rId7"/>
    <p:sldId id="271" r:id="rId8"/>
    <p:sldId id="268" r:id="rId9"/>
    <p:sldId id="274" r:id="rId10"/>
    <p:sldId id="277" r:id="rId11"/>
    <p:sldId id="279" r:id="rId12"/>
    <p:sldId id="284" r:id="rId13"/>
    <p:sldId id="285" r:id="rId14"/>
    <p:sldId id="287" r:id="rId15"/>
    <p:sldId id="281" r:id="rId16"/>
    <p:sldId id="27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2"/>
    <p:restoredTop sz="94729"/>
  </p:normalViewPr>
  <p:slideViewPr>
    <p:cSldViewPr snapToGrid="0" snapToObjects="1">
      <p:cViewPr varScale="1">
        <p:scale>
          <a:sx n="85" d="100"/>
          <a:sy n="85" d="100"/>
        </p:scale>
        <p:origin x="495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A74E-0A15-6340-9153-C4571EB5198A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7D5A-4D2F-2F42-A59B-15D51F5EA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01454-7D9B-1C45-AD3E-C46F07453ECE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60AE3-08BE-EE43-9286-DBAD19FAD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1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260AE3-08BE-EE43-9286-DBAD19FAD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D4D6-4BCE-C74F-B6D3-BB3E2E1988AC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607E-026D-FA4F-9C2E-61FE08F3D07C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BC4B-1937-2247-BB29-3E53C2FD2A8D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EFBF3-3D49-4842-B8C6-5647FB97E214}" type="datetime1">
              <a:rPr lang="en-US" smtClean="0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DiSanti, NH pds review, 5 December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B091-1D47-4D47-968D-5A08C56F8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3A84-5FF9-4548-AB69-6D0E0EBB9164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CAF-5362-3F4D-8E70-2172B9923FF5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C9F8-27F9-D34B-8ACB-CBA49793E91F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1797-FE3C-AA4C-8301-E05F9F358292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54BF-445C-A04B-8C4D-A2C5589D3B88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07D7D-4F8B-B547-9E75-7B8D943DD016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4E69-53A5-9643-A107-164BEE839D9A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5634-D88A-3346-8E2B-5F4041BE6F62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DiSanti, NH pds review, 5 December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3A04-E99D-1349-958C-690B308D82ED}" type="datetime1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DiSanti, NH pds review, 5 December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05B0E-8AE1-7E4C-B4A8-0D9107AD32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281940"/>
            <a:ext cx="8991600" cy="1270000"/>
          </a:xfrm>
          <a:noFill/>
        </p:spPr>
        <p:txBody>
          <a:bodyPr lIns="9142" rIns="9142">
            <a:noAutofit/>
          </a:bodyPr>
          <a:lstStyle/>
          <a:p>
            <a:r>
              <a:rPr lang="en-US" sz="36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PDS-SBN Review of New Horizons LEISA Data (2014 MU</a:t>
            </a:r>
            <a:r>
              <a:rPr lang="en-US" sz="3600" b="1" baseline="-25000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36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3600" b="1" strike="sngStrike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Flyby</a:t>
            </a:r>
            <a:r>
              <a:rPr lang="en-US" sz="36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 Approach)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1551940"/>
            <a:ext cx="8534400" cy="2989580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M. DiSanti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04 Dec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719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Unregistered</a:t>
            </a:r>
          </a:p>
          <a:p>
            <a:pPr algn="ctr">
              <a:lnSpc>
                <a:spcPts val="3620"/>
              </a:lnSpc>
            </a:pPr>
            <a:r>
              <a:rPr lang="en-US" sz="36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72397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r>
              <a:rPr lang="en-US" dirty="0"/>
              <a:t>End: row173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Start: row392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7AB78-18AF-E54E-8F40-B78B1BC73F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6" y="1292273"/>
            <a:ext cx="4937760" cy="5486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270043" y="807842"/>
            <a:ext cx="1656352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(low_res1.5748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Mid: row290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5D885-3EDE-FC44-BEA1-BD5DA5B1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64" y="5526557"/>
            <a:ext cx="279400" cy="3175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A12D0-0356-7B45-B4A1-71BD34ADA63C}"/>
              </a:ext>
            </a:extLst>
          </p:cNvPr>
          <p:cNvSpPr txBox="1"/>
          <p:nvPr/>
        </p:nvSpPr>
        <p:spPr>
          <a:xfrm>
            <a:off x="3431975" y="5809265"/>
            <a:ext cx="1554913" cy="503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Subtract median</a:t>
            </a:r>
          </a:p>
          <a:p>
            <a:pPr>
              <a:lnSpc>
                <a:spcPts val="1560"/>
              </a:lnSpc>
            </a:pPr>
            <a:r>
              <a:rPr lang="en-US" sz="1600" dirty="0">
                <a:solidFill>
                  <a:schemeClr val="bg1"/>
                </a:solidFill>
              </a:rPr>
              <a:t>at each step in </a:t>
            </a:r>
            <a:r>
              <a:rPr lang="en-US" sz="1600" dirty="0">
                <a:solidFill>
                  <a:schemeClr val="bg1"/>
                </a:solidFill>
                <a:latin typeface="Symbol" pitchFamily="2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02810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lsb_0408624418_0x53c_eng.fit (04:50 – 05:05 UT), &lt;d&gt; = 31.2e3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4915601" y="778981"/>
            <a:ext cx="1708353" cy="544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dirty="0"/>
              <a:t>Ch255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(high_res2.0895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1624763" y="826892"/>
            <a:ext cx="1656351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(low_res2.4744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6536324" y="980164"/>
            <a:ext cx="2607676" cy="149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20"/>
              </a:lnSpc>
            </a:pPr>
            <a:r>
              <a:rPr lang="en-US" sz="3600" dirty="0"/>
              <a:t>Spatially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Registered</a:t>
            </a:r>
          </a:p>
          <a:p>
            <a:pPr algn="ctr">
              <a:lnSpc>
                <a:spcPts val="3620"/>
              </a:lnSpc>
            </a:pPr>
            <a:r>
              <a:rPr lang="en-US" sz="4000" dirty="0"/>
              <a:t>(Raw)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510490" y="5096147"/>
            <a:ext cx="122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 R</a:t>
            </a:r>
            <a:r>
              <a:rPr lang="en-US" dirty="0"/>
              <a:t>ow173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2A9BF-1E99-7E49-B876-50815A22011B}"/>
              </a:ext>
            </a:extLst>
          </p:cNvPr>
          <p:cNvSpPr txBox="1"/>
          <p:nvPr/>
        </p:nvSpPr>
        <p:spPr>
          <a:xfrm>
            <a:off x="49615" y="3088623"/>
            <a:ext cx="17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Start: row392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D0151-CBCB-0343-A460-D012494E1FC6}"/>
              </a:ext>
            </a:extLst>
          </p:cNvPr>
          <p:cNvSpPr txBox="1"/>
          <p:nvPr/>
        </p:nvSpPr>
        <p:spPr>
          <a:xfrm>
            <a:off x="3452785" y="807842"/>
            <a:ext cx="1290867" cy="519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Ch127</a:t>
            </a:r>
          </a:p>
          <a:p>
            <a:pPr algn="ctr">
              <a:lnSpc>
                <a:spcPts val="1660"/>
              </a:lnSpc>
            </a:pPr>
            <a:r>
              <a:rPr lang="en-US" sz="1400" dirty="0"/>
              <a:t>(low_res1. </a:t>
            </a:r>
            <a:r>
              <a:rPr lang="en-US" sz="1400" dirty="0">
                <a:latin typeface="Symbol" pitchFamily="2" charset="2"/>
              </a:rPr>
              <a:t>m</a:t>
            </a:r>
            <a:r>
              <a:rPr lang="en-US" sz="1400" dirty="0"/>
              <a:t>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46E989-A73E-5C46-A26F-010691AD7A55}"/>
              </a:ext>
            </a:extLst>
          </p:cNvPr>
          <p:cNvSpPr txBox="1"/>
          <p:nvPr/>
        </p:nvSpPr>
        <p:spPr>
          <a:xfrm>
            <a:off x="99145" y="3983973"/>
            <a:ext cx="171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/>
              <a:t>Mid: row290 </a:t>
            </a:r>
            <a:r>
              <a:rPr lang="en-US" strike="sngStrike" dirty="0">
                <a:sym typeface="Wingdings" pitchFamily="2" charset="2"/>
              </a:rPr>
              <a:t></a:t>
            </a:r>
            <a:r>
              <a:rPr lang="en-US" strike="sngStrik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1B56D-C8E8-4A48-984A-F108891643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75517" y="1290411"/>
            <a:ext cx="49377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approaching MU69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(31dec2018/01jan2019)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68730" y="425102"/>
            <a:ext cx="661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lsb_04086*_0x53c_eng.fit near 2.1 µm (~ channel 50)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247748" y="826892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05304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(3.06e5 km)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152CD-8837-024B-8EF3-96D3B35C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4" y="1394112"/>
            <a:ext cx="1097254" cy="24139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62611C-FB04-B144-83BC-E1F5167787B6}"/>
              </a:ext>
            </a:extLst>
          </p:cNvPr>
          <p:cNvSpPr txBox="1"/>
          <p:nvPr/>
        </p:nvSpPr>
        <p:spPr>
          <a:xfrm>
            <a:off x="3154923" y="794097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14341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(1.75e5 km)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D0D8-5B23-5E45-BAF7-572A616A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418" y="1328858"/>
            <a:ext cx="930942" cy="2464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66552-154A-4D42-B668-A0C9FCEC1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96" y="1361654"/>
            <a:ext cx="903562" cy="24642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C9621EF-1CED-6B44-90D3-70408E43E892}"/>
              </a:ext>
            </a:extLst>
          </p:cNvPr>
          <p:cNvSpPr txBox="1"/>
          <p:nvPr/>
        </p:nvSpPr>
        <p:spPr>
          <a:xfrm>
            <a:off x="6171690" y="817248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19338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(1.04e5 km)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4F294-6152-3746-A464-C53E41848E94}"/>
              </a:ext>
            </a:extLst>
          </p:cNvPr>
          <p:cNvSpPr txBox="1"/>
          <p:nvPr/>
        </p:nvSpPr>
        <p:spPr>
          <a:xfrm>
            <a:off x="1836543" y="3702744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21929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(6.55e4 km)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0DB19E-A37E-7B4B-BFB5-BB0CB194D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869" y="4172400"/>
            <a:ext cx="1005729" cy="23735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46FA7BD-6604-C340-8347-BD3D889AE9D2}"/>
              </a:ext>
            </a:extLst>
          </p:cNvPr>
          <p:cNvSpPr txBox="1"/>
          <p:nvPr/>
        </p:nvSpPr>
        <p:spPr>
          <a:xfrm>
            <a:off x="4803858" y="3604138"/>
            <a:ext cx="1308371" cy="534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60"/>
              </a:lnSpc>
            </a:pPr>
            <a:r>
              <a:rPr lang="en-US" dirty="0"/>
              <a:t>* = 24118</a:t>
            </a:r>
          </a:p>
          <a:p>
            <a:pPr algn="ctr">
              <a:lnSpc>
                <a:spcPts val="1660"/>
              </a:lnSpc>
            </a:pPr>
            <a:r>
              <a:rPr lang="en-US" dirty="0"/>
              <a:t>(3.12e4 km)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4FDBB2-2F59-A040-930B-6F27B09EC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432" y="4125451"/>
            <a:ext cx="1093623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4595" y="298815"/>
            <a:ext cx="8291275" cy="465117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20190101_042999 </a:t>
            </a:r>
            <a:r>
              <a:rPr lang="en-US" sz="1800" dirty="0">
                <a:ea typeface="ＭＳ Ｐゴシック" pitchFamily="-112" charset="-128"/>
                <a:cs typeface="ＭＳ Ｐゴシック" pitchFamily="-112" charset="-128"/>
              </a:rPr>
              <a:t>(01jan2019, “calibrator” files)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A71C9-04D6-D849-A867-A9D72796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13" y="821160"/>
            <a:ext cx="7104015" cy="5024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BE50B-C7CE-F84F-B148-34E02BEA100E}"/>
              </a:ext>
            </a:extLst>
          </p:cNvPr>
          <p:cNvSpPr txBox="1"/>
          <p:nvPr/>
        </p:nvSpPr>
        <p:spPr>
          <a:xfrm>
            <a:off x="7616143" y="1365813"/>
            <a:ext cx="145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“Sun” (row 8)</a:t>
            </a:r>
          </a:p>
          <a:p>
            <a:r>
              <a:rPr lang="en-US" b="1" dirty="0"/>
              <a:t> “Sun” – dark</a:t>
            </a:r>
          </a:p>
          <a:p>
            <a:pPr algn="ctr"/>
            <a:r>
              <a:rPr lang="en-US" dirty="0"/>
              <a:t>(0759-1259)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090D76-689D-9C4C-AC5E-934290F6986A}"/>
              </a:ext>
            </a:extLst>
          </p:cNvPr>
          <p:cNvSpPr txBox="1"/>
          <p:nvPr/>
        </p:nvSpPr>
        <p:spPr>
          <a:xfrm>
            <a:off x="7733819" y="5198966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dark (row 8)</a:t>
            </a:r>
          </a:p>
          <a:p>
            <a:pPr algn="ctr"/>
            <a:r>
              <a:rPr lang="en-US" dirty="0"/>
              <a:t>(1259)</a:t>
            </a:r>
          </a:p>
        </p:txBody>
      </p:sp>
    </p:spTree>
    <p:extLst>
      <p:ext uri="{BB962C8B-B14F-4D97-AF65-F5344CB8AC3E}">
        <p14:creationId xmlns:p14="http://schemas.microsoft.com/office/powerpoint/2010/main" val="2140264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" y="541421"/>
            <a:ext cx="3818144" cy="2411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3886244" y="109944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3825790" y="2091843"/>
            <a:ext cx="121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Delta-lambda </a:t>
            </a:r>
          </a:p>
          <a:p>
            <a:r>
              <a:rPr lang="en-US" sz="1400" dirty="0"/>
              <a:t>     (x 100)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" y="3115624"/>
            <a:ext cx="3841008" cy="24114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9377" y="5702555"/>
            <a:ext cx="688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Lambda / Delta-lambda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BD88C-F532-A842-8294-387B0AB05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32" y="541421"/>
            <a:ext cx="3323395" cy="2411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82C68-C44D-5442-A915-F222AED07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34" y="3115624"/>
            <a:ext cx="3379466" cy="2456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E08926-D5D0-4241-8791-6CF7281D307C}"/>
              </a:ext>
            </a:extLst>
          </p:cNvPr>
          <p:cNvSpPr txBox="1"/>
          <p:nvPr/>
        </p:nvSpPr>
        <p:spPr>
          <a:xfrm>
            <a:off x="61304" y="6040150"/>
            <a:ext cx="39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v3.0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D15F5-FCBC-154B-BFFD-5F641FC0ABA5}"/>
              </a:ext>
            </a:extLst>
          </p:cNvPr>
          <p:cNvSpPr txBox="1"/>
          <p:nvPr/>
        </p:nvSpPr>
        <p:spPr>
          <a:xfrm>
            <a:off x="5352871" y="6065226"/>
            <a:ext cx="347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v4.0</a:t>
            </a:r>
          </a:p>
        </p:txBody>
      </p:sp>
    </p:spTree>
    <p:extLst>
      <p:ext uri="{BB962C8B-B14F-4D97-AF65-F5344CB8AC3E}">
        <p14:creationId xmlns:p14="http://schemas.microsoft.com/office/powerpoint/2010/main" val="174092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7871" y="40309"/>
            <a:ext cx="4781481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Intensity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93F3E-4A58-D04D-A4B4-5521813DAE73}"/>
              </a:ext>
            </a:extLst>
          </p:cNvPr>
          <p:cNvSpPr txBox="1"/>
          <p:nvPr/>
        </p:nvSpPr>
        <p:spPr>
          <a:xfrm>
            <a:off x="6499338" y="564726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471C2-56B0-CC44-B61F-DB4316BAA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7" y="581137"/>
            <a:ext cx="4781481" cy="3049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EC72A-BADE-D34C-9972-AA80FD8E8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71" y="3824156"/>
            <a:ext cx="4370119" cy="28089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D0C665-80D8-5D44-917E-8EA9A3D17737}"/>
              </a:ext>
            </a:extLst>
          </p:cNvPr>
          <p:cNvSpPr txBox="1"/>
          <p:nvPr/>
        </p:nvSpPr>
        <p:spPr>
          <a:xfrm>
            <a:off x="6496640" y="5407130"/>
            <a:ext cx="951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ow230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08A63-3E8A-5142-AC53-82A94C5661A0}"/>
              </a:ext>
            </a:extLst>
          </p:cNvPr>
          <p:cNvSpPr txBox="1"/>
          <p:nvPr/>
        </p:nvSpPr>
        <p:spPr>
          <a:xfrm>
            <a:off x="6496640" y="5227551"/>
            <a:ext cx="85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R</a:t>
            </a:r>
            <a:r>
              <a:rPr lang="en-US" sz="1400" dirty="0"/>
              <a:t>ow50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93CF3-94F0-2747-9F74-31CF0BDDBC07}"/>
              </a:ext>
            </a:extLst>
          </p:cNvPr>
          <p:cNvSpPr txBox="1"/>
          <p:nvPr/>
        </p:nvSpPr>
        <p:spPr>
          <a:xfrm>
            <a:off x="6698921" y="4333418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0A27C-B471-2042-B197-B6AC1B84E6FA}"/>
              </a:ext>
            </a:extLst>
          </p:cNvPr>
          <p:cNvSpPr txBox="1"/>
          <p:nvPr/>
        </p:nvSpPr>
        <p:spPr>
          <a:xfrm>
            <a:off x="6696946" y="4165185"/>
            <a:ext cx="77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R</a:t>
            </a:r>
            <a:r>
              <a:rPr lang="en-US" sz="1400" dirty="0"/>
              <a:t>ow199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/>
              <p:nvPr/>
            </p:nvSpPr>
            <p:spPr>
              <a:xfrm>
                <a:off x="5438902" y="926275"/>
                <a:ext cx="370509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Could express as flux density, </a:t>
                </a:r>
              </a:p>
              <a:p>
                <a:r>
                  <a:rPr lang="en-US" dirty="0"/>
                  <a:t>e.g., </a:t>
                </a:r>
                <a:r>
                  <a:rPr lang="en-US" dirty="0" err="1"/>
                  <a:t>Rayleighs</a:t>
                </a:r>
                <a:r>
                  <a:rPr lang="en-US" dirty="0"/>
                  <a:t>/Angstrom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10</a:t>
                </a:r>
                <a:r>
                  <a:rPr lang="en-US" baseline="30000" dirty="0"/>
                  <a:t>6</a:t>
                </a:r>
                <a:r>
                  <a:rPr lang="en-US" dirty="0"/>
                  <a:t> </a:t>
                </a:r>
                <a:r>
                  <a:rPr lang="en-US" dirty="0" err="1"/>
                  <a:t>ph</a:t>
                </a:r>
                <a:r>
                  <a:rPr lang="en-US" dirty="0"/>
                  <a:t> s</a:t>
                </a:r>
                <a:r>
                  <a:rPr lang="en-US" baseline="30000" dirty="0"/>
                  <a:t>-1</a:t>
                </a:r>
                <a:r>
                  <a:rPr lang="en-US" dirty="0"/>
                  <a:t> cm</a:t>
                </a:r>
                <a:r>
                  <a:rPr lang="en-US" baseline="30000" dirty="0"/>
                  <a:t>-2</a:t>
                </a:r>
                <a:r>
                  <a:rPr lang="en-US" dirty="0"/>
                  <a:t> A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once aperture (e.g., pixel) angular subtense is specified.  The pixel solid angle Omega(pix)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dirty="0"/>
                  <a:t> 1.7e-7 </a:t>
                </a:r>
                <a:r>
                  <a:rPr lang="en-US" dirty="0" err="1"/>
                  <a:t>sr</a:t>
                </a:r>
                <a:r>
                  <a:rPr lang="en-US" dirty="0"/>
                  <a:t> (taken from ‘</a:t>
                </a:r>
                <a:r>
                  <a:rPr lang="en-US" dirty="0" err="1"/>
                  <a:t>calinfo.txt</a:t>
                </a:r>
                <a:r>
                  <a:rPr lang="en-US" dirty="0"/>
                  <a:t>’).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C37593-F482-8B49-8F7B-CCE3E649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902" y="926275"/>
                <a:ext cx="3705098" cy="2031325"/>
              </a:xfrm>
              <a:prstGeom prst="rect">
                <a:avLst/>
              </a:prstGeom>
              <a:blipFill>
                <a:blip r:embed="rId5"/>
                <a:stretch>
                  <a:fillRect l="-1024" t="-1242" b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B2351A-5DBE-BA43-B266-1DC32712324B}"/>
              </a:ext>
            </a:extLst>
          </p:cNvPr>
          <p:cNvSpPr txBox="1"/>
          <p:nvPr/>
        </p:nvSpPr>
        <p:spPr>
          <a:xfrm>
            <a:off x="6492240" y="4219335"/>
            <a:ext cx="37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itchFamily="2" charset="2"/>
              </a:rPr>
              <a:t>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3052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Summary/Suggestions (v4.0)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C6CD1-34F8-AF45-A8C5-C4CBA2B761F6}"/>
              </a:ext>
            </a:extLst>
          </p:cNvPr>
          <p:cNvSpPr txBox="1"/>
          <p:nvPr/>
        </p:nvSpPr>
        <p:spPr>
          <a:xfrm>
            <a:off x="235915" y="652330"/>
            <a:ext cx="86765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/>
              <a:t>LEISA frames read in fine, for both raw and calibrated) data.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lambda 2.5-1.225um (rows0 thru 199, low res), 2.25-2.10um (rows204 thru 255, hi res).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In v4.0, asteroid </a:t>
            </a:r>
            <a:r>
              <a:rPr lang="en-US" dirty="0" err="1"/>
              <a:t>Arrokoth</a:t>
            </a:r>
            <a:r>
              <a:rPr lang="en-US" dirty="0"/>
              <a:t> (2014 MU</a:t>
            </a:r>
            <a:r>
              <a:rPr lang="en-US" baseline="-25000" dirty="0"/>
              <a:t>69</a:t>
            </a:r>
            <a:r>
              <a:rPr lang="en-US" dirty="0"/>
              <a:t>) is clearly detected from 3.06e5 km inward, but files from 4.10e5 and 1.21e6 km contain all zeroes.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MU</a:t>
            </a:r>
            <a:r>
              <a:rPr lang="en-US" baseline="-25000" dirty="0"/>
              <a:t>69</a:t>
            </a:r>
            <a:r>
              <a:rPr lang="en-US" dirty="0"/>
              <a:t> scan direction is “upward” for d = 1.04e5 km and larger. In each case it was ~1 row per step in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. But it’s still downward for 6.55e4 and 3.12e4 km. Please check.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One file has ‘54b’ instead of ‘53c’ in its name. (20190101_040861/lsb_0408611759_0x54b_eng.fit’) Is this intentional?</a:t>
            </a:r>
          </a:p>
          <a:p>
            <a:pPr marL="285750" indent="-28575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 Files 20190101_042999/* have only 16 rows. The first one (“Sun”) looks more like an internal lamp (flat field?). The second file (“dark”) looks reasonable.</a:t>
            </a:r>
          </a:p>
          <a:p>
            <a:pPr>
              <a:lnSpc>
                <a:spcPts val="1960"/>
              </a:lnSpc>
              <a:spcBef>
                <a:spcPts val="600"/>
              </a:spcBef>
            </a:pPr>
            <a:r>
              <a:rPr lang="en-US" dirty="0"/>
              <a:t>Spatial Registration</a:t>
            </a:r>
          </a:p>
          <a:p>
            <a:pPr marL="177800" indent="-177800">
              <a:lnSpc>
                <a:spcPts val="1960"/>
              </a:lnSpc>
              <a:buFont typeface="Arial" panose="020B0604020202020204" pitchFamily="34" charset="0"/>
              <a:buChar char="•"/>
            </a:pPr>
            <a:r>
              <a:rPr lang="en-US" dirty="0"/>
              <a:t>Both Vega and MU</a:t>
            </a:r>
            <a:r>
              <a:rPr lang="en-US" baseline="-25000" dirty="0"/>
              <a:t>69</a:t>
            </a:r>
            <a:r>
              <a:rPr lang="en-US" dirty="0"/>
              <a:t> data show some “wobble” in the x-direction, more so for Vega, less so for MU</a:t>
            </a:r>
            <a:r>
              <a:rPr lang="en-US" baseline="-25000" dirty="0"/>
              <a:t>69 </a:t>
            </a:r>
            <a:r>
              <a:rPr lang="en-US" dirty="0"/>
              <a:t>, especially in “closer” files (6.55e4 km, 3.13e4 km). Arcturus files look weird from </a:t>
            </a:r>
          </a:p>
          <a:p>
            <a:pPr marL="117475">
              <a:lnSpc>
                <a:spcPts val="1960"/>
              </a:lnSpc>
            </a:pPr>
            <a:r>
              <a:rPr lang="en-US" dirty="0"/>
              <a:t>Difficult to extract spectra for Vega, Arcturus, and MU</a:t>
            </a:r>
            <a:r>
              <a:rPr lang="en-US" baseline="-25000" dirty="0"/>
              <a:t>69</a:t>
            </a:r>
            <a:r>
              <a:rPr lang="en-US" dirty="0"/>
              <a:t>, due to spatial smearing (not so critical for Pluto). Arcturus files have less “wobble.” This should be less important for MU</a:t>
            </a:r>
            <a:r>
              <a:rPr lang="en-US" baseline="-25000" dirty="0"/>
              <a:t>69</a:t>
            </a:r>
            <a:r>
              <a:rPr lang="en-US" dirty="0"/>
              <a:t> near closest flyby approach of ~3500 km. Arcturus looks better in ‘calibrated’ data.</a:t>
            </a:r>
          </a:p>
          <a:p>
            <a:pPr marL="11113">
              <a:lnSpc>
                <a:spcPts val="1960"/>
              </a:lnSpc>
            </a:pPr>
            <a:r>
              <a:rPr lang="en-US" dirty="0"/>
              <a:t>In ‘</a:t>
            </a:r>
            <a:r>
              <a:rPr lang="en-US" dirty="0" err="1"/>
              <a:t>calinfo.txt</a:t>
            </a:r>
            <a:r>
              <a:rPr lang="en-US" dirty="0"/>
              <a:t>’:  pixel solid angle is denoted ‘</a:t>
            </a:r>
            <a:r>
              <a:rPr lang="en-US" dirty="0" err="1"/>
              <a:t>aOmega</a:t>
            </a:r>
            <a:r>
              <a:rPr lang="en-US" dirty="0"/>
              <a:t>’, but that is normally expressed as </a:t>
            </a:r>
            <a:r>
              <a:rPr lang="en-US" dirty="0" err="1"/>
              <a:t>entendue</a:t>
            </a:r>
            <a:r>
              <a:rPr lang="en-US" dirty="0"/>
              <a:t> (m^2 </a:t>
            </a:r>
            <a:r>
              <a:rPr lang="en-US" dirty="0" err="1"/>
              <a:t>sr</a:t>
            </a:r>
            <a:r>
              <a:rPr lang="en-US" dirty="0"/>
              <a:t>). This was not changed from v3.0, but this is a trivial distinction anyway. The typo flagged in the v3.0 review (“</a:t>
            </a:r>
            <a:r>
              <a:rPr lang="en-US" dirty="0" err="1"/>
              <a:t>intergration</a:t>
            </a:r>
            <a:r>
              <a:rPr lang="en-US" dirty="0"/>
              <a:t> time”) was addressed.</a:t>
            </a:r>
          </a:p>
          <a:p>
            <a:pPr>
              <a:spcBef>
                <a:spcPts val="600"/>
              </a:spcBef>
            </a:pPr>
            <a:r>
              <a:rPr lang="en-US" dirty="0"/>
              <a:t>STILL looking forward to seeing the actual MU</a:t>
            </a:r>
            <a:r>
              <a:rPr lang="en-US" baseline="-25000" dirty="0"/>
              <a:t>69</a:t>
            </a:r>
            <a:r>
              <a:rPr lang="en-US" dirty="0"/>
              <a:t> flyby data!</a:t>
            </a:r>
          </a:p>
        </p:txBody>
      </p:sp>
    </p:spTree>
    <p:extLst>
      <p:ext uri="{BB962C8B-B14F-4D97-AF65-F5344CB8AC3E}">
        <p14:creationId xmlns:p14="http://schemas.microsoft.com/office/powerpoint/2010/main" val="4122375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4CE43-8A97-7547-B145-87E6C177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0"/>
            <a:ext cx="6640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6473" y="468661"/>
            <a:ext cx="8646160" cy="2375747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spatial-spectral data cube is created by scanning the FOV across the target in a “push-broom” fashion.  The data cube is a 3-dimensional array having 256x256xN elements, where N is the number of 256x256 files accumulated over the scan.</a:t>
            </a:r>
          </a:p>
          <a:p>
            <a:pPr marL="227013" indent="7938">
              <a:lnSpc>
                <a:spcPct val="80000"/>
              </a:lnSpc>
              <a:spcBef>
                <a:spcPts val="36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e.g., read in calibrated FITS file = ‘nh-p-leisa-3-pluto-v2.0/data/20150714_029917/lsb_0299172889_0x53c_sci.fit’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3" descr="leisa_data_layo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67" y="2580781"/>
            <a:ext cx="3341428" cy="4171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473" y="3011643"/>
            <a:ext cx="4223336" cy="326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file = 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),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=spatial 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y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=lambda(256 elements),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z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=spectral/spatial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(N=elements; e.g., N=371) 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(i.e., lambda varies spatially)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[figure from ‘</a:t>
            </a:r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</a:rPr>
              <a:t>leisa_data.pdf</a:t>
            </a: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’ in</a:t>
            </a:r>
          </a:p>
          <a:p>
            <a:pPr marL="227013" indent="7938">
              <a:lnSpc>
                <a:spcPct val="80000"/>
              </a:lnSpc>
              <a:spcBef>
                <a:spcPts val="600"/>
              </a:spcBef>
              <a:spcAft>
                <a:spcPct val="10000"/>
              </a:spcAft>
              <a:buNone/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</a:rPr>
              <a:t>folder ‘document’]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-114300"/>
            <a:ext cx="8991600" cy="1270000"/>
          </a:xfrm>
          <a:noFill/>
        </p:spPr>
        <p:txBody>
          <a:bodyPr lIns="9142" rIns="9142">
            <a:normAutofit/>
          </a:bodyPr>
          <a:lstStyle/>
          <a:p>
            <a:pPr eaLnBrk="1" hangingPunct="1"/>
            <a:r>
              <a:rPr lang="en-US" sz="3200" b="1" dirty="0">
                <a:latin typeface="New York" pitchFamily="84" charset="0"/>
                <a:ea typeface="ＭＳ Ｐゴシック" pitchFamily="-112" charset="-128"/>
                <a:cs typeface="ＭＳ Ｐゴシック" pitchFamily="-112" charset="-128"/>
              </a:rPr>
              <a:t>LEISA</a:t>
            </a:r>
            <a:endParaRPr lang="en-US" sz="2800" b="1" dirty="0">
              <a:latin typeface="New York" pitchFamily="8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233" y="736825"/>
            <a:ext cx="8534400" cy="2048951"/>
          </a:xfrm>
          <a:noFill/>
        </p:spPr>
        <p:txBody>
          <a:bodyPr>
            <a:normAutofit fontScale="92500"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A near-IR (1.2 – 2.5 micron) spectrometer that uses a 256x256 Rockwell PICNIC array, with 40-micron square pixels.</a:t>
            </a: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It produces low-resolution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240) and higher-resolution (</a:t>
            </a:r>
            <a:r>
              <a:rPr lang="en-US" sz="2600" dirty="0">
                <a:latin typeface="Symbol" charset="2"/>
                <a:ea typeface="ＭＳ Ｐゴシック" pitchFamily="-112" charset="-128"/>
                <a:cs typeface="Symbol" charset="2"/>
              </a:rPr>
              <a:t>l/Dl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 ~ 540) spectra over separate sections (ranges of 54 and 199 rows) that are separated by 4 rows obscured by a bond joint.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8382000" y="2"/>
            <a:ext cx="609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rotopapa_LE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17" y="2743293"/>
            <a:ext cx="3142141" cy="37956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 descr="wavemap_exten1.png">
            <a:extLst>
              <a:ext uri="{FF2B5EF4-FFF2-40B4-BE49-F238E27FC236}">
                <a16:creationId xmlns:a16="http://schemas.microsoft.com/office/drawing/2014/main" id="{93DCC7C0-15FC-E945-BA47-C66B57964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60" y="3480316"/>
            <a:ext cx="2869005" cy="2869005"/>
          </a:xfrm>
          <a:prstGeom prst="rect">
            <a:avLst/>
          </a:prstGeom>
        </p:spPr>
      </p:pic>
      <p:pic>
        <p:nvPicPr>
          <p:cNvPr id="10" name="Picture 9" descr="disp_plot_exten1.png">
            <a:extLst>
              <a:ext uri="{FF2B5EF4-FFF2-40B4-BE49-F238E27FC236}">
                <a16:creationId xmlns:a16="http://schemas.microsoft.com/office/drawing/2014/main" id="{43CA69EB-D795-7145-B218-FB39A093019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9981" y="3480314"/>
            <a:ext cx="1416515" cy="314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4CA17-0DC7-5549-956F-14A02A75465F}"/>
              </a:ext>
            </a:extLst>
          </p:cNvPr>
          <p:cNvSpPr txBox="1"/>
          <p:nvPr/>
        </p:nvSpPr>
        <p:spPr>
          <a:xfrm>
            <a:off x="395393" y="3029650"/>
            <a:ext cx="445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sz="1200" u="sng" dirty="0"/>
              <a:t>Note</a:t>
            </a:r>
            <a:r>
              <a:rPr lang="en-US" sz="1200" dirty="0"/>
              <a:t>: “Hi-res” </a:t>
            </a:r>
            <a:r>
              <a:rPr lang="en-US" sz="1200" dirty="0">
                <a:latin typeface="Symbol" pitchFamily="2" charset="2"/>
              </a:rPr>
              <a:t>l/Dl </a:t>
            </a:r>
            <a:r>
              <a:rPr lang="en-US" sz="1200" dirty="0"/>
              <a:t>was ~ 425  for Pluto flyby data (as below) but is ~ 540 for cruise &amp; 2014 MU</a:t>
            </a:r>
            <a:r>
              <a:rPr lang="en-US" sz="1200" baseline="-25000" dirty="0"/>
              <a:t>69</a:t>
            </a:r>
            <a:r>
              <a:rPr lang="en-US" sz="1200" dirty="0"/>
              <a:t> approach phases (recalibration)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3798" y="40309"/>
            <a:ext cx="5306807" cy="445828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LEISA Wavelength </a:t>
            </a:r>
            <a:r>
              <a:rPr lang="en-US" dirty="0"/>
              <a:t>Calibration</a:t>
            </a:r>
          </a:p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18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36D26-A2A2-1E46-B649-FFB770BFB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" y="541421"/>
            <a:ext cx="3818144" cy="2411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D11ED-8692-154E-A9C0-2D6FCD43611F}"/>
              </a:ext>
            </a:extLst>
          </p:cNvPr>
          <p:cNvSpPr txBox="1"/>
          <p:nvPr/>
        </p:nvSpPr>
        <p:spPr>
          <a:xfrm>
            <a:off x="3886244" y="1099442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lambda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78A80A-A5EC-EA44-AB38-6C27D56B602A}"/>
              </a:ext>
            </a:extLst>
          </p:cNvPr>
          <p:cNvSpPr txBox="1"/>
          <p:nvPr/>
        </p:nvSpPr>
        <p:spPr>
          <a:xfrm>
            <a:off x="3825790" y="2091843"/>
            <a:ext cx="1213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Delta-lambda </a:t>
            </a:r>
          </a:p>
          <a:p>
            <a:r>
              <a:rPr lang="en-US" sz="1400" dirty="0"/>
              <a:t>     (x 100)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B551-4DD3-F44D-B0EB-FE0748710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6" y="3115624"/>
            <a:ext cx="3841008" cy="24114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99C61-B329-4043-A180-6041973320EA}"/>
              </a:ext>
            </a:extLst>
          </p:cNvPr>
          <p:cNvSpPr txBox="1"/>
          <p:nvPr/>
        </p:nvSpPr>
        <p:spPr>
          <a:xfrm>
            <a:off x="59376" y="5702555"/>
            <a:ext cx="90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Lambda / Delta-lambda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BD88C-F532-A842-8294-387B0AB05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532" y="541421"/>
            <a:ext cx="3323395" cy="2411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82C68-C44D-5442-A915-F222AED07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334" y="3115624"/>
            <a:ext cx="3379466" cy="2456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E08926-D5D0-4241-8791-6CF7281D307C}"/>
              </a:ext>
            </a:extLst>
          </p:cNvPr>
          <p:cNvSpPr txBox="1"/>
          <p:nvPr/>
        </p:nvSpPr>
        <p:spPr>
          <a:xfrm>
            <a:off x="61304" y="6040150"/>
            <a:ext cx="39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v3.0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D15F5-FCBC-154B-BFFD-5F641FC0ABA5}"/>
              </a:ext>
            </a:extLst>
          </p:cNvPr>
          <p:cNvSpPr txBox="1"/>
          <p:nvPr/>
        </p:nvSpPr>
        <p:spPr>
          <a:xfrm>
            <a:off x="5352871" y="6065226"/>
            <a:ext cx="347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v4.0</a:t>
            </a:r>
          </a:p>
        </p:txBody>
      </p:sp>
    </p:spTree>
    <p:extLst>
      <p:ext uri="{BB962C8B-B14F-4D97-AF65-F5344CB8AC3E}">
        <p14:creationId xmlns:p14="http://schemas.microsoft.com/office/powerpoint/2010/main" val="144454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270" y="1126577"/>
            <a:ext cx="8534400" cy="479192"/>
          </a:xfrm>
          <a:noFill/>
        </p:spPr>
        <p:txBody>
          <a:bodyPr>
            <a:normAutofit/>
          </a:bodyPr>
          <a:lstStyle/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Transpose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</a:rPr>
              <a:t>file(x,y,z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</a:rPr>
              <a:t>) [256,256,N]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r>
              <a:rPr lang="en-US" sz="26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file_tr(x,z,y</a:t>
            </a:r>
            <a:r>
              <a:rPr lang="en-US" sz="26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) [256,N,256]</a:t>
            </a: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endParaRPr lang="en-US" sz="2600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205" y="5478061"/>
            <a:ext cx="215755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file(0:255,0:N-1,0)</a:t>
            </a:r>
          </a:p>
        </p:txBody>
      </p:sp>
      <p:pic>
        <p:nvPicPr>
          <p:cNvPr id="7" name="Picture 6" descr="lsb_0299172889_0x53c_sci_0_127_2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3" y="1507023"/>
            <a:ext cx="5332015" cy="3895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4024" y="5493911"/>
            <a:ext cx="229410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file(0:255,0:N-1,127)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477" y="5509761"/>
            <a:ext cx="219851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file(0:255,0:N-1,255)</a:t>
            </a:r>
          </a:p>
        </p:txBody>
      </p:sp>
      <p:pic>
        <p:nvPicPr>
          <p:cNvPr id="10" name="Picture 9" descr="lsb_0299172889_0x53c_sci_reg_su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24" y="1507023"/>
            <a:ext cx="1790772" cy="38953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94033" y="3067428"/>
            <a:ext cx="1133694" cy="1040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ea typeface="ＭＳ Ｐゴシック" pitchFamily="-112" charset="-128"/>
                <a:cs typeface="ＭＳ Ｐゴシック" pitchFamily="-112" charset="-128"/>
                <a:sym typeface="Wingdings"/>
              </a:rPr>
              <a:t></a:t>
            </a:r>
            <a:endParaRPr lang="en-US" sz="2400" dirty="0">
              <a:ea typeface="ＭＳ Ｐゴシック" pitchFamily="-112" charset="-128"/>
              <a:cs typeface="ＭＳ Ｐゴシック" pitchFamily="-112" charset="-128"/>
              <a:sym typeface="Wingdings"/>
            </a:endParaRP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shift -</a:t>
            </a:r>
          </a:p>
          <a:p>
            <a:pPr algn="ctr">
              <a:lnSpc>
                <a:spcPts val="2180"/>
              </a:lnSpc>
            </a:pPr>
            <a:r>
              <a:rPr lang="en-US" sz="2400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register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  <a:sym typeface="Wingdings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9130" y="5435034"/>
            <a:ext cx="312563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file_tr_sh(0:255,0:N-1,</a:t>
            </a:r>
            <a:r>
              <a:rPr lang="en-US" sz="1600" dirty="0">
                <a:latin typeface="Symbol" charset="2"/>
                <a:ea typeface="ＭＳ Ｐゴシック" pitchFamily="-112" charset="-128"/>
                <a:cs typeface="Symbol" charset="2"/>
              </a:rPr>
              <a:t>S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[0:255])</a:t>
            </a: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(i.e., summed over all lambdas)</a:t>
            </a:r>
          </a:p>
          <a:p>
            <a:pPr marL="227013" indent="7938" algn="ctr">
              <a:lnSpc>
                <a:spcPct val="80000"/>
              </a:lnSpc>
              <a:buNone/>
            </a:pPr>
            <a:endParaRPr lang="en-US" sz="1600" dirty="0">
              <a:ea typeface="ＭＳ Ｐゴシック" pitchFamily="-112" charset="-128"/>
              <a:cs typeface="ＭＳ Ｐゴシック" pitchFamily="-112" charset="-128"/>
            </a:endParaRPr>
          </a:p>
          <a:p>
            <a:pPr marL="227013" indent="7938" algn="ctr">
              <a:lnSpc>
                <a:spcPct val="80000"/>
              </a:lnSpc>
              <a:buNone/>
            </a:pP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(Some residual wobble in </a:t>
            </a:r>
            <a:r>
              <a:rPr lang="en-US" sz="1600" dirty="0" err="1">
                <a:ea typeface="ＭＳ Ｐゴシック" pitchFamily="-112" charset="-128"/>
                <a:cs typeface="ＭＳ Ｐゴシック" pitchFamily="-112" charset="-128"/>
              </a:rPr>
              <a:t>x</a:t>
            </a:r>
            <a:r>
              <a:rPr lang="en-US" sz="1600" dirty="0">
                <a:ea typeface="ＭＳ Ｐゴシック" pitchFamily="-112" charset="-128"/>
                <a:cs typeface="ＭＳ Ｐゴシック" pitchFamily="-112" charset="-128"/>
              </a:rPr>
              <a:t>-dim)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15D50D3-BBC5-3F4F-8960-D45FD8C283EF}"/>
              </a:ext>
            </a:extLst>
          </p:cNvPr>
          <p:cNvSpPr txBox="1">
            <a:spLocks noChangeArrowheads="1"/>
          </p:cNvSpPr>
          <p:nvPr/>
        </p:nvSpPr>
        <p:spPr>
          <a:xfrm>
            <a:off x="313988" y="113617"/>
            <a:ext cx="8534400" cy="7227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Font typeface="Arial"/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Pluto flyby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002" y="113617"/>
            <a:ext cx="9048997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4800" dirty="0" err="1">
                <a:ea typeface="ＭＳ Ｐゴシック" pitchFamily="-112" charset="-128"/>
                <a:cs typeface="ＭＳ Ｐゴシック" pitchFamily="-112" charset="-128"/>
              </a:rPr>
              <a:t>Arrokoth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 (2014 MU</a:t>
            </a:r>
            <a:r>
              <a:rPr lang="en-US" sz="4800" baseline="-25000" dirty="0">
                <a:ea typeface="ＭＳ Ｐゴシック" pitchFamily="-112" charset="-128"/>
                <a:cs typeface="ＭＳ Ｐゴシック" pitchFamily="-112" charset="-128"/>
              </a:rPr>
              <a:t>69</a:t>
            </a:r>
            <a:r>
              <a:rPr lang="en-US" sz="4800" dirty="0">
                <a:ea typeface="ＭＳ Ｐゴシック" pitchFamily="-112" charset="-128"/>
                <a:cs typeface="ＭＳ Ｐゴシック" pitchFamily="-112" charset="-128"/>
              </a:rPr>
              <a:t>) Approach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BDC12D-055F-144A-9515-FFE5F22D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39" y="958850"/>
            <a:ext cx="5530021" cy="57855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1FF1F5-7821-7E46-A682-BF4A79370597}"/>
              </a:ext>
            </a:extLst>
          </p:cNvPr>
          <p:cNvSpPr txBox="1"/>
          <p:nvPr/>
        </p:nvSpPr>
        <p:spPr>
          <a:xfrm>
            <a:off x="5877473" y="3177540"/>
            <a:ext cx="3254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“First Look” at MU69, at </a:t>
            </a:r>
          </a:p>
          <a:p>
            <a:pPr algn="ctr"/>
            <a:r>
              <a:rPr lang="en-US" sz="2400" dirty="0"/>
              <a:t>d~10</a:t>
            </a:r>
            <a:r>
              <a:rPr lang="en-US" sz="2400" baseline="30000" dirty="0"/>
              <a:t>6</a:t>
            </a:r>
            <a:r>
              <a:rPr lang="en-US" sz="2400" dirty="0"/>
              <a:t> km (with LORRI)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607"/>
            <a:ext cx="91440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DATA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4CE43-8A97-7547-B145-87E6C177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0"/>
            <a:ext cx="6640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2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9806F-1102-C543-AB2A-40450A016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6" y="1554840"/>
            <a:ext cx="8848388" cy="420698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001C8-DD7F-B24D-AA26-7718BBB9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175000"/>
            <a:ext cx="2235200" cy="50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090054" y="6020794"/>
            <a:ext cx="4987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unregistered)</a:t>
            </a:r>
          </a:p>
        </p:txBody>
      </p:sp>
    </p:spTree>
    <p:extLst>
      <p:ext uri="{BB962C8B-B14F-4D97-AF65-F5344CB8AC3E}">
        <p14:creationId xmlns:p14="http://schemas.microsoft.com/office/powerpoint/2010/main" val="275473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988" y="113617"/>
            <a:ext cx="8534400" cy="722724"/>
          </a:xfrm>
          <a:noFill/>
        </p:spPr>
        <p:txBody>
          <a:bodyPr>
            <a:noAutofit/>
          </a:bodyPr>
          <a:lstStyle/>
          <a:p>
            <a:pPr marL="227013" indent="7938" algn="ctr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  <a:buNone/>
            </a:pPr>
            <a:r>
              <a:rPr lang="en-US" sz="6000" dirty="0">
                <a:ea typeface="ＭＳ Ｐゴシック" pitchFamily="-112" charset="-128"/>
                <a:cs typeface="ＭＳ Ｐゴシック" pitchFamily="-112" charset="-128"/>
              </a:rPr>
              <a:t>LEISA CRUISE DATA 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(20aug2018)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545920"/>
            <a:ext cx="2133600" cy="365125"/>
          </a:xfrm>
        </p:spPr>
        <p:txBody>
          <a:bodyPr/>
          <a:lstStyle/>
          <a:p>
            <a:pPr>
              <a:defRPr/>
            </a:pPr>
            <a:fld id="{CE4DB091-1D47-4D47-968D-5A08C56F8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D8516-7C4B-3845-862E-A0E60E3097C7}"/>
              </a:ext>
            </a:extLst>
          </p:cNvPr>
          <p:cNvSpPr txBox="1"/>
          <p:nvPr/>
        </p:nvSpPr>
        <p:spPr>
          <a:xfrm>
            <a:off x="1223158" y="892098"/>
            <a:ext cx="702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/data/20180820_039709/lsb_0397097519_0x53c_eng.fit (Alpha </a:t>
            </a:r>
            <a:r>
              <a:rPr lang="en-US" dirty="0" err="1"/>
              <a:t>Lyrae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07FBC-8E5A-934F-8857-A390B09A1C87}"/>
              </a:ext>
            </a:extLst>
          </p:cNvPr>
          <p:cNvSpPr txBox="1"/>
          <p:nvPr/>
        </p:nvSpPr>
        <p:spPr>
          <a:xfrm>
            <a:off x="209849" y="1224751"/>
            <a:ext cx="232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9 (2.4088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3A0345-3731-C142-B4DC-4BFF50013B50}"/>
              </a:ext>
            </a:extLst>
          </p:cNvPr>
          <p:cNvSpPr txBox="1"/>
          <p:nvPr/>
        </p:nvSpPr>
        <p:spPr>
          <a:xfrm>
            <a:off x="6381049" y="12284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250 (2.1038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F86C3-A1AC-8B47-A6E7-7D5CE48DE885}"/>
              </a:ext>
            </a:extLst>
          </p:cNvPr>
          <p:cNvSpPr txBox="1"/>
          <p:nvPr/>
        </p:nvSpPr>
        <p:spPr>
          <a:xfrm>
            <a:off x="3338990" y="1238372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Channel 194 (1.2384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D82EF-CFC1-A94B-A42B-68898347D1B9}"/>
              </a:ext>
            </a:extLst>
          </p:cNvPr>
          <p:cNvSpPr txBox="1"/>
          <p:nvPr/>
        </p:nvSpPr>
        <p:spPr>
          <a:xfrm>
            <a:off x="1964658" y="5842664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243)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D71C37-2707-9641-ADA8-748D64BB4C8A}"/>
              </a:ext>
            </a:extLst>
          </p:cNvPr>
          <p:cNvSpPr txBox="1"/>
          <p:nvPr/>
        </p:nvSpPr>
        <p:spPr>
          <a:xfrm>
            <a:off x="6546535" y="5816932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High-res (</a:t>
            </a:r>
            <a:r>
              <a:rPr lang="en-US" dirty="0">
                <a:latin typeface="Symbol" pitchFamily="2" charset="2"/>
              </a:rPr>
              <a:t>l/Dl </a:t>
            </a:r>
            <a:r>
              <a:rPr lang="en-US" dirty="0"/>
              <a:t>~ 542)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49C4E-9F6D-C543-8733-0A561DAFE493}"/>
              </a:ext>
            </a:extLst>
          </p:cNvPr>
          <p:cNvSpPr txBox="1"/>
          <p:nvPr/>
        </p:nvSpPr>
        <p:spPr>
          <a:xfrm>
            <a:off x="11877" y="5662552"/>
            <a:ext cx="626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|&lt;--------------------------------------------------------------------------------&gt;|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0F122-A17F-D04D-B78C-44489223D13A}"/>
              </a:ext>
            </a:extLst>
          </p:cNvPr>
          <p:cNvSpPr txBox="1"/>
          <p:nvPr/>
        </p:nvSpPr>
        <p:spPr>
          <a:xfrm>
            <a:off x="2363186" y="6020794"/>
            <a:ext cx="4456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(Spatially registered)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DEECF-898A-F140-A12E-4C1C2719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590105"/>
            <a:ext cx="8856913" cy="4129940"/>
          </a:xfrm>
          <a:prstGeom prst="rect">
            <a:avLst/>
          </a:prstGeom>
        </p:spPr>
      </p:pic>
      <p:pic>
        <p:nvPicPr>
          <p:cNvPr id="14" name="Picture 13" descr="Protopapa_LEISA.jpg">
            <a:extLst>
              <a:ext uri="{FF2B5EF4-FFF2-40B4-BE49-F238E27FC236}">
                <a16:creationId xmlns:a16="http://schemas.microsoft.com/office/drawing/2014/main" id="{C0B737A1-AC92-7E42-95B2-1FAB73F87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4" y="2933687"/>
            <a:ext cx="2208293" cy="26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4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</TotalTime>
  <Words>1166</Words>
  <Application>Microsoft Office PowerPoint</Application>
  <PresentationFormat>On-screen Show (4:3)</PresentationFormat>
  <Paragraphs>162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New York</vt:lpstr>
      <vt:lpstr>Symbol</vt:lpstr>
      <vt:lpstr>Office Theme</vt:lpstr>
      <vt:lpstr>PDS-SBN Review of New Horizons LEISA Data (2014 MU69 Flyby Approach) </vt:lpstr>
      <vt:lpstr>PowerPoint Presentation</vt:lpstr>
      <vt:lpstr>LEISA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DiSanti</dc:creator>
  <cp:lastModifiedBy>Elizabeth Warner</cp:lastModifiedBy>
  <cp:revision>201</cp:revision>
  <cp:lastPrinted>2018-10-10T14:46:50Z</cp:lastPrinted>
  <dcterms:created xsi:type="dcterms:W3CDTF">2016-12-06T18:55:39Z</dcterms:created>
  <dcterms:modified xsi:type="dcterms:W3CDTF">2020-12-04T17:41:11Z</dcterms:modified>
</cp:coreProperties>
</file>