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4"/>
    <p:restoredTop sz="94675"/>
  </p:normalViewPr>
  <p:slideViewPr>
    <p:cSldViewPr snapToGrid="0" snapToObjects="1">
      <p:cViewPr varScale="1">
        <p:scale>
          <a:sx n="122" d="100"/>
          <a:sy n="122" d="100"/>
        </p:scale>
        <p:origin x="224" y="1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C699-E0FD-2D41-941F-584E9FCBC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ABDEDC-6466-0C4D-A6D0-C246F7312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AD9C8F-8D47-594F-ABE8-42D228A478E9}"/>
              </a:ext>
            </a:extLst>
          </p:cNvPr>
          <p:cNvSpPr>
            <a:spLocks noGrp="1"/>
          </p:cNvSpPr>
          <p:nvPr>
            <p:ph type="dt" sz="half" idx="10"/>
          </p:nvPr>
        </p:nvSpPr>
        <p:spPr/>
        <p:txBody>
          <a:bodyPr/>
          <a:lstStyle/>
          <a:p>
            <a:fld id="{C5987D06-E24F-A04B-B16B-BA17DEBCD5E2}" type="datetimeFigureOut">
              <a:rPr lang="en-US" smtClean="0"/>
              <a:t>6/29/21</a:t>
            </a:fld>
            <a:endParaRPr lang="en-US"/>
          </a:p>
        </p:txBody>
      </p:sp>
      <p:sp>
        <p:nvSpPr>
          <p:cNvPr id="5" name="Footer Placeholder 4">
            <a:extLst>
              <a:ext uri="{FF2B5EF4-FFF2-40B4-BE49-F238E27FC236}">
                <a16:creationId xmlns:a16="http://schemas.microsoft.com/office/drawing/2014/main" id="{E0AF0C17-EECB-7A41-BA0E-679E6C9B7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00FFD-4B1F-9340-9A56-05B819C754F5}"/>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167739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47C5-8313-8947-8D2E-A23403561F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0DC538-6923-D940-8BE2-5B1EC8D664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4A40A-A27B-8347-9878-7D55B986B212}"/>
              </a:ext>
            </a:extLst>
          </p:cNvPr>
          <p:cNvSpPr>
            <a:spLocks noGrp="1"/>
          </p:cNvSpPr>
          <p:nvPr>
            <p:ph type="dt" sz="half" idx="10"/>
          </p:nvPr>
        </p:nvSpPr>
        <p:spPr/>
        <p:txBody>
          <a:bodyPr/>
          <a:lstStyle/>
          <a:p>
            <a:fld id="{C5987D06-E24F-A04B-B16B-BA17DEBCD5E2}" type="datetimeFigureOut">
              <a:rPr lang="en-US" smtClean="0"/>
              <a:t>6/29/21</a:t>
            </a:fld>
            <a:endParaRPr lang="en-US"/>
          </a:p>
        </p:txBody>
      </p:sp>
      <p:sp>
        <p:nvSpPr>
          <p:cNvPr id="5" name="Footer Placeholder 4">
            <a:extLst>
              <a:ext uri="{FF2B5EF4-FFF2-40B4-BE49-F238E27FC236}">
                <a16:creationId xmlns:a16="http://schemas.microsoft.com/office/drawing/2014/main" id="{96586B59-4143-8F44-981D-4CEF486E9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1438B-2C07-7442-B643-E43FAA1820BF}"/>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52817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406606-8175-4C43-A6D9-EB364382EA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45BED4-66D9-F943-A8C3-A4A6EAB8CA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021AD-FC7C-3146-98A7-D5A8E4871578}"/>
              </a:ext>
            </a:extLst>
          </p:cNvPr>
          <p:cNvSpPr>
            <a:spLocks noGrp="1"/>
          </p:cNvSpPr>
          <p:nvPr>
            <p:ph type="dt" sz="half" idx="10"/>
          </p:nvPr>
        </p:nvSpPr>
        <p:spPr/>
        <p:txBody>
          <a:bodyPr/>
          <a:lstStyle/>
          <a:p>
            <a:fld id="{C5987D06-E24F-A04B-B16B-BA17DEBCD5E2}" type="datetimeFigureOut">
              <a:rPr lang="en-US" smtClean="0"/>
              <a:t>6/29/21</a:t>
            </a:fld>
            <a:endParaRPr lang="en-US"/>
          </a:p>
        </p:txBody>
      </p:sp>
      <p:sp>
        <p:nvSpPr>
          <p:cNvPr id="5" name="Footer Placeholder 4">
            <a:extLst>
              <a:ext uri="{FF2B5EF4-FFF2-40B4-BE49-F238E27FC236}">
                <a16:creationId xmlns:a16="http://schemas.microsoft.com/office/drawing/2014/main" id="{6096F325-98A0-FE4B-8AE6-CB3F31592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124E5-6F6D-8A43-8CA3-6C19E5A9D87E}"/>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407048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4629-DEFD-F945-AD3A-A7373E8C2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AB7D0-A8C6-8343-8654-1991E7194B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4E25D-DB97-1D47-8616-58DEA121D6DE}"/>
              </a:ext>
            </a:extLst>
          </p:cNvPr>
          <p:cNvSpPr>
            <a:spLocks noGrp="1"/>
          </p:cNvSpPr>
          <p:nvPr>
            <p:ph type="dt" sz="half" idx="10"/>
          </p:nvPr>
        </p:nvSpPr>
        <p:spPr/>
        <p:txBody>
          <a:bodyPr/>
          <a:lstStyle/>
          <a:p>
            <a:fld id="{C5987D06-E24F-A04B-B16B-BA17DEBCD5E2}" type="datetimeFigureOut">
              <a:rPr lang="en-US" smtClean="0"/>
              <a:t>6/29/21</a:t>
            </a:fld>
            <a:endParaRPr lang="en-US"/>
          </a:p>
        </p:txBody>
      </p:sp>
      <p:sp>
        <p:nvSpPr>
          <p:cNvPr id="5" name="Footer Placeholder 4">
            <a:extLst>
              <a:ext uri="{FF2B5EF4-FFF2-40B4-BE49-F238E27FC236}">
                <a16:creationId xmlns:a16="http://schemas.microsoft.com/office/drawing/2014/main" id="{60AA8488-1B22-CA43-BF0B-FF0994CE4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30529-8149-3345-AF5A-3877181DA171}"/>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117922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2B01-4001-AF4B-8907-74468CBF1E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4C5910-DEE5-B548-8822-DC2D9E2465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429B53-0009-804B-BF66-FA738C2DA834}"/>
              </a:ext>
            </a:extLst>
          </p:cNvPr>
          <p:cNvSpPr>
            <a:spLocks noGrp="1"/>
          </p:cNvSpPr>
          <p:nvPr>
            <p:ph type="dt" sz="half" idx="10"/>
          </p:nvPr>
        </p:nvSpPr>
        <p:spPr/>
        <p:txBody>
          <a:bodyPr/>
          <a:lstStyle/>
          <a:p>
            <a:fld id="{C5987D06-E24F-A04B-B16B-BA17DEBCD5E2}" type="datetimeFigureOut">
              <a:rPr lang="en-US" smtClean="0"/>
              <a:t>6/29/21</a:t>
            </a:fld>
            <a:endParaRPr lang="en-US"/>
          </a:p>
        </p:txBody>
      </p:sp>
      <p:sp>
        <p:nvSpPr>
          <p:cNvPr id="5" name="Footer Placeholder 4">
            <a:extLst>
              <a:ext uri="{FF2B5EF4-FFF2-40B4-BE49-F238E27FC236}">
                <a16:creationId xmlns:a16="http://schemas.microsoft.com/office/drawing/2014/main" id="{1047804A-86A3-2845-99E8-0B6BCD282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5B4DD-1681-F843-AA5E-A21D3A33DDD6}"/>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30242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57F2-A303-AE4E-BE37-588EC5F6C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14C606-57D1-6443-A29B-5697700DB7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FD0A0-92D7-CE43-94CA-1EA93AEE2B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782B02-D85F-1A4E-96AA-B3B7AEB1F601}"/>
              </a:ext>
            </a:extLst>
          </p:cNvPr>
          <p:cNvSpPr>
            <a:spLocks noGrp="1"/>
          </p:cNvSpPr>
          <p:nvPr>
            <p:ph type="dt" sz="half" idx="10"/>
          </p:nvPr>
        </p:nvSpPr>
        <p:spPr/>
        <p:txBody>
          <a:bodyPr/>
          <a:lstStyle/>
          <a:p>
            <a:fld id="{C5987D06-E24F-A04B-B16B-BA17DEBCD5E2}" type="datetimeFigureOut">
              <a:rPr lang="en-US" smtClean="0"/>
              <a:t>6/29/21</a:t>
            </a:fld>
            <a:endParaRPr lang="en-US"/>
          </a:p>
        </p:txBody>
      </p:sp>
      <p:sp>
        <p:nvSpPr>
          <p:cNvPr id="6" name="Footer Placeholder 5">
            <a:extLst>
              <a:ext uri="{FF2B5EF4-FFF2-40B4-BE49-F238E27FC236}">
                <a16:creationId xmlns:a16="http://schemas.microsoft.com/office/drawing/2014/main" id="{B3906AAA-7206-1F4A-BEF8-DA4AFC16D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340E90-A351-5742-BED2-FD4E959CA757}"/>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412012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A7E2-4CE3-7E4E-8051-9F3F1C0C6D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B4EC8-B21F-7548-8067-7212C3C01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1E8B03-9A60-6346-8144-9A3B2F882C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DE58AC-095D-E947-B974-16DF5159E6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A610D0-448F-F342-B808-F195D8CFFA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F49413-9903-3746-919F-3FB2BB443665}"/>
              </a:ext>
            </a:extLst>
          </p:cNvPr>
          <p:cNvSpPr>
            <a:spLocks noGrp="1"/>
          </p:cNvSpPr>
          <p:nvPr>
            <p:ph type="dt" sz="half" idx="10"/>
          </p:nvPr>
        </p:nvSpPr>
        <p:spPr/>
        <p:txBody>
          <a:bodyPr/>
          <a:lstStyle/>
          <a:p>
            <a:fld id="{C5987D06-E24F-A04B-B16B-BA17DEBCD5E2}" type="datetimeFigureOut">
              <a:rPr lang="en-US" smtClean="0"/>
              <a:t>6/29/21</a:t>
            </a:fld>
            <a:endParaRPr lang="en-US"/>
          </a:p>
        </p:txBody>
      </p:sp>
      <p:sp>
        <p:nvSpPr>
          <p:cNvPr id="8" name="Footer Placeholder 7">
            <a:extLst>
              <a:ext uri="{FF2B5EF4-FFF2-40B4-BE49-F238E27FC236}">
                <a16:creationId xmlns:a16="http://schemas.microsoft.com/office/drawing/2014/main" id="{34F65F58-A598-914E-92C2-9E4FC57CF0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D96A7A-85A4-9B49-AE89-F531823797A4}"/>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24371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D470-8A54-6542-B4E7-28192B28DB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8816AA-6B83-754D-950B-18609A8F4111}"/>
              </a:ext>
            </a:extLst>
          </p:cNvPr>
          <p:cNvSpPr>
            <a:spLocks noGrp="1"/>
          </p:cNvSpPr>
          <p:nvPr>
            <p:ph type="dt" sz="half" idx="10"/>
          </p:nvPr>
        </p:nvSpPr>
        <p:spPr/>
        <p:txBody>
          <a:bodyPr/>
          <a:lstStyle/>
          <a:p>
            <a:fld id="{C5987D06-E24F-A04B-B16B-BA17DEBCD5E2}" type="datetimeFigureOut">
              <a:rPr lang="en-US" smtClean="0"/>
              <a:t>6/29/21</a:t>
            </a:fld>
            <a:endParaRPr lang="en-US"/>
          </a:p>
        </p:txBody>
      </p:sp>
      <p:sp>
        <p:nvSpPr>
          <p:cNvPr id="4" name="Footer Placeholder 3">
            <a:extLst>
              <a:ext uri="{FF2B5EF4-FFF2-40B4-BE49-F238E27FC236}">
                <a16:creationId xmlns:a16="http://schemas.microsoft.com/office/drawing/2014/main" id="{39D74E90-FC0D-8543-AA63-EC47B031DD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77F0DC-0695-C047-B02C-9094FC515089}"/>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303008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AEF7B-59B7-EC4D-9400-D66B4A0E85FE}"/>
              </a:ext>
            </a:extLst>
          </p:cNvPr>
          <p:cNvSpPr>
            <a:spLocks noGrp="1"/>
          </p:cNvSpPr>
          <p:nvPr>
            <p:ph type="dt" sz="half" idx="10"/>
          </p:nvPr>
        </p:nvSpPr>
        <p:spPr/>
        <p:txBody>
          <a:bodyPr/>
          <a:lstStyle/>
          <a:p>
            <a:fld id="{C5987D06-E24F-A04B-B16B-BA17DEBCD5E2}" type="datetimeFigureOut">
              <a:rPr lang="en-US" smtClean="0"/>
              <a:t>6/29/21</a:t>
            </a:fld>
            <a:endParaRPr lang="en-US"/>
          </a:p>
        </p:txBody>
      </p:sp>
      <p:sp>
        <p:nvSpPr>
          <p:cNvPr id="3" name="Footer Placeholder 2">
            <a:extLst>
              <a:ext uri="{FF2B5EF4-FFF2-40B4-BE49-F238E27FC236}">
                <a16:creationId xmlns:a16="http://schemas.microsoft.com/office/drawing/2014/main" id="{26598E09-F1DA-A04C-A4CE-2B2AD8D77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71D3B-0E4A-F84F-823D-39D1D1D50936}"/>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323665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940F-D1F5-4447-8642-DEA01C5CD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842252-9EEE-7543-A480-D514604A0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6CAE96-2FD2-5A4D-8BF4-818178A0B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F3AE5D-A3CA-3848-8058-14BC52F094D7}"/>
              </a:ext>
            </a:extLst>
          </p:cNvPr>
          <p:cNvSpPr>
            <a:spLocks noGrp="1"/>
          </p:cNvSpPr>
          <p:nvPr>
            <p:ph type="dt" sz="half" idx="10"/>
          </p:nvPr>
        </p:nvSpPr>
        <p:spPr/>
        <p:txBody>
          <a:bodyPr/>
          <a:lstStyle/>
          <a:p>
            <a:fld id="{C5987D06-E24F-A04B-B16B-BA17DEBCD5E2}" type="datetimeFigureOut">
              <a:rPr lang="en-US" smtClean="0"/>
              <a:t>6/29/21</a:t>
            </a:fld>
            <a:endParaRPr lang="en-US"/>
          </a:p>
        </p:txBody>
      </p:sp>
      <p:sp>
        <p:nvSpPr>
          <p:cNvPr id="6" name="Footer Placeholder 5">
            <a:extLst>
              <a:ext uri="{FF2B5EF4-FFF2-40B4-BE49-F238E27FC236}">
                <a16:creationId xmlns:a16="http://schemas.microsoft.com/office/drawing/2014/main" id="{23F0069F-8772-5B4E-9F89-E29006508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ABE31-E2D6-1D40-852B-1FC5001B4666}"/>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298509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D860-9CF0-3F43-9478-0DA593755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AD6D54-A79F-C346-944F-DDB2E5D3D7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98313D-F9B1-864F-A832-CF5C73FBB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2D017E-C721-B448-807B-BB202C7058E2}"/>
              </a:ext>
            </a:extLst>
          </p:cNvPr>
          <p:cNvSpPr>
            <a:spLocks noGrp="1"/>
          </p:cNvSpPr>
          <p:nvPr>
            <p:ph type="dt" sz="half" idx="10"/>
          </p:nvPr>
        </p:nvSpPr>
        <p:spPr/>
        <p:txBody>
          <a:bodyPr/>
          <a:lstStyle/>
          <a:p>
            <a:fld id="{C5987D06-E24F-A04B-B16B-BA17DEBCD5E2}" type="datetimeFigureOut">
              <a:rPr lang="en-US" smtClean="0"/>
              <a:t>6/29/21</a:t>
            </a:fld>
            <a:endParaRPr lang="en-US"/>
          </a:p>
        </p:txBody>
      </p:sp>
      <p:sp>
        <p:nvSpPr>
          <p:cNvPr id="6" name="Footer Placeholder 5">
            <a:extLst>
              <a:ext uri="{FF2B5EF4-FFF2-40B4-BE49-F238E27FC236}">
                <a16:creationId xmlns:a16="http://schemas.microsoft.com/office/drawing/2014/main" id="{DC71B7E4-FD59-1244-A868-B3DC9B5CC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2C5441-4FAB-DE4D-B7DC-65ECA696B646}"/>
              </a:ext>
            </a:extLst>
          </p:cNvPr>
          <p:cNvSpPr>
            <a:spLocks noGrp="1"/>
          </p:cNvSpPr>
          <p:nvPr>
            <p:ph type="sldNum" sz="quarter" idx="12"/>
          </p:nvPr>
        </p:nvSpPr>
        <p:spPr/>
        <p:txBody>
          <a:bodyPr/>
          <a:lstStyle/>
          <a:p>
            <a:fld id="{556FD7BD-1D19-C949-8B0F-0A51518DB210}" type="slidenum">
              <a:rPr lang="en-US" smtClean="0"/>
              <a:t>‹#›</a:t>
            </a:fld>
            <a:endParaRPr lang="en-US"/>
          </a:p>
        </p:txBody>
      </p:sp>
    </p:spTree>
    <p:extLst>
      <p:ext uri="{BB962C8B-B14F-4D97-AF65-F5344CB8AC3E}">
        <p14:creationId xmlns:p14="http://schemas.microsoft.com/office/powerpoint/2010/main" val="74632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AFF2A-382E-9D4A-9820-68ED70124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D1D1B4-06AC-4F4A-9993-09365C75F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2206E-B7DF-A544-B5A5-ECB6C44D5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87D06-E24F-A04B-B16B-BA17DEBCD5E2}" type="datetimeFigureOut">
              <a:rPr lang="en-US" smtClean="0"/>
              <a:t>6/29/21</a:t>
            </a:fld>
            <a:endParaRPr lang="en-US"/>
          </a:p>
        </p:txBody>
      </p:sp>
      <p:sp>
        <p:nvSpPr>
          <p:cNvPr id="5" name="Footer Placeholder 4">
            <a:extLst>
              <a:ext uri="{FF2B5EF4-FFF2-40B4-BE49-F238E27FC236}">
                <a16:creationId xmlns:a16="http://schemas.microsoft.com/office/drawing/2014/main" id="{A27E744B-46B4-1D41-BA75-0E9C62640F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5D26E7-F175-1148-9514-F09E12108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FD7BD-1D19-C949-8B0F-0A51518DB210}" type="slidenum">
              <a:rPr lang="en-US" smtClean="0"/>
              <a:t>‹#›</a:t>
            </a:fld>
            <a:endParaRPr lang="en-US"/>
          </a:p>
        </p:txBody>
      </p:sp>
    </p:spTree>
    <p:extLst>
      <p:ext uri="{BB962C8B-B14F-4D97-AF65-F5344CB8AC3E}">
        <p14:creationId xmlns:p14="http://schemas.microsoft.com/office/powerpoint/2010/main" val="2302934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60E1-11A0-EB4C-9EA6-10CC9A2DA41B}"/>
              </a:ext>
            </a:extLst>
          </p:cNvPr>
          <p:cNvSpPr>
            <a:spLocks noGrp="1"/>
          </p:cNvSpPr>
          <p:nvPr>
            <p:ph type="ctrTitle"/>
          </p:nvPr>
        </p:nvSpPr>
        <p:spPr/>
        <p:txBody>
          <a:bodyPr>
            <a:normAutofit/>
          </a:bodyPr>
          <a:lstStyle/>
          <a:p>
            <a:r>
              <a:rPr lang="en-US" sz="4000" dirty="0"/>
              <a:t>Review of Rosetta ROSINA DFMS Time Series Abundances Data</a:t>
            </a:r>
          </a:p>
        </p:txBody>
      </p:sp>
      <p:sp>
        <p:nvSpPr>
          <p:cNvPr id="3" name="Subtitle 2">
            <a:extLst>
              <a:ext uri="{FF2B5EF4-FFF2-40B4-BE49-F238E27FC236}">
                <a16:creationId xmlns:a16="http://schemas.microsoft.com/office/drawing/2014/main" id="{10645158-B413-C944-94C6-23BE7F6672D3}"/>
              </a:ext>
            </a:extLst>
          </p:cNvPr>
          <p:cNvSpPr>
            <a:spLocks noGrp="1"/>
          </p:cNvSpPr>
          <p:nvPr>
            <p:ph type="subTitle" idx="1"/>
          </p:nvPr>
        </p:nvSpPr>
        <p:spPr/>
        <p:txBody>
          <a:bodyPr/>
          <a:lstStyle/>
          <a:p>
            <a:r>
              <a:rPr lang="en-US" dirty="0" err="1"/>
              <a:t>Yinsi</a:t>
            </a:r>
            <a:r>
              <a:rPr lang="en-US" dirty="0"/>
              <a:t> </a:t>
            </a:r>
            <a:r>
              <a:rPr lang="en-US" dirty="0" err="1"/>
              <a:t>Shou</a:t>
            </a:r>
            <a:endParaRPr lang="en-US" dirty="0"/>
          </a:p>
          <a:p>
            <a:r>
              <a:rPr lang="en-US" dirty="0"/>
              <a:t>Univ. of Michigan</a:t>
            </a:r>
          </a:p>
        </p:txBody>
      </p:sp>
    </p:spTree>
    <p:extLst>
      <p:ext uri="{BB962C8B-B14F-4D97-AF65-F5344CB8AC3E}">
        <p14:creationId xmlns:p14="http://schemas.microsoft.com/office/powerpoint/2010/main" val="2703987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C3AB6-8180-C549-AC1C-8B904BF50E0E}"/>
              </a:ext>
            </a:extLst>
          </p:cNvPr>
          <p:cNvPicPr>
            <a:picLocks noChangeAspect="1"/>
          </p:cNvPicPr>
          <p:nvPr/>
        </p:nvPicPr>
        <p:blipFill>
          <a:blip r:embed="rId2"/>
          <a:stretch>
            <a:fillRect/>
          </a:stretch>
        </p:blipFill>
        <p:spPr>
          <a:xfrm>
            <a:off x="-409903" y="0"/>
            <a:ext cx="8933793" cy="3722414"/>
          </a:xfrm>
          <a:prstGeom prst="rect">
            <a:avLst/>
          </a:prstGeom>
        </p:spPr>
      </p:pic>
      <p:pic>
        <p:nvPicPr>
          <p:cNvPr id="5" name="Picture 4">
            <a:extLst>
              <a:ext uri="{FF2B5EF4-FFF2-40B4-BE49-F238E27FC236}">
                <a16:creationId xmlns:a16="http://schemas.microsoft.com/office/drawing/2014/main" id="{286ED5DD-262B-5F4E-9144-7D7DA821A704}"/>
              </a:ext>
            </a:extLst>
          </p:cNvPr>
          <p:cNvPicPr>
            <a:picLocks noChangeAspect="1"/>
          </p:cNvPicPr>
          <p:nvPr/>
        </p:nvPicPr>
        <p:blipFill>
          <a:blip r:embed="rId3"/>
          <a:stretch>
            <a:fillRect/>
          </a:stretch>
        </p:blipFill>
        <p:spPr>
          <a:xfrm>
            <a:off x="-283780" y="3339661"/>
            <a:ext cx="8807670" cy="3669862"/>
          </a:xfrm>
          <a:prstGeom prst="rect">
            <a:avLst/>
          </a:prstGeom>
        </p:spPr>
      </p:pic>
    </p:spTree>
    <p:extLst>
      <p:ext uri="{BB962C8B-B14F-4D97-AF65-F5344CB8AC3E}">
        <p14:creationId xmlns:p14="http://schemas.microsoft.com/office/powerpoint/2010/main" val="197046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8D9489-3926-C445-BE84-F49010912282}"/>
              </a:ext>
            </a:extLst>
          </p:cNvPr>
          <p:cNvPicPr>
            <a:picLocks noChangeAspect="1"/>
          </p:cNvPicPr>
          <p:nvPr/>
        </p:nvPicPr>
        <p:blipFill>
          <a:blip r:embed="rId2"/>
          <a:stretch>
            <a:fillRect/>
          </a:stretch>
        </p:blipFill>
        <p:spPr>
          <a:xfrm>
            <a:off x="315311" y="773387"/>
            <a:ext cx="9963807" cy="4151586"/>
          </a:xfrm>
          <a:prstGeom prst="rect">
            <a:avLst/>
          </a:prstGeom>
        </p:spPr>
      </p:pic>
    </p:spTree>
    <p:extLst>
      <p:ext uri="{BB962C8B-B14F-4D97-AF65-F5344CB8AC3E}">
        <p14:creationId xmlns:p14="http://schemas.microsoft.com/office/powerpoint/2010/main" val="117053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C4C997-9BE5-514C-A27C-A7059B766A67}"/>
              </a:ext>
            </a:extLst>
          </p:cNvPr>
          <p:cNvPicPr>
            <a:picLocks noChangeAspect="1"/>
          </p:cNvPicPr>
          <p:nvPr/>
        </p:nvPicPr>
        <p:blipFill>
          <a:blip r:embed="rId2"/>
          <a:stretch>
            <a:fillRect/>
          </a:stretch>
        </p:blipFill>
        <p:spPr>
          <a:xfrm>
            <a:off x="94593" y="205827"/>
            <a:ext cx="8156028" cy="3398345"/>
          </a:xfrm>
          <a:prstGeom prst="rect">
            <a:avLst/>
          </a:prstGeom>
        </p:spPr>
      </p:pic>
      <p:pic>
        <p:nvPicPr>
          <p:cNvPr id="5" name="Picture 4">
            <a:extLst>
              <a:ext uri="{FF2B5EF4-FFF2-40B4-BE49-F238E27FC236}">
                <a16:creationId xmlns:a16="http://schemas.microsoft.com/office/drawing/2014/main" id="{5D29E935-CE55-4C4C-9FA2-1CE64C527502}"/>
              </a:ext>
            </a:extLst>
          </p:cNvPr>
          <p:cNvPicPr>
            <a:picLocks noChangeAspect="1"/>
          </p:cNvPicPr>
          <p:nvPr/>
        </p:nvPicPr>
        <p:blipFill>
          <a:blip r:embed="rId3"/>
          <a:stretch>
            <a:fillRect/>
          </a:stretch>
        </p:blipFill>
        <p:spPr>
          <a:xfrm>
            <a:off x="94595" y="3454405"/>
            <a:ext cx="8156025" cy="3398343"/>
          </a:xfrm>
          <a:prstGeom prst="rect">
            <a:avLst/>
          </a:prstGeom>
        </p:spPr>
      </p:pic>
      <p:sp>
        <p:nvSpPr>
          <p:cNvPr id="6" name="TextBox 5">
            <a:extLst>
              <a:ext uri="{FF2B5EF4-FFF2-40B4-BE49-F238E27FC236}">
                <a16:creationId xmlns:a16="http://schemas.microsoft.com/office/drawing/2014/main" id="{B2328325-A74D-8F47-90F7-6A8A500E12AC}"/>
              </a:ext>
            </a:extLst>
          </p:cNvPr>
          <p:cNvSpPr txBox="1"/>
          <p:nvPr/>
        </p:nvSpPr>
        <p:spPr>
          <a:xfrm>
            <a:off x="7872248" y="2469931"/>
            <a:ext cx="3752193" cy="646331"/>
          </a:xfrm>
          <a:prstGeom prst="rect">
            <a:avLst/>
          </a:prstGeom>
          <a:noFill/>
        </p:spPr>
        <p:txBody>
          <a:bodyPr wrap="square" rtlCol="0">
            <a:spAutoFit/>
          </a:bodyPr>
          <a:lstStyle/>
          <a:p>
            <a:r>
              <a:rPr lang="en-US" dirty="0"/>
              <a:t>Looks like two lines appear in the abundance data</a:t>
            </a:r>
          </a:p>
        </p:txBody>
      </p:sp>
    </p:spTree>
    <p:extLst>
      <p:ext uri="{BB962C8B-B14F-4D97-AF65-F5344CB8AC3E}">
        <p14:creationId xmlns:p14="http://schemas.microsoft.com/office/powerpoint/2010/main" val="255346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DE29C2-B6D6-9A48-AD32-91C0630ADE38}"/>
              </a:ext>
            </a:extLst>
          </p:cNvPr>
          <p:cNvPicPr>
            <a:picLocks noChangeAspect="1"/>
          </p:cNvPicPr>
          <p:nvPr/>
        </p:nvPicPr>
        <p:blipFill>
          <a:blip r:embed="rId2"/>
          <a:stretch>
            <a:fillRect/>
          </a:stretch>
        </p:blipFill>
        <p:spPr>
          <a:xfrm>
            <a:off x="136636" y="846959"/>
            <a:ext cx="9806150" cy="4085895"/>
          </a:xfrm>
          <a:prstGeom prst="rect">
            <a:avLst/>
          </a:prstGeom>
        </p:spPr>
      </p:pic>
    </p:spTree>
    <p:extLst>
      <p:ext uri="{BB962C8B-B14F-4D97-AF65-F5344CB8AC3E}">
        <p14:creationId xmlns:p14="http://schemas.microsoft.com/office/powerpoint/2010/main" val="310970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0F773C-A2FC-694B-8C0F-2C15F1F61F28}"/>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11B6BA80-22B0-8746-9CDE-2474F5E73605}"/>
              </a:ext>
            </a:extLst>
          </p:cNvPr>
          <p:cNvPicPr>
            <a:picLocks noChangeAspect="1"/>
          </p:cNvPicPr>
          <p:nvPr/>
        </p:nvPicPr>
        <p:blipFill>
          <a:blip r:embed="rId3"/>
          <a:stretch>
            <a:fillRect/>
          </a:stretch>
        </p:blipFill>
        <p:spPr>
          <a:xfrm>
            <a:off x="-304799" y="1"/>
            <a:ext cx="8544912" cy="3560380"/>
          </a:xfrm>
          <a:prstGeom prst="rect">
            <a:avLst/>
          </a:prstGeom>
        </p:spPr>
      </p:pic>
      <p:pic>
        <p:nvPicPr>
          <p:cNvPr id="6" name="Picture 5">
            <a:extLst>
              <a:ext uri="{FF2B5EF4-FFF2-40B4-BE49-F238E27FC236}">
                <a16:creationId xmlns:a16="http://schemas.microsoft.com/office/drawing/2014/main" id="{79D77F95-1156-C547-A405-48207B546D56}"/>
              </a:ext>
            </a:extLst>
          </p:cNvPr>
          <p:cNvPicPr>
            <a:picLocks noChangeAspect="1"/>
          </p:cNvPicPr>
          <p:nvPr/>
        </p:nvPicPr>
        <p:blipFill>
          <a:blip r:embed="rId4"/>
          <a:stretch>
            <a:fillRect/>
          </a:stretch>
        </p:blipFill>
        <p:spPr>
          <a:xfrm>
            <a:off x="-304799" y="3166241"/>
            <a:ext cx="8544912" cy="3560379"/>
          </a:xfrm>
          <a:prstGeom prst="rect">
            <a:avLst/>
          </a:prstGeom>
        </p:spPr>
      </p:pic>
    </p:spTree>
    <p:extLst>
      <p:ext uri="{BB962C8B-B14F-4D97-AF65-F5344CB8AC3E}">
        <p14:creationId xmlns:p14="http://schemas.microsoft.com/office/powerpoint/2010/main" val="43525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20476-2CC4-4643-8C7A-E5808331F58E}"/>
              </a:ext>
            </a:extLst>
          </p:cNvPr>
          <p:cNvPicPr>
            <a:picLocks noChangeAspect="1"/>
          </p:cNvPicPr>
          <p:nvPr/>
        </p:nvPicPr>
        <p:blipFill>
          <a:blip r:embed="rId2"/>
          <a:stretch>
            <a:fillRect/>
          </a:stretch>
        </p:blipFill>
        <p:spPr>
          <a:xfrm>
            <a:off x="94593" y="636752"/>
            <a:ext cx="10972800" cy="4572000"/>
          </a:xfrm>
          <a:prstGeom prst="rect">
            <a:avLst/>
          </a:prstGeom>
        </p:spPr>
      </p:pic>
    </p:spTree>
    <p:extLst>
      <p:ext uri="{BB962C8B-B14F-4D97-AF65-F5344CB8AC3E}">
        <p14:creationId xmlns:p14="http://schemas.microsoft.com/office/powerpoint/2010/main" val="291851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0E7F85-725B-AA4B-B6C9-0E08F53016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B51FB44C-02E0-0240-81E6-22A8B7A487E9}"/>
              </a:ext>
            </a:extLst>
          </p:cNvPr>
          <p:cNvPicPr>
            <a:picLocks noChangeAspect="1"/>
          </p:cNvPicPr>
          <p:nvPr/>
        </p:nvPicPr>
        <p:blipFill>
          <a:blip r:embed="rId3"/>
          <a:stretch>
            <a:fillRect/>
          </a:stretch>
        </p:blipFill>
        <p:spPr>
          <a:xfrm>
            <a:off x="-357353" y="-83207"/>
            <a:ext cx="8429296" cy="3512207"/>
          </a:xfrm>
          <a:prstGeom prst="rect">
            <a:avLst/>
          </a:prstGeom>
        </p:spPr>
      </p:pic>
      <p:pic>
        <p:nvPicPr>
          <p:cNvPr id="6" name="Picture 5">
            <a:extLst>
              <a:ext uri="{FF2B5EF4-FFF2-40B4-BE49-F238E27FC236}">
                <a16:creationId xmlns:a16="http://schemas.microsoft.com/office/drawing/2014/main" id="{2697698C-9656-8440-BD7B-351DBD387E9F}"/>
              </a:ext>
            </a:extLst>
          </p:cNvPr>
          <p:cNvPicPr>
            <a:picLocks noChangeAspect="1"/>
          </p:cNvPicPr>
          <p:nvPr/>
        </p:nvPicPr>
        <p:blipFill>
          <a:blip r:embed="rId4"/>
          <a:stretch>
            <a:fillRect/>
          </a:stretch>
        </p:blipFill>
        <p:spPr>
          <a:xfrm>
            <a:off x="-252250" y="3083911"/>
            <a:ext cx="8338908" cy="3474545"/>
          </a:xfrm>
          <a:prstGeom prst="rect">
            <a:avLst/>
          </a:prstGeom>
        </p:spPr>
      </p:pic>
      <p:sp>
        <p:nvSpPr>
          <p:cNvPr id="7" name="TextBox 6">
            <a:extLst>
              <a:ext uri="{FF2B5EF4-FFF2-40B4-BE49-F238E27FC236}">
                <a16:creationId xmlns:a16="http://schemas.microsoft.com/office/drawing/2014/main" id="{8AC1DD7C-433A-204E-BF04-7ADA8445818D}"/>
              </a:ext>
            </a:extLst>
          </p:cNvPr>
          <p:cNvSpPr txBox="1"/>
          <p:nvPr/>
        </p:nvSpPr>
        <p:spPr>
          <a:xfrm>
            <a:off x="7872248" y="2469931"/>
            <a:ext cx="3752193" cy="646331"/>
          </a:xfrm>
          <a:prstGeom prst="rect">
            <a:avLst/>
          </a:prstGeom>
          <a:noFill/>
        </p:spPr>
        <p:txBody>
          <a:bodyPr wrap="square" rtlCol="0">
            <a:spAutoFit/>
          </a:bodyPr>
          <a:lstStyle/>
          <a:p>
            <a:r>
              <a:rPr lang="en-US" dirty="0"/>
              <a:t>Similar to the case of C2H6, two lines appear in the abundance data</a:t>
            </a:r>
          </a:p>
        </p:txBody>
      </p:sp>
    </p:spTree>
    <p:extLst>
      <p:ext uri="{BB962C8B-B14F-4D97-AF65-F5344CB8AC3E}">
        <p14:creationId xmlns:p14="http://schemas.microsoft.com/office/powerpoint/2010/main" val="424707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CF5DF0-1E31-C54D-95F1-D670DD691E3B}"/>
              </a:ext>
            </a:extLst>
          </p:cNvPr>
          <p:cNvPicPr>
            <a:picLocks noChangeAspect="1"/>
          </p:cNvPicPr>
          <p:nvPr/>
        </p:nvPicPr>
        <p:blipFill>
          <a:blip r:embed="rId2"/>
          <a:stretch>
            <a:fillRect/>
          </a:stretch>
        </p:blipFill>
        <p:spPr>
          <a:xfrm>
            <a:off x="178675" y="584199"/>
            <a:ext cx="10867697" cy="4528207"/>
          </a:xfrm>
          <a:prstGeom prst="rect">
            <a:avLst/>
          </a:prstGeom>
        </p:spPr>
      </p:pic>
    </p:spTree>
    <p:extLst>
      <p:ext uri="{BB962C8B-B14F-4D97-AF65-F5344CB8AC3E}">
        <p14:creationId xmlns:p14="http://schemas.microsoft.com/office/powerpoint/2010/main" val="3302369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4400B-1226-7844-AFBC-74186DE39CD6}"/>
              </a:ext>
            </a:extLst>
          </p:cNvPr>
          <p:cNvPicPr>
            <a:picLocks noChangeAspect="1"/>
          </p:cNvPicPr>
          <p:nvPr/>
        </p:nvPicPr>
        <p:blipFill>
          <a:blip r:embed="rId2"/>
          <a:stretch>
            <a:fillRect/>
          </a:stretch>
        </p:blipFill>
        <p:spPr>
          <a:xfrm>
            <a:off x="-105104" y="0"/>
            <a:ext cx="8475539" cy="3531475"/>
          </a:xfrm>
          <a:prstGeom prst="rect">
            <a:avLst/>
          </a:prstGeom>
        </p:spPr>
      </p:pic>
      <p:pic>
        <p:nvPicPr>
          <p:cNvPr id="5" name="Picture 4">
            <a:extLst>
              <a:ext uri="{FF2B5EF4-FFF2-40B4-BE49-F238E27FC236}">
                <a16:creationId xmlns:a16="http://schemas.microsoft.com/office/drawing/2014/main" id="{43CA7AA3-80A4-A14E-9D6E-2F3D0AEB6188}"/>
              </a:ext>
            </a:extLst>
          </p:cNvPr>
          <p:cNvPicPr>
            <a:picLocks noChangeAspect="1"/>
          </p:cNvPicPr>
          <p:nvPr/>
        </p:nvPicPr>
        <p:blipFill>
          <a:blip r:embed="rId3"/>
          <a:stretch>
            <a:fillRect/>
          </a:stretch>
        </p:blipFill>
        <p:spPr>
          <a:xfrm>
            <a:off x="-105104" y="3209159"/>
            <a:ext cx="8504970" cy="3543738"/>
          </a:xfrm>
          <a:prstGeom prst="rect">
            <a:avLst/>
          </a:prstGeom>
        </p:spPr>
      </p:pic>
    </p:spTree>
    <p:extLst>
      <p:ext uri="{BB962C8B-B14F-4D97-AF65-F5344CB8AC3E}">
        <p14:creationId xmlns:p14="http://schemas.microsoft.com/office/powerpoint/2010/main" val="350249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C1AF5F-DFA3-BB48-B4A4-8D12F6BCCEEA}"/>
              </a:ext>
            </a:extLst>
          </p:cNvPr>
          <p:cNvPicPr>
            <a:picLocks noChangeAspect="1"/>
          </p:cNvPicPr>
          <p:nvPr/>
        </p:nvPicPr>
        <p:blipFill>
          <a:blip r:embed="rId2"/>
          <a:stretch>
            <a:fillRect/>
          </a:stretch>
        </p:blipFill>
        <p:spPr>
          <a:xfrm>
            <a:off x="147145" y="931042"/>
            <a:ext cx="10510345" cy="4379310"/>
          </a:xfrm>
          <a:prstGeom prst="rect">
            <a:avLst/>
          </a:prstGeom>
        </p:spPr>
      </p:pic>
    </p:spTree>
    <p:extLst>
      <p:ext uri="{BB962C8B-B14F-4D97-AF65-F5344CB8AC3E}">
        <p14:creationId xmlns:p14="http://schemas.microsoft.com/office/powerpoint/2010/main" val="4076940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70EA10-BF8A-864D-B6FC-6BE63F694F63}"/>
              </a:ext>
            </a:extLst>
          </p:cNvPr>
          <p:cNvSpPr>
            <a:spLocks noGrp="1"/>
          </p:cNvSpPr>
          <p:nvPr>
            <p:ph idx="1"/>
          </p:nvPr>
        </p:nvSpPr>
        <p:spPr>
          <a:xfrm>
            <a:off x="630381" y="287770"/>
            <a:ext cx="11065625" cy="6113030"/>
          </a:xfrm>
        </p:spPr>
        <p:txBody>
          <a:bodyPr/>
          <a:lstStyle/>
          <a:p>
            <a:r>
              <a:rPr lang="en-US" dirty="0"/>
              <a:t>Does the dataset contain all documentation needed to use and understand its data without prior knowledge? </a:t>
            </a:r>
          </a:p>
          <a:p>
            <a:r>
              <a:rPr lang="en-US" dirty="0"/>
              <a:t>Can the dataset be understood without any external documentation it references, or should the information in said external references be incorporated into the dataset? </a:t>
            </a:r>
          </a:p>
          <a:p>
            <a:r>
              <a:rPr lang="en-US" dirty="0"/>
              <a:t>If reviewing calibrated data, does the documentation fully explain the calibration process and contain all necessary parameters needed to repeat it?</a:t>
            </a:r>
          </a:p>
          <a:p>
            <a:pPr marL="0" indent="0">
              <a:buNone/>
            </a:pPr>
            <a:r>
              <a:rPr lang="en-US" dirty="0">
                <a:solidFill>
                  <a:srgbClr val="C00000"/>
                </a:solidFill>
              </a:rPr>
              <a:t>   More information and external references should be provided to help users to understand how the data is derived and to show the usage of the data (e.g. sum of peaks, area under mass peaks).</a:t>
            </a:r>
          </a:p>
          <a:p>
            <a:pPr marL="0" indent="0">
              <a:buNone/>
            </a:pPr>
            <a:endParaRPr lang="en-US" dirty="0">
              <a:solidFill>
                <a:srgbClr val="C00000"/>
              </a:solidFill>
            </a:endParaRPr>
          </a:p>
          <a:p>
            <a:endParaRPr lang="en-US" dirty="0"/>
          </a:p>
          <a:p>
            <a:endParaRPr lang="en-US" dirty="0"/>
          </a:p>
        </p:txBody>
      </p:sp>
    </p:spTree>
    <p:extLst>
      <p:ext uri="{BB962C8B-B14F-4D97-AF65-F5344CB8AC3E}">
        <p14:creationId xmlns:p14="http://schemas.microsoft.com/office/powerpoint/2010/main" val="136619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571422-CC97-224F-AF2A-F6AC59999732}"/>
              </a:ext>
            </a:extLst>
          </p:cNvPr>
          <p:cNvPicPr>
            <a:picLocks noChangeAspect="1"/>
          </p:cNvPicPr>
          <p:nvPr/>
        </p:nvPicPr>
        <p:blipFill>
          <a:blip r:embed="rId2"/>
          <a:stretch>
            <a:fillRect/>
          </a:stretch>
        </p:blipFill>
        <p:spPr>
          <a:xfrm>
            <a:off x="273268" y="300421"/>
            <a:ext cx="8954814" cy="3731172"/>
          </a:xfrm>
          <a:prstGeom prst="rect">
            <a:avLst/>
          </a:prstGeom>
        </p:spPr>
      </p:pic>
      <p:sp>
        <p:nvSpPr>
          <p:cNvPr id="5" name="TextBox 4">
            <a:extLst>
              <a:ext uri="{FF2B5EF4-FFF2-40B4-BE49-F238E27FC236}">
                <a16:creationId xmlns:a16="http://schemas.microsoft.com/office/drawing/2014/main" id="{3824D03F-7269-E341-9ABA-DF2D23054316}"/>
              </a:ext>
            </a:extLst>
          </p:cNvPr>
          <p:cNvSpPr txBox="1"/>
          <p:nvPr/>
        </p:nvSpPr>
        <p:spPr>
          <a:xfrm>
            <a:off x="1629103" y="5286703"/>
            <a:ext cx="5412828" cy="369332"/>
          </a:xfrm>
          <a:prstGeom prst="rect">
            <a:avLst/>
          </a:prstGeom>
          <a:noFill/>
        </p:spPr>
        <p:txBody>
          <a:bodyPr wrap="square" rtlCol="0">
            <a:spAutoFit/>
          </a:bodyPr>
          <a:lstStyle/>
          <a:p>
            <a:r>
              <a:rPr lang="en-US" dirty="0"/>
              <a:t>No DFMS number density data available for N2.</a:t>
            </a:r>
          </a:p>
        </p:txBody>
      </p:sp>
    </p:spTree>
    <p:extLst>
      <p:ext uri="{BB962C8B-B14F-4D97-AF65-F5344CB8AC3E}">
        <p14:creationId xmlns:p14="http://schemas.microsoft.com/office/powerpoint/2010/main" val="2235617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85E8AE-8FD3-2141-91F6-9C242878906B}"/>
              </a:ext>
            </a:extLst>
          </p:cNvPr>
          <p:cNvPicPr>
            <a:picLocks noChangeAspect="1"/>
          </p:cNvPicPr>
          <p:nvPr/>
        </p:nvPicPr>
        <p:blipFill>
          <a:blip r:embed="rId2"/>
          <a:stretch>
            <a:fillRect/>
          </a:stretch>
        </p:blipFill>
        <p:spPr>
          <a:xfrm>
            <a:off x="73572" y="121075"/>
            <a:ext cx="6423675" cy="2676531"/>
          </a:xfrm>
          <a:prstGeom prst="rect">
            <a:avLst/>
          </a:prstGeom>
        </p:spPr>
      </p:pic>
      <p:pic>
        <p:nvPicPr>
          <p:cNvPr id="5" name="Picture 4">
            <a:extLst>
              <a:ext uri="{FF2B5EF4-FFF2-40B4-BE49-F238E27FC236}">
                <a16:creationId xmlns:a16="http://schemas.microsoft.com/office/drawing/2014/main" id="{9711E918-1D5B-4240-8F56-4E8544E2C527}"/>
              </a:ext>
            </a:extLst>
          </p:cNvPr>
          <p:cNvPicPr>
            <a:picLocks noChangeAspect="1"/>
          </p:cNvPicPr>
          <p:nvPr/>
        </p:nvPicPr>
        <p:blipFill>
          <a:blip r:embed="rId3"/>
          <a:stretch>
            <a:fillRect/>
          </a:stretch>
        </p:blipFill>
        <p:spPr>
          <a:xfrm>
            <a:off x="5969877" y="81886"/>
            <a:ext cx="6517729" cy="2715721"/>
          </a:xfrm>
          <a:prstGeom prst="rect">
            <a:avLst/>
          </a:prstGeom>
        </p:spPr>
      </p:pic>
      <p:pic>
        <p:nvPicPr>
          <p:cNvPr id="6" name="Picture 5">
            <a:extLst>
              <a:ext uri="{FF2B5EF4-FFF2-40B4-BE49-F238E27FC236}">
                <a16:creationId xmlns:a16="http://schemas.microsoft.com/office/drawing/2014/main" id="{E5C42BF8-465B-A745-84A9-F534D30260D9}"/>
              </a:ext>
            </a:extLst>
          </p:cNvPr>
          <p:cNvPicPr>
            <a:picLocks noChangeAspect="1"/>
          </p:cNvPicPr>
          <p:nvPr/>
        </p:nvPicPr>
        <p:blipFill>
          <a:blip r:embed="rId4"/>
          <a:stretch>
            <a:fillRect/>
          </a:stretch>
        </p:blipFill>
        <p:spPr>
          <a:xfrm>
            <a:off x="0" y="2836798"/>
            <a:ext cx="6476762" cy="2698651"/>
          </a:xfrm>
          <a:prstGeom prst="rect">
            <a:avLst/>
          </a:prstGeom>
        </p:spPr>
      </p:pic>
      <p:pic>
        <p:nvPicPr>
          <p:cNvPr id="7" name="Picture 6">
            <a:extLst>
              <a:ext uri="{FF2B5EF4-FFF2-40B4-BE49-F238E27FC236}">
                <a16:creationId xmlns:a16="http://schemas.microsoft.com/office/drawing/2014/main" id="{5ADE3223-1AFB-514F-8FE8-6C8BC4A94187}"/>
              </a:ext>
            </a:extLst>
          </p:cNvPr>
          <p:cNvPicPr>
            <a:picLocks noChangeAspect="1"/>
          </p:cNvPicPr>
          <p:nvPr/>
        </p:nvPicPr>
        <p:blipFill>
          <a:blip r:embed="rId5"/>
          <a:stretch>
            <a:fillRect/>
          </a:stretch>
        </p:blipFill>
        <p:spPr>
          <a:xfrm>
            <a:off x="5969877" y="2836795"/>
            <a:ext cx="6623370" cy="2759738"/>
          </a:xfrm>
          <a:prstGeom prst="rect">
            <a:avLst/>
          </a:prstGeom>
        </p:spPr>
      </p:pic>
      <p:sp>
        <p:nvSpPr>
          <p:cNvPr id="8" name="TextBox 7">
            <a:extLst>
              <a:ext uri="{FF2B5EF4-FFF2-40B4-BE49-F238E27FC236}">
                <a16:creationId xmlns:a16="http://schemas.microsoft.com/office/drawing/2014/main" id="{DD4DF900-39DC-934E-A1C4-53C3A76670AF}"/>
              </a:ext>
            </a:extLst>
          </p:cNvPr>
          <p:cNvSpPr txBox="1"/>
          <p:nvPr/>
        </p:nvSpPr>
        <p:spPr>
          <a:xfrm>
            <a:off x="3211063" y="5728138"/>
            <a:ext cx="6572367" cy="923330"/>
          </a:xfrm>
          <a:prstGeom prst="rect">
            <a:avLst/>
          </a:prstGeom>
          <a:noFill/>
        </p:spPr>
        <p:txBody>
          <a:bodyPr wrap="square" rtlCol="0">
            <a:spAutoFit/>
          </a:bodyPr>
          <a:lstStyle/>
          <a:p>
            <a:r>
              <a:rPr lang="en-US" dirty="0"/>
              <a:t>If the assumptions for gas velocities are the same for each species,  the abundance to density ratios for each species should also be similar. The variations in the </a:t>
            </a:r>
            <a:r>
              <a:rPr lang="en-US"/>
              <a:t>CO data is larger </a:t>
            </a:r>
            <a:r>
              <a:rPr lang="en-US" dirty="0"/>
              <a:t>than expected.</a:t>
            </a:r>
          </a:p>
        </p:txBody>
      </p:sp>
    </p:spTree>
    <p:extLst>
      <p:ext uri="{BB962C8B-B14F-4D97-AF65-F5344CB8AC3E}">
        <p14:creationId xmlns:p14="http://schemas.microsoft.com/office/powerpoint/2010/main" val="215165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3EF9-A8AE-C14F-AA63-073B819B362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1CDEAE6-557E-1746-A142-5FF3E2EA947A}"/>
              </a:ext>
            </a:extLst>
          </p:cNvPr>
          <p:cNvSpPr>
            <a:spLocks noGrp="1"/>
          </p:cNvSpPr>
          <p:nvPr>
            <p:ph idx="1"/>
          </p:nvPr>
        </p:nvSpPr>
        <p:spPr/>
        <p:txBody>
          <a:bodyPr>
            <a:normAutofit lnSpcReduction="10000"/>
          </a:bodyPr>
          <a:lstStyle/>
          <a:p>
            <a:r>
              <a:rPr lang="en-US" dirty="0"/>
              <a:t>More information and external references should be provided to help users to understand how the data is derived and to show the usage of the data.</a:t>
            </a:r>
          </a:p>
          <a:p>
            <a:r>
              <a:rPr lang="en-US" dirty="0"/>
              <a:t>Abundance data points (sum of peaks) from b are consistently lower than a after Day 80 (late Nov 2014), while they overlap with each other before that.</a:t>
            </a:r>
          </a:p>
          <a:p>
            <a:r>
              <a:rPr lang="en-US" dirty="0"/>
              <a:t>The abundance data (sum of peaks) for C2H6 and CH3OH needs to be checked. The data has two branches formed when plotted against time. </a:t>
            </a:r>
          </a:p>
          <a:p>
            <a:r>
              <a:rPr lang="en-US" dirty="0"/>
              <a:t>The larger variation in the ratio of abundance to number density data for CO should be investigated later. </a:t>
            </a:r>
          </a:p>
          <a:p>
            <a:endParaRPr lang="en-US" dirty="0"/>
          </a:p>
          <a:p>
            <a:endParaRPr lang="en-US" dirty="0"/>
          </a:p>
          <a:p>
            <a:endParaRPr lang="en-US" dirty="0"/>
          </a:p>
        </p:txBody>
      </p:sp>
    </p:spTree>
    <p:extLst>
      <p:ext uri="{BB962C8B-B14F-4D97-AF65-F5344CB8AC3E}">
        <p14:creationId xmlns:p14="http://schemas.microsoft.com/office/powerpoint/2010/main" val="121649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1374-67E5-3241-9404-AEE82D242BA7}"/>
              </a:ext>
            </a:extLst>
          </p:cNvPr>
          <p:cNvSpPr>
            <a:spLocks noGrp="1"/>
          </p:cNvSpPr>
          <p:nvPr>
            <p:ph type="title"/>
          </p:nvPr>
        </p:nvSpPr>
        <p:spPr/>
        <p:txBody>
          <a:bodyPr/>
          <a:lstStyle/>
          <a:p>
            <a:r>
              <a:rPr lang="en-US" dirty="0"/>
              <a:t>Comments</a:t>
            </a:r>
          </a:p>
        </p:txBody>
      </p:sp>
      <p:sp>
        <p:nvSpPr>
          <p:cNvPr id="3" name="Content Placeholder 2">
            <a:extLst>
              <a:ext uri="{FF2B5EF4-FFF2-40B4-BE49-F238E27FC236}">
                <a16:creationId xmlns:a16="http://schemas.microsoft.com/office/drawing/2014/main" id="{F10470E6-DF96-C44A-A8D3-0A22CDB0E861}"/>
              </a:ext>
            </a:extLst>
          </p:cNvPr>
          <p:cNvSpPr>
            <a:spLocks noGrp="1"/>
          </p:cNvSpPr>
          <p:nvPr>
            <p:ph idx="1"/>
          </p:nvPr>
        </p:nvSpPr>
        <p:spPr/>
        <p:txBody>
          <a:bodyPr/>
          <a:lstStyle/>
          <a:p>
            <a:r>
              <a:rPr lang="en-US" dirty="0"/>
              <a:t>In .xml files, a postfix Z in the time stamps can be a little confusing. Is it UTC? </a:t>
            </a:r>
          </a:p>
          <a:p>
            <a:r>
              <a:rPr lang="en-US" dirty="0"/>
              <a:t>&lt;</a:t>
            </a:r>
            <a:r>
              <a:rPr lang="en-US" dirty="0" err="1"/>
              <a:t>start_date_time</a:t>
            </a:r>
            <a:r>
              <a:rPr lang="en-US" dirty="0"/>
              <a:t>&gt;2014-0901T02:15:35.346Z&lt;/</a:t>
            </a:r>
            <a:r>
              <a:rPr lang="en-US" dirty="0" err="1"/>
              <a:t>start_date_time</a:t>
            </a:r>
            <a:r>
              <a:rPr lang="en-US" dirty="0"/>
              <a:t>&gt;</a:t>
            </a:r>
          </a:p>
          <a:p>
            <a:endParaRPr lang="en-US" dirty="0"/>
          </a:p>
          <a:p>
            <a:r>
              <a:rPr lang="en-US" dirty="0"/>
              <a:t>What’s the difference between data </a:t>
            </a:r>
            <a:r>
              <a:rPr lang="en-US" dirty="0" err="1"/>
              <a:t>XXX_hr_a.xml</a:t>
            </a:r>
            <a:r>
              <a:rPr lang="en-US" dirty="0"/>
              <a:t> and </a:t>
            </a:r>
            <a:r>
              <a:rPr lang="en-US" dirty="0" err="1"/>
              <a:t>XXX_hr_b.xml</a:t>
            </a:r>
            <a:r>
              <a:rPr lang="en-US" dirty="0"/>
              <a:t>?</a:t>
            </a:r>
          </a:p>
          <a:p>
            <a:endParaRPr lang="en-US" dirty="0"/>
          </a:p>
          <a:p>
            <a:r>
              <a:rPr lang="en-US" dirty="0"/>
              <a:t>What’s the uncertainty in the quantities “sum of mass peaks”?</a:t>
            </a:r>
          </a:p>
        </p:txBody>
      </p:sp>
    </p:spTree>
    <p:extLst>
      <p:ext uri="{BB962C8B-B14F-4D97-AF65-F5344CB8AC3E}">
        <p14:creationId xmlns:p14="http://schemas.microsoft.com/office/powerpoint/2010/main" val="344300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2634E-BECE-9548-8E4B-B5F1847DEFE5}"/>
              </a:ext>
            </a:extLst>
          </p:cNvPr>
          <p:cNvPicPr>
            <a:picLocks noChangeAspect="1"/>
          </p:cNvPicPr>
          <p:nvPr/>
        </p:nvPicPr>
        <p:blipFill>
          <a:blip r:embed="rId2"/>
          <a:stretch>
            <a:fillRect/>
          </a:stretch>
        </p:blipFill>
        <p:spPr>
          <a:xfrm>
            <a:off x="-199506" y="0"/>
            <a:ext cx="8319376" cy="3466406"/>
          </a:xfrm>
          <a:prstGeom prst="rect">
            <a:avLst/>
          </a:prstGeom>
        </p:spPr>
      </p:pic>
      <p:pic>
        <p:nvPicPr>
          <p:cNvPr id="7" name="Picture 6">
            <a:extLst>
              <a:ext uri="{FF2B5EF4-FFF2-40B4-BE49-F238E27FC236}">
                <a16:creationId xmlns:a16="http://schemas.microsoft.com/office/drawing/2014/main" id="{1718CDEA-FDF2-B04C-86A8-3A2E781E92E1}"/>
              </a:ext>
            </a:extLst>
          </p:cNvPr>
          <p:cNvPicPr>
            <a:picLocks noChangeAspect="1"/>
          </p:cNvPicPr>
          <p:nvPr/>
        </p:nvPicPr>
        <p:blipFill>
          <a:blip r:embed="rId3"/>
          <a:stretch>
            <a:fillRect/>
          </a:stretch>
        </p:blipFill>
        <p:spPr>
          <a:xfrm>
            <a:off x="-149630" y="3303384"/>
            <a:ext cx="8219623" cy="3424843"/>
          </a:xfrm>
          <a:prstGeom prst="rect">
            <a:avLst/>
          </a:prstGeom>
        </p:spPr>
      </p:pic>
      <p:sp>
        <p:nvSpPr>
          <p:cNvPr id="8" name="TextBox 7">
            <a:extLst>
              <a:ext uri="{FF2B5EF4-FFF2-40B4-BE49-F238E27FC236}">
                <a16:creationId xmlns:a16="http://schemas.microsoft.com/office/drawing/2014/main" id="{E42BA58A-04FF-0949-AAE6-B5BC657A0F8E}"/>
              </a:ext>
            </a:extLst>
          </p:cNvPr>
          <p:cNvSpPr txBox="1"/>
          <p:nvPr/>
        </p:nvSpPr>
        <p:spPr>
          <a:xfrm>
            <a:off x="7622771" y="1028237"/>
            <a:ext cx="2992582" cy="1754326"/>
          </a:xfrm>
          <a:prstGeom prst="rect">
            <a:avLst/>
          </a:prstGeom>
          <a:noFill/>
        </p:spPr>
        <p:txBody>
          <a:bodyPr wrap="square" rtlCol="0">
            <a:spAutoFit/>
          </a:bodyPr>
          <a:lstStyle/>
          <a:p>
            <a:r>
              <a:rPr lang="en-US" dirty="0"/>
              <a:t>Plot of sum of peaks from </a:t>
            </a:r>
            <a:r>
              <a:rPr lang="en-US" dirty="0" err="1"/>
              <a:t>XXX_a.xml</a:t>
            </a:r>
            <a:r>
              <a:rPr lang="en-US" dirty="0"/>
              <a:t> and </a:t>
            </a:r>
            <a:r>
              <a:rPr lang="en-US" dirty="0" err="1"/>
              <a:t>XXX_b.xml</a:t>
            </a:r>
            <a:r>
              <a:rPr lang="en-US" dirty="0"/>
              <a:t>.</a:t>
            </a:r>
          </a:p>
          <a:p>
            <a:endParaRPr lang="en-US" dirty="0"/>
          </a:p>
          <a:p>
            <a:r>
              <a:rPr lang="en-US" dirty="0"/>
              <a:t>Data points from b are consistently lower than a after Day 80 (late Nov 2014).</a:t>
            </a:r>
          </a:p>
        </p:txBody>
      </p:sp>
      <p:sp>
        <p:nvSpPr>
          <p:cNvPr id="9" name="TextBox 8">
            <a:extLst>
              <a:ext uri="{FF2B5EF4-FFF2-40B4-BE49-F238E27FC236}">
                <a16:creationId xmlns:a16="http://schemas.microsoft.com/office/drawing/2014/main" id="{476F07D7-BDA7-C04F-B13D-03A2208976A9}"/>
              </a:ext>
            </a:extLst>
          </p:cNvPr>
          <p:cNvSpPr txBox="1"/>
          <p:nvPr/>
        </p:nvSpPr>
        <p:spPr>
          <a:xfrm>
            <a:off x="7714211" y="4547062"/>
            <a:ext cx="3674226" cy="1200329"/>
          </a:xfrm>
          <a:prstGeom prst="rect">
            <a:avLst/>
          </a:prstGeom>
          <a:noFill/>
        </p:spPr>
        <p:txBody>
          <a:bodyPr wrap="square" rtlCol="0">
            <a:spAutoFit/>
          </a:bodyPr>
          <a:lstStyle/>
          <a:p>
            <a:r>
              <a:rPr lang="en-US" dirty="0"/>
              <a:t>Plot of ROSINA/DFMS number density currently on PDS/SBN.</a:t>
            </a:r>
          </a:p>
          <a:p>
            <a:endParaRPr lang="en-US" dirty="0"/>
          </a:p>
          <a:p>
            <a:r>
              <a:rPr lang="en-US" dirty="0"/>
              <a:t>Similar trend to the abundance data. </a:t>
            </a:r>
          </a:p>
        </p:txBody>
      </p:sp>
    </p:spTree>
    <p:extLst>
      <p:ext uri="{BB962C8B-B14F-4D97-AF65-F5344CB8AC3E}">
        <p14:creationId xmlns:p14="http://schemas.microsoft.com/office/powerpoint/2010/main" val="304818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C9AD58-5B23-B248-B67C-5F349B35603A}"/>
              </a:ext>
            </a:extLst>
          </p:cNvPr>
          <p:cNvPicPr>
            <a:picLocks noChangeAspect="1"/>
          </p:cNvPicPr>
          <p:nvPr/>
        </p:nvPicPr>
        <p:blipFill>
          <a:blip r:embed="rId2"/>
          <a:stretch>
            <a:fillRect/>
          </a:stretch>
        </p:blipFill>
        <p:spPr>
          <a:xfrm>
            <a:off x="207818" y="215670"/>
            <a:ext cx="9551324" cy="3979718"/>
          </a:xfrm>
          <a:prstGeom prst="rect">
            <a:avLst/>
          </a:prstGeom>
        </p:spPr>
      </p:pic>
      <p:sp>
        <p:nvSpPr>
          <p:cNvPr id="6" name="TextBox 5">
            <a:extLst>
              <a:ext uri="{FF2B5EF4-FFF2-40B4-BE49-F238E27FC236}">
                <a16:creationId xmlns:a16="http://schemas.microsoft.com/office/drawing/2014/main" id="{15012A22-DC73-CA4B-849D-87DE774EDAB5}"/>
              </a:ext>
            </a:extLst>
          </p:cNvPr>
          <p:cNvSpPr txBox="1"/>
          <p:nvPr/>
        </p:nvSpPr>
        <p:spPr>
          <a:xfrm>
            <a:off x="1512916" y="4547062"/>
            <a:ext cx="7124008" cy="2031325"/>
          </a:xfrm>
          <a:prstGeom prst="rect">
            <a:avLst/>
          </a:prstGeom>
          <a:noFill/>
        </p:spPr>
        <p:txBody>
          <a:bodyPr wrap="square" rtlCol="0">
            <a:spAutoFit/>
          </a:bodyPr>
          <a:lstStyle/>
          <a:p>
            <a:r>
              <a:rPr lang="en-US" dirty="0"/>
              <a:t>Plot of the ratio of the linearly interpolated abundance data to abundance data. The interpolation uses two closest abundance data points in time to the timestamps of each density point.</a:t>
            </a:r>
          </a:p>
          <a:p>
            <a:r>
              <a:rPr lang="en-US" dirty="0"/>
              <a:t>Sum of peaks (ions in 20 sec) ~ neutral particle flux</a:t>
            </a:r>
          </a:p>
          <a:p>
            <a:r>
              <a:rPr lang="en-US" dirty="0"/>
              <a:t>Number density (/m^3)</a:t>
            </a:r>
          </a:p>
          <a:p>
            <a:r>
              <a:rPr lang="en-US" dirty="0"/>
              <a:t>Sum of peaks/Number density  ~ neutral gas velocity (100 m/s ~ 1 km/s)</a:t>
            </a:r>
          </a:p>
          <a:p>
            <a:r>
              <a:rPr lang="en-US" dirty="0"/>
              <a:t>The variation of the ratio is expected to be about one order of </a:t>
            </a:r>
            <a:r>
              <a:rPr lang="en-US" dirty="0" err="1"/>
              <a:t>magntitude</a:t>
            </a:r>
            <a:r>
              <a:rPr lang="en-US" dirty="0"/>
              <a:t>.</a:t>
            </a:r>
          </a:p>
        </p:txBody>
      </p:sp>
    </p:spTree>
    <p:extLst>
      <p:ext uri="{BB962C8B-B14F-4D97-AF65-F5344CB8AC3E}">
        <p14:creationId xmlns:p14="http://schemas.microsoft.com/office/powerpoint/2010/main" val="264742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13FFDD-8882-5442-8879-19384AA3634F}"/>
              </a:ext>
            </a:extLst>
          </p:cNvPr>
          <p:cNvPicPr>
            <a:picLocks noChangeAspect="1"/>
          </p:cNvPicPr>
          <p:nvPr/>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33C496D-116F-1549-B57A-BA8937CA7BEF}"/>
              </a:ext>
            </a:extLst>
          </p:cNvPr>
          <p:cNvPicPr>
            <a:picLocks noChangeAspect="1"/>
          </p:cNvPicPr>
          <p:nvPr/>
        </p:nvPicPr>
        <p:blipFill>
          <a:blip r:embed="rId3"/>
          <a:stretch>
            <a:fillRect/>
          </a:stretch>
        </p:blipFill>
        <p:spPr>
          <a:xfrm>
            <a:off x="115616" y="50798"/>
            <a:ext cx="8303172" cy="3459656"/>
          </a:xfrm>
          <a:prstGeom prst="rect">
            <a:avLst/>
          </a:prstGeom>
        </p:spPr>
      </p:pic>
      <p:pic>
        <p:nvPicPr>
          <p:cNvPr id="13" name="Picture 12">
            <a:extLst>
              <a:ext uri="{FF2B5EF4-FFF2-40B4-BE49-F238E27FC236}">
                <a16:creationId xmlns:a16="http://schemas.microsoft.com/office/drawing/2014/main" id="{75E0764B-E455-AB47-A2CA-7E449CEC0370}"/>
              </a:ext>
            </a:extLst>
          </p:cNvPr>
          <p:cNvPicPr>
            <a:picLocks noChangeAspect="1"/>
          </p:cNvPicPr>
          <p:nvPr/>
        </p:nvPicPr>
        <p:blipFill>
          <a:blip r:embed="rId4"/>
          <a:stretch>
            <a:fillRect/>
          </a:stretch>
        </p:blipFill>
        <p:spPr>
          <a:xfrm>
            <a:off x="84082" y="3310760"/>
            <a:ext cx="8397766" cy="3499069"/>
          </a:xfrm>
          <a:prstGeom prst="rect">
            <a:avLst/>
          </a:prstGeom>
        </p:spPr>
      </p:pic>
    </p:spTree>
    <p:extLst>
      <p:ext uri="{BB962C8B-B14F-4D97-AF65-F5344CB8AC3E}">
        <p14:creationId xmlns:p14="http://schemas.microsoft.com/office/powerpoint/2010/main" val="69813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15AB23-52ED-4043-B5FC-BA2AB1F80E4D}"/>
              </a:ext>
            </a:extLst>
          </p:cNvPr>
          <p:cNvPicPr>
            <a:picLocks noChangeAspect="1"/>
          </p:cNvPicPr>
          <p:nvPr/>
        </p:nvPicPr>
        <p:blipFill>
          <a:blip r:embed="rId2"/>
          <a:stretch>
            <a:fillRect/>
          </a:stretch>
        </p:blipFill>
        <p:spPr>
          <a:xfrm>
            <a:off x="-136635" y="378373"/>
            <a:ext cx="10131972" cy="4221655"/>
          </a:xfrm>
          <a:prstGeom prst="rect">
            <a:avLst/>
          </a:prstGeom>
        </p:spPr>
      </p:pic>
    </p:spTree>
    <p:extLst>
      <p:ext uri="{BB962C8B-B14F-4D97-AF65-F5344CB8AC3E}">
        <p14:creationId xmlns:p14="http://schemas.microsoft.com/office/powerpoint/2010/main" val="3391392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FBAE92-5EB0-F64A-B011-24CB3EA1C74C}"/>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83BA513-473C-A544-AA33-42C9AD3F33DF}"/>
              </a:ext>
            </a:extLst>
          </p:cNvPr>
          <p:cNvPicPr>
            <a:picLocks noChangeAspect="1"/>
          </p:cNvPicPr>
          <p:nvPr/>
        </p:nvPicPr>
        <p:blipFill>
          <a:blip r:embed="rId3"/>
          <a:stretch>
            <a:fillRect/>
          </a:stretch>
        </p:blipFill>
        <p:spPr>
          <a:xfrm>
            <a:off x="-115614" y="73573"/>
            <a:ext cx="8248516" cy="3436883"/>
          </a:xfrm>
          <a:prstGeom prst="rect">
            <a:avLst/>
          </a:prstGeom>
        </p:spPr>
      </p:pic>
      <p:pic>
        <p:nvPicPr>
          <p:cNvPr id="10" name="Picture 9">
            <a:extLst>
              <a:ext uri="{FF2B5EF4-FFF2-40B4-BE49-F238E27FC236}">
                <a16:creationId xmlns:a16="http://schemas.microsoft.com/office/drawing/2014/main" id="{3756880F-DE7A-9049-993D-D67D2BA0F492}"/>
              </a:ext>
            </a:extLst>
          </p:cNvPr>
          <p:cNvPicPr>
            <a:picLocks noChangeAspect="1"/>
          </p:cNvPicPr>
          <p:nvPr/>
        </p:nvPicPr>
        <p:blipFill>
          <a:blip r:embed="rId4"/>
          <a:stretch>
            <a:fillRect/>
          </a:stretch>
        </p:blipFill>
        <p:spPr>
          <a:xfrm>
            <a:off x="-115614" y="3352800"/>
            <a:ext cx="8248516" cy="3436882"/>
          </a:xfrm>
          <a:prstGeom prst="rect">
            <a:avLst/>
          </a:prstGeom>
        </p:spPr>
      </p:pic>
    </p:spTree>
    <p:extLst>
      <p:ext uri="{BB962C8B-B14F-4D97-AF65-F5344CB8AC3E}">
        <p14:creationId xmlns:p14="http://schemas.microsoft.com/office/powerpoint/2010/main" val="312444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73511-67BD-BD40-BFFD-04577C3BA50B}"/>
              </a:ext>
            </a:extLst>
          </p:cNvPr>
          <p:cNvPicPr>
            <a:picLocks noChangeAspect="1"/>
          </p:cNvPicPr>
          <p:nvPr/>
        </p:nvPicPr>
        <p:blipFill>
          <a:blip r:embed="rId2"/>
          <a:stretch>
            <a:fillRect/>
          </a:stretch>
        </p:blipFill>
        <p:spPr>
          <a:xfrm>
            <a:off x="0" y="731344"/>
            <a:ext cx="10405241" cy="4335517"/>
          </a:xfrm>
          <a:prstGeom prst="rect">
            <a:avLst/>
          </a:prstGeom>
        </p:spPr>
      </p:pic>
    </p:spTree>
    <p:extLst>
      <p:ext uri="{BB962C8B-B14F-4D97-AF65-F5344CB8AC3E}">
        <p14:creationId xmlns:p14="http://schemas.microsoft.com/office/powerpoint/2010/main" val="937990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512</Words>
  <Application>Microsoft Macintosh PowerPoint</Application>
  <PresentationFormat>Widescreen</PresentationFormat>
  <Paragraphs>36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Review of Rosetta ROSINA DFMS Time Series Abundances Data</vt:lpstr>
      <vt:lpstr>PowerPoint Presentation</vt:lpstr>
      <vt:lpstr>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Rosetta ROSINA DFMS Time Series Abundances Data</dc:title>
  <dc:creator>Microsoft Office User</dc:creator>
  <cp:lastModifiedBy>Microsoft Office User</cp:lastModifiedBy>
  <cp:revision>16</cp:revision>
  <dcterms:created xsi:type="dcterms:W3CDTF">2021-06-29T22:28:11Z</dcterms:created>
  <dcterms:modified xsi:type="dcterms:W3CDTF">2021-06-30T01:05:04Z</dcterms:modified>
</cp:coreProperties>
</file>