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2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24"/>
  </p:normalViewPr>
  <p:slideViewPr>
    <p:cSldViewPr snapToGrid="0" snapToObjects="1">
      <p:cViewPr varScale="1">
        <p:scale>
          <a:sx n="135" d="100"/>
          <a:sy n="135" d="100"/>
        </p:scale>
        <p:origin x="21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BB630-5370-FC4A-A0A4-998F693E7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FA918-306F-C54A-83F6-AB10E630E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D396D9-48AC-2647-8292-60396A12F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4902-2DC1-A346-B937-2EB3B609D9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AED41-4BFA-B840-8238-49A56727E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C2CE0-020D-C84F-9D16-452E18E1C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9B2-6421-944E-B535-DA30F51D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38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5FD0EF-1865-094E-A27E-E2ABEA412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B7751B-B957-3B42-A347-EC95394C8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58081-EF1D-3740-BE08-E0AA98623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4902-2DC1-A346-B937-2EB3B609D9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9F565-5BA7-D149-B982-B07ED50C0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40686-6C92-E941-8AD3-F59911B46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9B2-6421-944E-B535-DA30F51D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1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0D5C77-AD67-CF4E-BEB2-F1127F8D0B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A05A56-6F89-CD4C-BF72-89C1A97BA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548CE-2748-314D-90F5-2512191D2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4902-2DC1-A346-B937-2EB3B609D9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E6FDC-DE69-624C-814E-B53676CA0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1ACD6-7AD7-BA40-B746-8A8C57FA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9B2-6421-944E-B535-DA30F51D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565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-subtitle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304801" y="990600"/>
            <a:ext cx="11582399" cy="342900"/>
          </a:xfrm>
        </p:spPr>
        <p:txBody>
          <a:bodyPr anchor="t">
            <a:noAutofit/>
          </a:bodyPr>
          <a:lstStyle>
            <a:lvl1pPr marL="0" indent="0">
              <a:buNone/>
              <a:defRPr sz="2000" b="0">
                <a:solidFill>
                  <a:srgbClr val="F7D45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8AB9BF3-E73B-5B48-A6D8-7CDB7FBA1B42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304801" y="1790700"/>
            <a:ext cx="115824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47D922C-044E-344A-86A4-EEF73EE3E846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B7C8C94-39EE-1542-A522-0BC4090701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81000"/>
            <a:ext cx="11582400" cy="609600"/>
          </a:xfrm>
        </p:spPr>
        <p:txBody>
          <a:bodyPr anchor="t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523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357561-6109-C344-A40E-41FA3FFE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CC869-764B-0548-9E90-5A13B5A5B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2BCE6-A8DE-A341-B06A-334E30878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4902-2DC1-A346-B937-2EB3B609D9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CBB58-FF6E-A642-A9C4-DD759211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4E7551-D136-1344-9EB1-CBA65ED55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9B2-6421-944E-B535-DA30F51D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966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A0B12-E0D4-F246-B216-11022C723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5DF672-6CEB-B54E-BB67-9AB20ED03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EAC4C6-6BA5-AB44-A4D2-E96FB807C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4902-2DC1-A346-B937-2EB3B609D9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D6A16-6C48-8242-B2D3-1754F9BDA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9D314-770F-764C-A611-8C5B296FA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9B2-6421-944E-B535-DA30F51D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558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6952F-7F71-C04E-8191-40141A7DA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95B03-AA08-D941-ABF6-7665092CCC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DE2D06-075F-6B46-B637-3C82CC3235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FDEA7-66A0-F54A-9B77-61CADA243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4902-2DC1-A346-B937-2EB3B609D9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D42E97-80C1-9C46-82F8-3F00F2A49C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FCE4C5-B5E8-B34D-BA3D-94627A426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9B2-6421-944E-B535-DA30F51D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851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8C4F-3018-FD4E-8DA8-362C37351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BAF67D-BDCA-7648-85ED-D484CE08CD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449183-B42E-A04F-8120-993E80AF9D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E756F2-1476-4449-A4D5-F547402491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779977-534F-3F42-BB09-00F4DC79AC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E7D715-6575-3244-B5A5-F61E4C825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4902-2DC1-A346-B937-2EB3B609D9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881B66-1827-CA4D-9BE1-F3B6B8B8A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BF29AD-FABD-C241-B70E-ECFADFE38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9B2-6421-944E-B535-DA30F51D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38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69E0E-EEDD-D74B-9650-5EF3BCF87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95F29B-C439-DE4F-B6D0-0C4B08876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4902-2DC1-A346-B937-2EB3B609D9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2B6BBF-958E-3840-B6EC-2AAECC6BE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8AD84C-4A3F-234B-8AA6-9662B59D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9B2-6421-944E-B535-DA30F51D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4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B1F9EB-C77F-3E41-A75E-48125E033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4902-2DC1-A346-B937-2EB3B609D9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8736BB-8845-7742-B23D-CA52BF17B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11FE65-0F44-814B-B444-B27D1D9A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9B2-6421-944E-B535-DA30F51D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54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D598E-B5FC-A649-A837-96A6B73A5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F1DFA3-0CDF-7C41-B4BB-A436486F0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FC12B2-5C32-2546-B16C-DF519D64A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351077-C79A-6041-9D93-8108D55B2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4902-2DC1-A346-B937-2EB3B609D9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6E4802-60AA-BC4F-8AAD-67E607E51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52A703-856D-604B-9638-79C3FF972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9B2-6421-944E-B535-DA30F51D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4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14083-240D-5546-85FE-96B8C85B3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3A4BD-EAE6-4D4C-AC6B-6BF0862FD3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872F59-1FF7-3A4E-BFED-AACB5A679F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8FC72-B791-9147-9A9C-8F8515C4F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54902-2DC1-A346-B937-2EB3B609D9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2B2DB8-D924-6645-B054-2F9DE7FE5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FA1013-A151-1647-84FE-CEB5C0B31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349B2-6421-944E-B535-DA30F51D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81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0">
              <a:schemeClr val="bg1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bg1">
                <a:lumMod val="8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2F6077-2F1D-6B4A-84DB-203A96322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71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14B194-A05F-E24E-9510-54E3E7DFA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371600"/>
            <a:ext cx="10515600" cy="4805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6D25AA-DD31-4641-AB7C-A87B7E0699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54902-2DC1-A346-B937-2EB3B609D98A}" type="datetimeFigureOut">
              <a:rPr lang="en-US" smtClean="0"/>
              <a:t>7/13/21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5A427-FFDC-4C4C-93AC-32CBA87492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13F6FA-576A-E341-8B2F-1F87FEAFEF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349B2-6421-944E-B535-DA30F51D24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204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AFDEA-B1FE-B548-961E-E247A5C061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DART/DRACO Sample Dataset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0EC689-0BFB-FD48-9986-30D4F66125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37221"/>
            <a:ext cx="9144000" cy="1532237"/>
          </a:xfrm>
        </p:spPr>
        <p:txBody>
          <a:bodyPr>
            <a:normAutofit/>
          </a:bodyPr>
          <a:lstStyle/>
          <a:p>
            <a:r>
              <a:rPr lang="en-US" dirty="0"/>
              <a:t>Jian-Yang Li</a:t>
            </a:r>
          </a:p>
          <a:p>
            <a:r>
              <a:rPr lang="en-US" dirty="0"/>
              <a:t>Planetary Science Institute</a:t>
            </a:r>
          </a:p>
          <a:p>
            <a:r>
              <a:rPr lang="en-US" dirty="0"/>
              <a:t>7/16/2021</a:t>
            </a:r>
          </a:p>
        </p:txBody>
      </p:sp>
    </p:spTree>
    <p:extLst>
      <p:ext uri="{BB962C8B-B14F-4D97-AF65-F5344CB8AC3E}">
        <p14:creationId xmlns:p14="http://schemas.microsoft.com/office/powerpoint/2010/main" val="1170602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0DC5F-EC16-834F-AB5D-3341CFF17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9CA18-D4D3-D142-A0D3-6EEE6DD6D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Sample dataset of DART/DRACO images</a:t>
            </a:r>
          </a:p>
          <a:p>
            <a:r>
              <a:rPr lang="en-US" dirty="0"/>
              <a:t>Dataset content</a:t>
            </a:r>
          </a:p>
          <a:p>
            <a:pPr lvl="1"/>
            <a:r>
              <a:rPr lang="en-US" dirty="0"/>
              <a:t>240 DRACO images from the “final” phase, with processing levels of both “raw” and “calibrated”, and 4 backplane data “derived”</a:t>
            </a:r>
          </a:p>
          <a:p>
            <a:pPr lvl="1"/>
            <a:r>
              <a:rPr lang="en-US" dirty="0"/>
              <a:t>Images and backplanes are stored in FITS format, with accompanying PDS4 .xml labels and .</a:t>
            </a:r>
            <a:r>
              <a:rPr lang="en-US" dirty="0" err="1"/>
              <a:t>png</a:t>
            </a:r>
            <a:r>
              <a:rPr lang="en-US" dirty="0"/>
              <a:t> images</a:t>
            </a:r>
          </a:p>
          <a:p>
            <a:pPr lvl="1"/>
            <a:r>
              <a:rPr lang="en-US" dirty="0"/>
              <a:t>Calibration reference data</a:t>
            </a:r>
          </a:p>
          <a:p>
            <a:pPr lvl="1"/>
            <a:r>
              <a:rPr lang="en-US" dirty="0"/>
              <a:t>Documentation includes a SIS document and a calibration pipeline description in PDF format, as well as some high-level overview file in plain text (.txt)</a:t>
            </a:r>
          </a:p>
          <a:p>
            <a:r>
              <a:rPr lang="en-US" dirty="0"/>
              <a:t>Overall assessment</a:t>
            </a:r>
          </a:p>
          <a:p>
            <a:pPr lvl="1"/>
            <a:r>
              <a:rPr lang="en-US" dirty="0"/>
              <a:t>Good documentation, easy to follow, with comprehensive information</a:t>
            </a:r>
          </a:p>
          <a:p>
            <a:pPr lvl="1"/>
            <a:r>
              <a:rPr lang="en-US" dirty="0"/>
              <a:t>Image labels appear to be sufficient to understand and use the data</a:t>
            </a:r>
          </a:p>
          <a:p>
            <a:pPr lvl="1"/>
            <a:r>
              <a:rPr lang="en-US" dirty="0"/>
              <a:t>Some minor problems in the documentation.  Missing keywords in FITS headers.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716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0C3F9D-C1AB-8447-A709-6C5E9952E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A6983-38B5-0744-8864-FF3A63C29F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jhuapl_dart_draco_calibration_pipeline_descxription_210315.pdf</a:t>
            </a:r>
          </a:p>
          <a:p>
            <a:pPr lvl="1"/>
            <a:r>
              <a:rPr lang="en-US" dirty="0"/>
              <a:t>Page 9, first few lines: calibration pipeline input file directory ‘</a:t>
            </a:r>
            <a:r>
              <a:rPr lang="en-US" dirty="0" err="1"/>
              <a:t>cal_files</a:t>
            </a:r>
            <a:r>
              <a:rPr lang="en-US" dirty="0"/>
              <a:t>/’ and subdirectory structure described here are different from the directory structure in the data bundle.  </a:t>
            </a:r>
            <a:r>
              <a:rPr lang="en-US" i="1" dirty="0"/>
              <a:t>-- minor inconsistency</a:t>
            </a:r>
          </a:p>
          <a:p>
            <a:pPr lvl="1"/>
            <a:r>
              <a:rPr lang="en-US" dirty="0"/>
              <a:t>Last page, FITS keyword IFOV is missing in calibrated images, and not included in the SIS doc</a:t>
            </a:r>
          </a:p>
          <a:p>
            <a:r>
              <a:rPr lang="en-US" dirty="0"/>
              <a:t>jhuapl_dart_draco_uncalibrated_calibrated_sis_210626.pdf</a:t>
            </a:r>
          </a:p>
          <a:p>
            <a:pPr lvl="1"/>
            <a:r>
              <a:rPr lang="en-US" dirty="0"/>
              <a:t>Page 12, section 4.1.3: “DRACO typically employs high gain, 30x when operating in rolling shutter mode to maximize the SNR”.  I though high gain is to utilize full-well capacity, while low gain is to maximize SNR.  </a:t>
            </a:r>
            <a:r>
              <a:rPr lang="en-US" i="1" dirty="0"/>
              <a:t>-- minor confusion</a:t>
            </a:r>
          </a:p>
          <a:p>
            <a:r>
              <a:rPr lang="en-US" dirty="0"/>
              <a:t>Some repetitive information in each of both documents can be removed to avoid potential conflict and simplify reading.  E.g., raw image format is “single HDU, 1024 x 1024, 32-bit floating point FITS, 2x2 binned from the original 2048 x 2048 window1…” appears a few times in an identical form.  </a:t>
            </a:r>
            <a:r>
              <a:rPr lang="en-US" i="1" dirty="0"/>
              <a:t>-- minor suggestion</a:t>
            </a:r>
          </a:p>
          <a:p>
            <a:r>
              <a:rPr lang="en-US" dirty="0"/>
              <a:t>Question</a:t>
            </a:r>
          </a:p>
          <a:p>
            <a:pPr lvl="1"/>
            <a:r>
              <a:rPr lang="en-US" dirty="0"/>
              <a:t>SIS document, page 20, section 4.3.3: Does this section apply to </a:t>
            </a:r>
            <a:r>
              <a:rPr lang="en-US" dirty="0" err="1"/>
              <a:t>lightcurve</a:t>
            </a:r>
            <a:r>
              <a:rPr lang="en-US" dirty="0"/>
              <a:t> data (which is not included in this sample data)?</a:t>
            </a:r>
          </a:p>
        </p:txBody>
      </p:sp>
    </p:spTree>
    <p:extLst>
      <p:ext uri="{BB962C8B-B14F-4D97-AF65-F5344CB8AC3E}">
        <p14:creationId xmlns:p14="http://schemas.microsoft.com/office/powerpoint/2010/main" val="184431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AD060-93FE-8B4B-A3D8-99D9A087B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67D4E-D250-FB49-8F9A-7AEE9A1BB7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problems found</a:t>
            </a:r>
          </a:p>
          <a:p>
            <a:endParaRPr lang="en-US" dirty="0"/>
          </a:p>
          <a:p>
            <a:r>
              <a:rPr lang="en-US" dirty="0"/>
              <a:t>All images can be loaded and displayed with </a:t>
            </a:r>
            <a:r>
              <a:rPr lang="en-US" dirty="0" err="1"/>
              <a:t>astropy.io.fits</a:t>
            </a:r>
            <a:r>
              <a:rPr lang="en-US" dirty="0"/>
              <a:t> and DS9.  pds4_tools.view also works for a subset of images manually checked</a:t>
            </a:r>
          </a:p>
          <a:p>
            <a:r>
              <a:rPr lang="en-US" dirty="0"/>
              <a:t>Display direction correctly defined and consistent with the description in documentation</a:t>
            </a:r>
          </a:p>
          <a:p>
            <a:r>
              <a:rPr lang="en-US" dirty="0"/>
              <a:t>I didn’t check the reasonableness of pixel values</a:t>
            </a:r>
          </a:p>
        </p:txBody>
      </p:sp>
    </p:spTree>
    <p:extLst>
      <p:ext uri="{BB962C8B-B14F-4D97-AF65-F5344CB8AC3E}">
        <p14:creationId xmlns:p14="http://schemas.microsoft.com/office/powerpoint/2010/main" val="418263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5A691-7179-8747-8E4E-6405EFB4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FITS header keywords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155F0-E259-524A-B084-B4906107F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problems found</a:t>
            </a:r>
          </a:p>
          <a:p>
            <a:endParaRPr lang="en-US" dirty="0"/>
          </a:p>
          <a:p>
            <a:r>
              <a:rPr lang="en-US" dirty="0"/>
              <a:t>All information that is potentially useful for data processing and analysis are included in the FITS headers, some propagate to PDF4 labels</a:t>
            </a:r>
          </a:p>
          <a:p>
            <a:r>
              <a:rPr lang="en-US" dirty="0"/>
              <a:t>The geometry values appear to be calculated from DRM kernels and reasonable</a:t>
            </a:r>
          </a:p>
          <a:p>
            <a:r>
              <a:rPr lang="en-US" dirty="0"/>
              <a:t>The SMART Nav key values seem to be filled rather than derived, because the positions of </a:t>
            </a:r>
            <a:r>
              <a:rPr lang="en-US" dirty="0" err="1"/>
              <a:t>Didymos</a:t>
            </a:r>
            <a:r>
              <a:rPr lang="en-US" dirty="0"/>
              <a:t> and </a:t>
            </a:r>
            <a:r>
              <a:rPr lang="en-US" dirty="0" err="1"/>
              <a:t>Dimorphos</a:t>
            </a:r>
            <a:r>
              <a:rPr lang="en-US" dirty="0"/>
              <a:t> and other values are all the same in all images, even though the two objects appear to be separating from each other as the spacecraft moves closer</a:t>
            </a:r>
          </a:p>
        </p:txBody>
      </p:sp>
    </p:spTree>
    <p:extLst>
      <p:ext uri="{BB962C8B-B14F-4D97-AF65-F5344CB8AC3E}">
        <p14:creationId xmlns:p14="http://schemas.microsoft.com/office/powerpoint/2010/main" val="1372621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24899-C418-4C47-A0BD-2FA3D282A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Calibration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BF0B0A-E368-9244-8CFC-C2CCC1384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calibration data described in the calibration doc exist in sub-directory calibration/</a:t>
            </a:r>
          </a:p>
          <a:p>
            <a:r>
              <a:rPr lang="en-US" dirty="0"/>
              <a:t>Radiometric calibration lookup table .csv file contains header information commented by hashtag (#), therefore it cannot be directly opened by MS Excel, but no problem with other more generic tools such as `</a:t>
            </a:r>
            <a:r>
              <a:rPr lang="en-US" dirty="0" err="1"/>
              <a:t>astropy.io.ascii</a:t>
            </a:r>
            <a:r>
              <a:rPr lang="en-US" dirty="0"/>
              <a:t>`.  Should this be noted somewhere, maybe in the calibration doc?  </a:t>
            </a:r>
            <a:r>
              <a:rPr lang="en-US" i="1" dirty="0"/>
              <a:t>-- very minor suggestion</a:t>
            </a:r>
          </a:p>
        </p:txBody>
      </p:sp>
    </p:spTree>
    <p:extLst>
      <p:ext uri="{BB962C8B-B14F-4D97-AF65-F5344CB8AC3E}">
        <p14:creationId xmlns:p14="http://schemas.microsoft.com/office/powerpoint/2010/main" val="1328364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C37B7-21FB-B64E-8BEE-D307C3E3AD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0E77B-BB2E-B447-A498-B5FD3E08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well-prepared dataset with all required information and documentation available and clearly described</a:t>
            </a:r>
          </a:p>
          <a:p>
            <a:r>
              <a:rPr lang="en-US" dirty="0"/>
              <a:t>No major problems, some minor fixes or revisions are suggested</a:t>
            </a:r>
          </a:p>
        </p:txBody>
      </p:sp>
    </p:spTree>
    <p:extLst>
      <p:ext uri="{BB962C8B-B14F-4D97-AF65-F5344CB8AC3E}">
        <p14:creationId xmlns:p14="http://schemas.microsoft.com/office/powerpoint/2010/main" val="336471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E8C07-4F5D-D347-810A-BF33562B4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CD01E-B81F-954F-A069-70F6F1BD0E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readme.txt</a:t>
            </a:r>
            <a:endParaRPr lang="en-US" dirty="0"/>
          </a:p>
          <a:p>
            <a:pPr lvl="1"/>
            <a:r>
              <a:rPr lang="en-US" dirty="0"/>
              <a:t>Line 17, something seems to be missing in “See these resources in the [ ] for more information”</a:t>
            </a:r>
          </a:p>
          <a:p>
            <a:r>
              <a:rPr lang="en-US" dirty="0"/>
              <a:t>Pipeline doc</a:t>
            </a:r>
          </a:p>
          <a:p>
            <a:pPr lvl="1"/>
            <a:r>
              <a:rPr lang="en-US" dirty="0"/>
              <a:t>Page 13: REFDKAR2 </a:t>
            </a:r>
            <a:r>
              <a:rPr lang="en-US" dirty="0">
                <a:sym typeface="Wingdings" pitchFamily="2" charset="2"/>
              </a:rPr>
              <a:t> REFDARK2</a:t>
            </a:r>
          </a:p>
          <a:p>
            <a:r>
              <a:rPr lang="en-US" dirty="0">
                <a:sym typeface="Wingdings" pitchFamily="2" charset="2"/>
              </a:rPr>
              <a:t>SIS doc</a:t>
            </a:r>
          </a:p>
          <a:p>
            <a:pPr lvl="1"/>
            <a:r>
              <a:rPr lang="en-US" dirty="0">
                <a:sym typeface="Wingdings" pitchFamily="2" charset="2"/>
              </a:rPr>
              <a:t>Page 13, third line from bottom: an extra ` in “spacecraft`”</a:t>
            </a:r>
          </a:p>
          <a:p>
            <a:pPr lvl="1"/>
            <a:r>
              <a:rPr lang="en-US" dirty="0">
                <a:sym typeface="Wingdings" pitchFamily="2" charset="2"/>
              </a:rPr>
              <a:t>Page 18, last sentence in the first paragraph of section 4.3.2.2: “… are included in the as part of”, remove “in the”</a:t>
            </a:r>
          </a:p>
        </p:txBody>
      </p:sp>
    </p:spTree>
    <p:extLst>
      <p:ext uri="{BB962C8B-B14F-4D97-AF65-F5344CB8AC3E}">
        <p14:creationId xmlns:p14="http://schemas.microsoft.com/office/powerpoint/2010/main" val="3362760756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16BBD216-701A-B147-BB27-EB525E81FA10}" vid="{C9D09506-F3FB-4742-ACB1-003FF93BA72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175</TotalTime>
  <Words>673</Words>
  <Application>Microsoft Macintosh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Theme1</vt:lpstr>
      <vt:lpstr>DART/DRACO Sample Dataset</vt:lpstr>
      <vt:lpstr>Overview</vt:lpstr>
      <vt:lpstr>Documentation</vt:lpstr>
      <vt:lpstr>Images</vt:lpstr>
      <vt:lpstr>FITS header keywords</vt:lpstr>
      <vt:lpstr>Calibration data</vt:lpstr>
      <vt:lpstr>Conclusion</vt:lpstr>
      <vt:lpstr>Typos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DART/DRACO Sample Dataset</dc:title>
  <dc:creator>Jian-Yang Li</dc:creator>
  <cp:lastModifiedBy>Jian-Yang Li</cp:lastModifiedBy>
  <cp:revision>35</cp:revision>
  <dcterms:created xsi:type="dcterms:W3CDTF">2021-07-13T00:58:27Z</dcterms:created>
  <dcterms:modified xsi:type="dcterms:W3CDTF">2021-07-13T17:32:01Z</dcterms:modified>
</cp:coreProperties>
</file>