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2" r:id="rId3"/>
    <p:sldId id="257" r:id="rId4"/>
    <p:sldId id="273" r:id="rId5"/>
    <p:sldId id="274" r:id="rId6"/>
    <p:sldId id="277" r:id="rId7"/>
    <p:sldId id="284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8"/>
    <p:restoredTop sz="76056"/>
  </p:normalViewPr>
  <p:slideViewPr>
    <p:cSldViewPr snapToGrid="0" snapToObjects="1">
      <p:cViewPr varScale="1">
        <p:scale>
          <a:sx n="172" d="100"/>
          <a:sy n="172" d="100"/>
        </p:scale>
        <p:origin x="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24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F89C-F843-9641-92B8-E1E9BBF21C9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0A0FB-82E4-F547-B2D5-AF175DBD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8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06-Reference frame [LIEN]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We cannot find a MU69 coordinate system document that the project agreed</a:t>
            </a:r>
          </a:p>
          <a:p>
            <a:pPr>
              <a:defRPr/>
            </a:pPr>
            <a:r>
              <a:rPr lang="en-US" dirty="0"/>
              <a:t>   upon with SBN. If yes, it would be good to look at it in the context of this</a:t>
            </a:r>
          </a:p>
          <a:p>
            <a:pPr>
              <a:defRPr/>
            </a:pPr>
            <a:r>
              <a:rPr lang="en-US" dirty="0"/>
              <a:t>   review. If not, are there any plans to produce such document, and most</a:t>
            </a:r>
          </a:p>
          <a:p>
            <a:pPr>
              <a:defRPr/>
            </a:pPr>
            <a:r>
              <a:rPr lang="en-US" dirty="0"/>
              <a:t>   important of all, will it define the frame consistent with frames used in</a:t>
            </a:r>
          </a:p>
          <a:p>
            <a:pPr>
              <a:defRPr/>
            </a:pPr>
            <a:r>
              <a:rPr lang="en-US" dirty="0"/>
              <a:t>   the shape model data provided in this data set?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The DSKs have been generated using the reference frame 'MU69_FIXED'. This</a:t>
            </a:r>
          </a:p>
          <a:p>
            <a:pPr>
              <a:defRPr/>
            </a:pPr>
            <a:r>
              <a:rPr lang="en-US" dirty="0"/>
              <a:t>   reference frame is not defined anywhere in the current NH SPICE data set.</a:t>
            </a:r>
          </a:p>
          <a:p>
            <a:pPr>
              <a:defRPr/>
            </a:pPr>
            <a:r>
              <a:rPr lang="en-US" dirty="0"/>
              <a:t>   Our understanding is that this frame looks like something like: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 \</a:t>
            </a:r>
            <a:r>
              <a:rPr lang="en-US" dirty="0" err="1"/>
              <a:t>begindata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    FRAME_MU69_FIXED       =  2486958</a:t>
            </a:r>
          </a:p>
          <a:p>
            <a:pPr>
              <a:defRPr/>
            </a:pPr>
            <a:r>
              <a:rPr lang="en-US" dirty="0"/>
              <a:t>         FRAME_2486958_NAME     = 'MU69_FIXED'</a:t>
            </a:r>
          </a:p>
          <a:p>
            <a:pPr>
              <a:defRPr/>
            </a:pPr>
            <a:r>
              <a:rPr lang="en-US" dirty="0"/>
              <a:t>         FRAME_2486958_CLASS    =  2</a:t>
            </a:r>
          </a:p>
          <a:p>
            <a:pPr>
              <a:defRPr/>
            </a:pPr>
            <a:r>
              <a:rPr lang="en-US" dirty="0"/>
              <a:t>         FRAME_2486958_CLASS_ID =  2486958</a:t>
            </a:r>
          </a:p>
          <a:p>
            <a:pPr>
              <a:defRPr/>
            </a:pPr>
            <a:r>
              <a:rPr lang="en-US" dirty="0"/>
              <a:t>         FRAME_2486958_CENTER   =  2486958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    OBJECT_2486958_FRAME   = 'MU69_FIXED'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 \</a:t>
            </a:r>
            <a:r>
              <a:rPr lang="en-US" dirty="0" err="1"/>
              <a:t>begintext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Note that from the SPICE Toolkit N67 onwards (released on Jan 3 2022),</a:t>
            </a:r>
          </a:p>
          <a:p>
            <a:pPr>
              <a:defRPr/>
            </a:pPr>
            <a:r>
              <a:rPr lang="en-US" dirty="0"/>
              <a:t>   the IAU_ARROKOTH frame is provided with the toolkit and its orientation</a:t>
            </a:r>
          </a:p>
          <a:p>
            <a:pPr>
              <a:defRPr/>
            </a:pPr>
            <a:r>
              <a:rPr lang="en-US" dirty="0"/>
              <a:t>   data is provided via PCK as provided in nh_stars_kbo_centaur_v003.tpc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This is further discussed below.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8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07-Missing DSK Surface names [LIEN]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The </a:t>
            </a:r>
            <a:r>
              <a:rPr lang="en-US" dirty="0" err="1"/>
              <a:t>Arrokoth</a:t>
            </a:r>
            <a:r>
              <a:rPr lang="en-US" dirty="0"/>
              <a:t> shape models are stored in the DSKs as surfaces"; as any other</a:t>
            </a:r>
          </a:p>
          <a:p>
            <a:pPr>
              <a:defRPr/>
            </a:pPr>
            <a:r>
              <a:rPr lang="en-US" dirty="0"/>
              <a:t>   SPICE "body", surfaces have a name and an ID. These surface names must be</a:t>
            </a:r>
          </a:p>
          <a:p>
            <a:pPr>
              <a:defRPr/>
            </a:pPr>
            <a:r>
              <a:rPr lang="en-US" dirty="0"/>
              <a:t>   defined either during the generation of the DSK or by an auxiliary Frames</a:t>
            </a:r>
          </a:p>
          <a:p>
            <a:pPr>
              <a:defRPr/>
            </a:pPr>
            <a:r>
              <a:rPr lang="en-US" dirty="0"/>
              <a:t>   Kernel (FK) that defines the surfaces. The surfaces can be added in the</a:t>
            </a:r>
          </a:p>
          <a:p>
            <a:pPr>
              <a:defRPr/>
            </a:pPr>
            <a:r>
              <a:rPr lang="en-US" dirty="0"/>
              <a:t>   MKSDSK setup file as </a:t>
            </a:r>
            <a:r>
              <a:rPr lang="en-US" dirty="0" err="1"/>
              <a:t>indicaed</a:t>
            </a:r>
            <a:r>
              <a:rPr lang="en-US" dirty="0"/>
              <a:t> in the MKDSK User Guide: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 NAIF_SURFACE_NAME   += 'surface name'</a:t>
            </a:r>
          </a:p>
          <a:p>
            <a:pPr>
              <a:defRPr/>
            </a:pPr>
            <a:r>
              <a:rPr lang="en-US" dirty="0"/>
              <a:t>      NAIF_SURFACE_CODE   += integer surface ID code</a:t>
            </a:r>
          </a:p>
          <a:p>
            <a:pPr>
              <a:defRPr/>
            </a:pPr>
            <a:r>
              <a:rPr lang="en-US" dirty="0"/>
              <a:t>      NAIF_SURFACE_BODY   += integer body ID code</a:t>
            </a:r>
          </a:p>
          <a:p>
            <a:pPr>
              <a:defRPr/>
            </a:pPr>
            <a:r>
              <a:rPr lang="en-US" dirty="0"/>
              <a:t>                             These assignments are needed if</a:t>
            </a:r>
          </a:p>
          <a:p>
            <a:pPr>
              <a:defRPr/>
            </a:pPr>
            <a:r>
              <a:rPr lang="en-US" dirty="0"/>
              <a:t>                             the surface name-ID association</a:t>
            </a:r>
          </a:p>
          <a:p>
            <a:pPr>
              <a:defRPr/>
            </a:pPr>
            <a:r>
              <a:rPr lang="en-US" dirty="0"/>
              <a:t>                             is not defined in a kernel listed</a:t>
            </a:r>
          </a:p>
          <a:p>
            <a:pPr>
              <a:defRPr/>
            </a:pPr>
            <a:r>
              <a:rPr lang="en-US" dirty="0"/>
              <a:t>                             in a KERNELS_TO_LOAD assignment.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The same text can be included in the auxiliary FK. This latter solution is</a:t>
            </a:r>
          </a:p>
          <a:p>
            <a:pPr>
              <a:defRPr/>
            </a:pPr>
            <a:r>
              <a:rPr lang="en-US" dirty="0"/>
              <a:t>   preferred. The OSIRSI-</a:t>
            </a:r>
            <a:r>
              <a:rPr lang="en-US" dirty="0" err="1"/>
              <a:t>ReX</a:t>
            </a:r>
            <a:r>
              <a:rPr lang="en-US" dirty="0"/>
              <a:t> Frames Kernel defining the Surface IDs can be used</a:t>
            </a:r>
          </a:p>
          <a:p>
            <a:pPr>
              <a:defRPr/>
            </a:pPr>
            <a:r>
              <a:rPr lang="en-US" dirty="0"/>
              <a:t>   as a template:</a:t>
            </a:r>
          </a:p>
          <a:p>
            <a:pPr>
              <a:defRPr/>
            </a:pPr>
            <a:r>
              <a:rPr lang="en-US" dirty="0"/>
              <a:t>   https://</a:t>
            </a:r>
            <a:r>
              <a:rPr lang="en-US" dirty="0" err="1"/>
              <a:t>naif.jpl.nasa.gov</a:t>
            </a:r>
            <a:r>
              <a:rPr lang="en-US" dirty="0"/>
              <a:t>/pub/</a:t>
            </a:r>
            <a:r>
              <a:rPr lang="en-US" dirty="0" err="1"/>
              <a:t>naif</a:t>
            </a:r>
            <a:r>
              <a:rPr lang="en-US" dirty="0"/>
              <a:t>/</a:t>
            </a:r>
            <a:r>
              <a:rPr lang="en-US" dirty="0" err="1"/>
              <a:t>pds</a:t>
            </a:r>
            <a:r>
              <a:rPr lang="en-US" dirty="0"/>
              <a:t>/pds4/</a:t>
            </a:r>
            <a:r>
              <a:rPr lang="en-US" dirty="0" err="1"/>
              <a:t>orex</a:t>
            </a:r>
            <a:r>
              <a:rPr lang="en-US" dirty="0"/>
              <a:t>/</a:t>
            </a:r>
            <a:r>
              <a:rPr lang="en-US" dirty="0" err="1"/>
              <a:t>orex_spice</a:t>
            </a:r>
            <a:r>
              <a:rPr lang="en-US" dirty="0"/>
              <a:t>/</a:t>
            </a:r>
            <a:r>
              <a:rPr lang="en-US" dirty="0" err="1"/>
              <a:t>spice_kernels</a:t>
            </a:r>
            <a:r>
              <a:rPr lang="en-US" dirty="0"/>
              <a:t>/</a:t>
            </a:r>
            <a:r>
              <a:rPr lang="en-US" dirty="0" err="1"/>
              <a:t>fk</a:t>
            </a:r>
            <a:r>
              <a:rPr lang="en-US" dirty="0"/>
              <a:t>/orx_shape_v03.tf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Surfaces names are used by SPICE APIs to use the shape models as inputs.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This auxiliary FK (e.g.: nh_shape_v01.tf) should be present in the data set</a:t>
            </a:r>
          </a:p>
          <a:p>
            <a:pPr>
              <a:defRPr/>
            </a:pPr>
            <a:r>
              <a:rPr lang="en-US" dirty="0"/>
              <a:t>   and must be present in the SPICE data set. We recommend that the names of the</a:t>
            </a:r>
          </a:p>
          <a:p>
            <a:pPr>
              <a:defRPr/>
            </a:pPr>
            <a:r>
              <a:rPr lang="en-US" dirty="0"/>
              <a:t>   surfaces are provided by this data set as defined by their authors. Each</a:t>
            </a:r>
          </a:p>
          <a:p>
            <a:pPr>
              <a:defRPr/>
            </a:pPr>
            <a:r>
              <a:rPr lang="en-US" dirty="0"/>
              <a:t>   shape model provided by each DSK consists of a single surface; each surface</a:t>
            </a:r>
          </a:p>
          <a:p>
            <a:pPr>
              <a:defRPr/>
            </a:pPr>
            <a:r>
              <a:rPr lang="en-US" dirty="0"/>
              <a:t>   should have a unique NAIF_SURFACE_NAME. Using the DSK filename as the surface</a:t>
            </a:r>
          </a:p>
          <a:p>
            <a:pPr>
              <a:defRPr/>
            </a:pPr>
            <a:r>
              <a:rPr lang="en-US" dirty="0"/>
              <a:t>   name is good enough.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56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08-Missing orientation information [LIEN]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In order to use the shape models, especially the SPICE DSK files,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orientation model of MU69 is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In addition DSK files usually require extra files to be used.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Within this data set the rotation model of MU69 is only present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the referenced article [SPENCERETAL2020]: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"</a:t>
            </a:r>
            <a:r>
              <a:rPr lang="en-US" dirty="0" err="1"/>
              <a:t>Arrokoth’s</a:t>
            </a:r>
            <a:r>
              <a:rPr lang="en-US" dirty="0"/>
              <a:t> rotational period is 15.92 ± 0.02 hours, with 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rotational pole pointing to right ascension = 317.5 +- 1deg,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declination = −24.9 +- 1deg, J2000 equinox"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This article is not easy to access (requires at least a user at NATURE.)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The current orientation information available from the SPICE data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https://</a:t>
            </a:r>
            <a:r>
              <a:rPr lang="en-US" dirty="0" err="1"/>
              <a:t>naif.jpl.nasa.gov</a:t>
            </a:r>
            <a:r>
              <a:rPr lang="en-US" dirty="0"/>
              <a:t>/pub/</a:t>
            </a:r>
            <a:r>
              <a:rPr lang="en-US" dirty="0" err="1"/>
              <a:t>naif</a:t>
            </a:r>
            <a:r>
              <a:rPr lang="en-US" dirty="0"/>
              <a:t>/</a:t>
            </a:r>
            <a:r>
              <a:rPr lang="en-US" dirty="0" err="1"/>
              <a:t>pds</a:t>
            </a:r>
            <a:r>
              <a:rPr lang="en-US" dirty="0"/>
              <a:t>/data/nh-j_p_ss-spice-6-v1.0/nhsp_1000/data/</a:t>
            </a:r>
            <a:r>
              <a:rPr lang="en-US" dirty="0" err="1"/>
              <a:t>pck</a:t>
            </a:r>
            <a:r>
              <a:rPr lang="en-US" dirty="0"/>
              <a:t>/nh_stars_kbo_centaur_v003.tpc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ASTEROID 486958 (2014 MU69); 2486958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\</a:t>
            </a:r>
            <a:r>
              <a:rPr lang="en-US" dirty="0" err="1"/>
              <a:t>begindata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NAIF_BODY_NAME           += ( 'ASTEROID 486958 (2014 MU69)'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NAIF_BODY_CODE           += ( 2486958 )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NH_TARGET_BODIES         += ( 2486958 )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BODY2486958_POLE_RA        = (    317.4880752    0.    0.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BODY2486958_POLE_DEC       = (   -24.8876496    0.    0.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BODY2486958_PM             = (  270.    0.    0.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BODY2486958_RADII          = (  100.  100.  100.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\</a:t>
            </a:r>
            <a:r>
              <a:rPr lang="en-US" dirty="0" err="1"/>
              <a:t>begintext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The file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This model does not include the 15.92 hours rotation specified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[SPENCERETAL2020], to include it the BODY2486958_PM value should 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corrected as in: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BODY2486958_PM            = (  270, 542.71,   0 )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The RADII should be corrected as well to fit the ellipsoidal approximation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of MU69.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But this file is not referenced in this data set.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The recommendation is to either explicitly cite the SPICE kernel data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and indicate that the information will be available there, to include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updated/corrected PCK in the document collection in a similar manner to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included IKs: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document/nh_ralph_v100_ti.txt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document/nh_lorri_v201_ti.txt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or to include this information elsewhere within the data set.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12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09-File names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* It is suggested to drop the *_spice, *_</a:t>
            </a:r>
            <a:r>
              <a:rPr lang="en-US" dirty="0" err="1"/>
              <a:t>spi</a:t>
            </a:r>
            <a:r>
              <a:rPr lang="en-US" dirty="0"/>
              <a:t> suffix. It is understood that</a:t>
            </a:r>
          </a:p>
          <a:p>
            <a:pPr>
              <a:defRPr/>
            </a:pPr>
            <a:r>
              <a:rPr lang="en-US" dirty="0"/>
              <a:t>     this is to differentiate the DSK with the OBJ file, but since the DSK will</a:t>
            </a:r>
          </a:p>
          <a:p>
            <a:pPr>
              <a:defRPr/>
            </a:pPr>
            <a:r>
              <a:rPr lang="en-US" dirty="0"/>
              <a:t>     also be present in the SPICE data set maybe a differentiating suffix could</a:t>
            </a:r>
          </a:p>
          <a:p>
            <a:pPr>
              <a:defRPr/>
            </a:pPr>
            <a:r>
              <a:rPr lang="en-US" dirty="0"/>
              <a:t>     be added to the OBJ files instead. Also for the DSKs we recommend to</a:t>
            </a:r>
          </a:p>
          <a:p>
            <a:pPr>
              <a:defRPr/>
            </a:pPr>
            <a:r>
              <a:rPr lang="en-US" dirty="0"/>
              <a:t>     version the file, to account for file updates and in accordance to the NAIF</a:t>
            </a:r>
          </a:p>
          <a:p>
            <a:pPr>
              <a:defRPr/>
            </a:pPr>
            <a:r>
              <a:rPr lang="en-US" dirty="0"/>
              <a:t>     style for SPICE kernels names. The suggestion would be: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   asp_ca04_06_icp_smooth_v01.bds</a:t>
            </a:r>
          </a:p>
          <a:p>
            <a:pPr>
              <a:defRPr/>
            </a:pPr>
            <a:r>
              <a:rPr lang="en-US" dirty="0"/>
              <a:t>        mu69_fr2kf_hipoly_v01.bds</a:t>
            </a:r>
          </a:p>
          <a:p>
            <a:pPr>
              <a:defRPr/>
            </a:pPr>
            <a:r>
              <a:rPr lang="en-US" dirty="0"/>
              <a:t>        mu69_fr2kf_lopoly_v01.bds</a:t>
            </a:r>
          </a:p>
          <a:p>
            <a:pPr>
              <a:defRPr/>
            </a:pPr>
            <a:r>
              <a:rPr lang="en-US" dirty="0"/>
              <a:t>        mu69_merged_v01.bds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* It is also suggested to include mu69 in asp_ca04_06_icp_smooth_spi.bds for</a:t>
            </a:r>
          </a:p>
          <a:p>
            <a:pPr>
              <a:defRPr/>
            </a:pPr>
            <a:r>
              <a:rPr lang="en-US" dirty="0"/>
              <a:t>     example: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   mu69_asp_ca04_06_icp_v01.bds</a:t>
            </a:r>
          </a:p>
          <a:p>
            <a:pPr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11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10-DSK comment area [LIEN]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DSK binary files have a comment area accessible using NAIF's utility COMMNT.</a:t>
            </a:r>
          </a:p>
          <a:p>
            <a:pPr>
              <a:defRPr/>
            </a:pPr>
            <a:r>
              <a:rPr lang="en-US" dirty="0"/>
              <a:t>   The comment area contains important information to understand the DSK file.</a:t>
            </a:r>
          </a:p>
          <a:p>
            <a:pPr>
              <a:defRPr/>
            </a:pPr>
            <a:r>
              <a:rPr lang="en-US" dirty="0"/>
              <a:t>   We find that comment are included in the DSKs requires more work.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Typically comment areas for DSKs have different sections: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1-Abstract</a:t>
            </a:r>
          </a:p>
          <a:p>
            <a:pPr>
              <a:defRPr/>
            </a:pPr>
            <a:r>
              <a:rPr lang="en-US" dirty="0"/>
              <a:t>     2-Objects</a:t>
            </a:r>
          </a:p>
          <a:p>
            <a:pPr>
              <a:defRPr/>
            </a:pPr>
            <a:r>
              <a:rPr lang="en-US" dirty="0"/>
              <a:t>     3-Pedigree</a:t>
            </a:r>
          </a:p>
          <a:p>
            <a:pPr>
              <a:defRPr/>
            </a:pPr>
            <a:r>
              <a:rPr lang="en-US" dirty="0"/>
              <a:t>     4-Related SPICE kernels</a:t>
            </a:r>
          </a:p>
          <a:p>
            <a:pPr>
              <a:defRPr/>
            </a:pPr>
            <a:r>
              <a:rPr lang="en-US" dirty="0"/>
              <a:t>     5-References</a:t>
            </a:r>
          </a:p>
          <a:p>
            <a:pPr>
              <a:defRPr/>
            </a:pPr>
            <a:r>
              <a:rPr lang="en-US" dirty="0"/>
              <a:t>     6-Contact Information</a:t>
            </a:r>
          </a:p>
          <a:p>
            <a:pPr>
              <a:defRPr/>
            </a:pPr>
            <a:r>
              <a:rPr lang="en-US" dirty="0"/>
              <a:t>     7-DSKBRIEF Summary</a:t>
            </a:r>
          </a:p>
          <a:p>
            <a:pPr>
              <a:defRPr/>
            </a:pPr>
            <a:r>
              <a:rPr lang="en-US" dirty="0"/>
              <a:t>     8-MKDSK Setup File and Run-time Traceback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The current comments only contain section 8.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An example of a complete DSK comment is attached:</a:t>
            </a:r>
          </a:p>
          <a:p>
            <a:pPr>
              <a:defRPr/>
            </a:pPr>
            <a:r>
              <a:rPr lang="en-US" dirty="0"/>
              <a:t>   bennu_g_00880mm_alt_obj_0000n00000_v020.cmt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The comment area should be extended to include all the sections mentioned</a:t>
            </a:r>
          </a:p>
          <a:p>
            <a:pPr>
              <a:defRPr/>
            </a:pPr>
            <a:r>
              <a:rPr lang="en-US" dirty="0"/>
              <a:t>   above following the </a:t>
            </a:r>
            <a:r>
              <a:rPr lang="en-US" dirty="0" err="1"/>
              <a:t>Bennu</a:t>
            </a:r>
            <a:r>
              <a:rPr lang="en-US" dirty="0"/>
              <a:t> OSIRIS-</a:t>
            </a:r>
            <a:r>
              <a:rPr lang="en-US" dirty="0" err="1"/>
              <a:t>ReX</a:t>
            </a:r>
            <a:r>
              <a:rPr lang="en-US" dirty="0"/>
              <a:t> example. All the information required</a:t>
            </a:r>
          </a:p>
          <a:p>
            <a:pPr>
              <a:defRPr/>
            </a:pPr>
            <a:r>
              <a:rPr lang="en-US" dirty="0"/>
              <a:t>   to fill the comment should be present elsewhere in the data set.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We would like to emphasize that is very important to include in the comment</a:t>
            </a:r>
          </a:p>
          <a:p>
            <a:pPr>
              <a:defRPr/>
            </a:pPr>
            <a:r>
              <a:rPr lang="en-US" dirty="0"/>
              <a:t>   area a complete list of all the kernels needed to use the shape model. This</a:t>
            </a:r>
          </a:p>
          <a:p>
            <a:pPr>
              <a:defRPr/>
            </a:pPr>
            <a:r>
              <a:rPr lang="en-US" dirty="0"/>
              <a:t>   goes in section 4. A better example than the one for OSIRIS-</a:t>
            </a:r>
            <a:r>
              <a:rPr lang="en-US" dirty="0" err="1"/>
              <a:t>ReX</a:t>
            </a:r>
            <a:r>
              <a:rPr lang="en-US" dirty="0"/>
              <a:t> is provided</a:t>
            </a:r>
          </a:p>
          <a:p>
            <a:pPr>
              <a:defRPr/>
            </a:pPr>
            <a:r>
              <a:rPr lang="en-US" dirty="0"/>
              <a:t>   hereunder: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"</a:t>
            </a:r>
          </a:p>
          <a:p>
            <a:pPr>
              <a:defRPr/>
            </a:pPr>
            <a:r>
              <a:rPr lang="en-US" dirty="0"/>
              <a:t>   Related SPICE kernels</a:t>
            </a:r>
          </a:p>
          <a:p>
            <a:pPr>
              <a:defRPr/>
            </a:pPr>
            <a:r>
              <a:rPr lang="en-US" dirty="0"/>
              <a:t>   ------------------------------------------------------------------------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This file should be used together with the kernel set</a:t>
            </a:r>
          </a:p>
          <a:p>
            <a:pPr>
              <a:defRPr/>
            </a:pPr>
            <a:r>
              <a:rPr lang="en-US" dirty="0"/>
              <a:t>   described below (*):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 Kernel                          Comments</a:t>
            </a:r>
          </a:p>
          <a:p>
            <a:pPr>
              <a:defRPr/>
            </a:pPr>
            <a:r>
              <a:rPr lang="en-US" dirty="0"/>
              <a:t>      ------------------------------- -------------------------------------</a:t>
            </a:r>
          </a:p>
          <a:p>
            <a:pPr>
              <a:defRPr/>
            </a:pPr>
            <a:r>
              <a:rPr lang="en-US" dirty="0"/>
              <a:t>      nh_shape_v01.tf                 is a mission specific Frame Kernel that</a:t>
            </a:r>
          </a:p>
          <a:p>
            <a:pPr>
              <a:defRPr/>
            </a:pPr>
            <a:r>
              <a:rPr lang="en-US" dirty="0"/>
              <a:t>                                      complements the mission's Frame Kernel</a:t>
            </a:r>
          </a:p>
          <a:p>
            <a:pPr>
              <a:defRPr/>
            </a:pPr>
            <a:r>
              <a:rPr lang="en-US" dirty="0"/>
              <a:t>                                      to complete the DSK Surface ID Codes for</a:t>
            </a:r>
          </a:p>
          <a:p>
            <a:pPr>
              <a:defRPr/>
            </a:pPr>
            <a:r>
              <a:rPr lang="en-US" dirty="0"/>
              <a:t>                                      the mission.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 nh_stars_kbo_centaur_v003.tpc   is the Planetary Constants Kernel</a:t>
            </a:r>
          </a:p>
          <a:p>
            <a:pPr>
              <a:defRPr/>
            </a:pPr>
            <a:r>
              <a:rPr lang="en-US" dirty="0"/>
              <a:t>                                      that provides the cartographic, physical</a:t>
            </a:r>
          </a:p>
          <a:p>
            <a:pPr>
              <a:defRPr/>
            </a:pPr>
            <a:r>
              <a:rPr lang="en-US" dirty="0"/>
              <a:t>                                      constants data, and Name/ID mapping for</a:t>
            </a:r>
          </a:p>
          <a:p>
            <a:pPr>
              <a:defRPr/>
            </a:pPr>
            <a:r>
              <a:rPr lang="en-US" dirty="0"/>
              <a:t>                                      bodies not covered by the project kernels</a:t>
            </a:r>
          </a:p>
          <a:p>
            <a:pPr>
              <a:defRPr/>
            </a:pPr>
            <a:r>
              <a:rPr lang="en-US" dirty="0"/>
              <a:t>                                      (including </a:t>
            </a:r>
            <a:r>
              <a:rPr lang="en-US" dirty="0" err="1"/>
              <a:t>Arrokoth</a:t>
            </a:r>
            <a:r>
              <a:rPr lang="en-US" dirty="0"/>
              <a:t>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 nh_recon_arrokoth_od147_v01.bsp Contains ephemerides for the NH</a:t>
            </a:r>
          </a:p>
          <a:p>
            <a:pPr>
              <a:defRPr/>
            </a:pPr>
            <a:r>
              <a:rPr lang="en-US" dirty="0"/>
              <a:t>                                      Spacecraft, the Pluto system bodies, and</a:t>
            </a:r>
          </a:p>
          <a:p>
            <a:pPr>
              <a:defRPr/>
            </a:pPr>
            <a:r>
              <a:rPr lang="en-US" dirty="0"/>
              <a:t>                                      solar system bodies (including </a:t>
            </a:r>
            <a:r>
              <a:rPr lang="en-US" dirty="0" err="1"/>
              <a:t>Arrokoth</a:t>
            </a:r>
            <a:r>
              <a:rPr lang="en-US" dirty="0"/>
              <a:t>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 naif0012.tls                    is a </a:t>
            </a:r>
            <a:r>
              <a:rPr lang="en-US" dirty="0" err="1"/>
              <a:t>Leapseconds</a:t>
            </a:r>
            <a:r>
              <a:rPr lang="en-US" dirty="0"/>
              <a:t> Kernel file used</a:t>
            </a:r>
          </a:p>
          <a:p>
            <a:pPr>
              <a:defRPr/>
            </a:pPr>
            <a:r>
              <a:rPr lang="en-US" dirty="0"/>
              <a:t>                                      in conversions between ephemeris time</a:t>
            </a:r>
          </a:p>
          <a:p>
            <a:pPr>
              <a:defRPr/>
            </a:pPr>
            <a:r>
              <a:rPr lang="en-US" dirty="0"/>
              <a:t>                                      and UTC (coordinated universal time.)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 (*) or any higher version of the same kernels</a:t>
            </a:r>
          </a:p>
          <a:p>
            <a:pPr>
              <a:defRPr/>
            </a:pPr>
            <a:r>
              <a:rPr lang="en-US" dirty="0"/>
              <a:t>   "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Please note that the FK nh_shape_v01.tf does not yet exist so its generation</a:t>
            </a:r>
          </a:p>
          <a:p>
            <a:pPr>
              <a:defRPr/>
            </a:pPr>
            <a:r>
              <a:rPr lang="en-US" dirty="0"/>
              <a:t>   should be considered, it is recommended to use the</a:t>
            </a:r>
          </a:p>
          <a:p>
            <a:pPr>
              <a:defRPr/>
            </a:pPr>
            <a:r>
              <a:rPr lang="en-US" dirty="0"/>
              <a:t>   OSIRIS-</a:t>
            </a:r>
            <a:r>
              <a:rPr lang="en-US" dirty="0" err="1"/>
              <a:t>ReX</a:t>
            </a:r>
            <a:r>
              <a:rPr lang="en-US" dirty="0"/>
              <a:t> one as a template:</a:t>
            </a:r>
          </a:p>
          <a:p>
            <a:pPr>
              <a:defRPr/>
            </a:pPr>
            <a:r>
              <a:rPr lang="en-US" dirty="0"/>
              <a:t>   https://</a:t>
            </a:r>
            <a:r>
              <a:rPr lang="en-US" dirty="0" err="1"/>
              <a:t>naif.jpl.nasa.gov</a:t>
            </a:r>
            <a:r>
              <a:rPr lang="en-US" dirty="0"/>
              <a:t>/pub/</a:t>
            </a:r>
            <a:r>
              <a:rPr lang="en-US" dirty="0" err="1"/>
              <a:t>naif</a:t>
            </a:r>
            <a:r>
              <a:rPr lang="en-US" dirty="0"/>
              <a:t>/</a:t>
            </a:r>
            <a:r>
              <a:rPr lang="en-US" dirty="0" err="1"/>
              <a:t>pds</a:t>
            </a:r>
            <a:r>
              <a:rPr lang="en-US" dirty="0"/>
              <a:t>/pds4/</a:t>
            </a:r>
            <a:r>
              <a:rPr lang="en-US" dirty="0" err="1"/>
              <a:t>orex</a:t>
            </a:r>
            <a:r>
              <a:rPr lang="en-US" dirty="0"/>
              <a:t>/</a:t>
            </a:r>
            <a:r>
              <a:rPr lang="en-US" dirty="0" err="1"/>
              <a:t>orex_spice</a:t>
            </a:r>
            <a:r>
              <a:rPr lang="en-US" dirty="0"/>
              <a:t>/</a:t>
            </a:r>
            <a:r>
              <a:rPr lang="en-US" dirty="0" err="1"/>
              <a:t>spice_kernels</a:t>
            </a:r>
            <a:r>
              <a:rPr lang="en-US" dirty="0"/>
              <a:t>/</a:t>
            </a:r>
            <a:r>
              <a:rPr lang="en-US" dirty="0" err="1"/>
              <a:t>fk</a:t>
            </a:r>
            <a:r>
              <a:rPr lang="en-US" dirty="0"/>
              <a:t>/orx_shape_v03.tf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Note that as specified before, nh_stars_kbo_centaur_v003.tpc should be</a:t>
            </a:r>
          </a:p>
          <a:p>
            <a:pPr>
              <a:defRPr/>
            </a:pPr>
            <a:r>
              <a:rPr lang="en-US" dirty="0"/>
              <a:t>   updated.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In addition, either the 'MU69_FIXED' frame should be defined or the DSKs</a:t>
            </a:r>
          </a:p>
          <a:p>
            <a:pPr>
              <a:defRPr/>
            </a:pPr>
            <a:r>
              <a:rPr lang="en-US" dirty="0"/>
              <a:t>   should be re-generated using 'IAU_ARROKOTH'.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Since these prior items will have to be included in the SPICE data set please</a:t>
            </a:r>
          </a:p>
          <a:p>
            <a:pPr>
              <a:defRPr/>
            </a:pPr>
            <a:r>
              <a:rPr lang="en-US" dirty="0"/>
              <a:t>   coordinate with Brian </a:t>
            </a:r>
            <a:r>
              <a:rPr lang="en-US" dirty="0" err="1"/>
              <a:t>Enke</a:t>
            </a:r>
            <a:r>
              <a:rPr lang="en-US" dirty="0"/>
              <a:t> (SWI).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23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11-PDS labels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* The DESCRIPTION field of the label is too poor, it is recommended to use</a:t>
            </a:r>
          </a:p>
          <a:p>
            <a:pPr>
              <a:defRPr/>
            </a:pPr>
            <a:r>
              <a:rPr lang="en-US" dirty="0"/>
              <a:t>     the description provided in the catalog/</a:t>
            </a:r>
            <a:r>
              <a:rPr lang="en-US" dirty="0" err="1"/>
              <a:t>dataset.cat</a:t>
            </a:r>
            <a:r>
              <a:rPr lang="en-US" dirty="0"/>
              <a:t> following the style of</a:t>
            </a:r>
          </a:p>
          <a:p>
            <a:pPr>
              <a:defRPr/>
            </a:pPr>
            <a:r>
              <a:rPr lang="en-US" dirty="0"/>
              <a:t>     the OSIRIS-</a:t>
            </a:r>
            <a:r>
              <a:rPr lang="en-US" dirty="0" err="1"/>
              <a:t>ReX</a:t>
            </a:r>
            <a:r>
              <a:rPr lang="en-US" dirty="0"/>
              <a:t> DSKs the description of which is as follows: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   SPICE DSK file containing shape model data for the surface of asteroid</a:t>
            </a:r>
          </a:p>
          <a:p>
            <a:pPr>
              <a:defRPr/>
            </a:pPr>
            <a:r>
              <a:rPr lang="en-US" dirty="0"/>
              <a:t>        (101955) </a:t>
            </a:r>
            <a:r>
              <a:rPr lang="en-US" dirty="0" err="1"/>
              <a:t>Bennu</a:t>
            </a:r>
            <a:r>
              <a:rPr lang="en-US" dirty="0"/>
              <a:t>, with Global coverage at .880 meter resolution,</a:t>
            </a:r>
          </a:p>
          <a:p>
            <a:pPr>
              <a:defRPr/>
            </a:pPr>
            <a:r>
              <a:rPr lang="en-US" dirty="0"/>
              <a:t>        ALT-based, version 020, created by the ORX Altimetry Working Group</a:t>
            </a:r>
          </a:p>
          <a:p>
            <a:pPr>
              <a:defRPr/>
            </a:pPr>
            <a:r>
              <a:rPr lang="en-US" dirty="0"/>
              <a:t>        (</a:t>
            </a:r>
            <a:r>
              <a:rPr lang="en-US" dirty="0" err="1"/>
              <a:t>AltWG</a:t>
            </a:r>
            <a:r>
              <a:rPr lang="en-US" dirty="0"/>
              <a:t>). The original name of this file was</a:t>
            </a:r>
          </a:p>
          <a:p>
            <a:pPr>
              <a:defRPr/>
            </a:pPr>
            <a:r>
              <a:rPr lang="en-US" dirty="0"/>
              <a:t>        g_00880mm_alt_obj_0000n00000_v020.bds.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From</a:t>
            </a:r>
          </a:p>
          <a:p>
            <a:pPr>
              <a:defRPr/>
            </a:pPr>
            <a:r>
              <a:rPr lang="en-US" dirty="0"/>
              <a:t>     https://</a:t>
            </a:r>
            <a:r>
              <a:rPr lang="en-US" dirty="0" err="1"/>
              <a:t>naif.jpl.nasa.gov</a:t>
            </a:r>
            <a:r>
              <a:rPr lang="en-US" dirty="0"/>
              <a:t>/pub/</a:t>
            </a:r>
            <a:r>
              <a:rPr lang="en-US" dirty="0" err="1"/>
              <a:t>naif</a:t>
            </a:r>
            <a:r>
              <a:rPr lang="en-US" dirty="0"/>
              <a:t>/</a:t>
            </a:r>
            <a:r>
              <a:rPr lang="en-US" dirty="0" err="1"/>
              <a:t>pds</a:t>
            </a:r>
            <a:r>
              <a:rPr lang="en-US" dirty="0"/>
              <a:t>/pds4/</a:t>
            </a:r>
            <a:r>
              <a:rPr lang="en-US" dirty="0" err="1"/>
              <a:t>orex</a:t>
            </a:r>
            <a:r>
              <a:rPr lang="en-US" dirty="0"/>
              <a:t>/</a:t>
            </a:r>
            <a:r>
              <a:rPr lang="en-US" dirty="0" err="1"/>
              <a:t>orex_spice</a:t>
            </a:r>
            <a:r>
              <a:rPr lang="en-US" dirty="0"/>
              <a:t>/</a:t>
            </a:r>
            <a:r>
              <a:rPr lang="en-US" dirty="0" err="1"/>
              <a:t>spice_kernels</a:t>
            </a:r>
            <a:r>
              <a:rPr lang="en-US" dirty="0"/>
              <a:t>/</a:t>
            </a:r>
            <a:r>
              <a:rPr lang="en-US" dirty="0" err="1"/>
              <a:t>dsk</a:t>
            </a:r>
            <a:r>
              <a:rPr lang="en-US" dirty="0"/>
              <a:t>/bennu_g_00880mm_alt_obj_0000n00000_v020.xml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* Note that the DSK labels that will be included in the SPICE data set will</a:t>
            </a:r>
          </a:p>
          <a:p>
            <a:pPr>
              <a:defRPr/>
            </a:pPr>
            <a:r>
              <a:rPr lang="en-US" dirty="0"/>
              <a:t>     be different. This should be 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3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Only the data and documentation in accordance to NAIF's area of expertise have</a:t>
            </a:r>
          </a:p>
          <a:p>
            <a:pPr>
              <a:defRPr/>
            </a:pPr>
            <a:r>
              <a:rPr lang="en-US" dirty="0"/>
              <a:t>been reviewed. This mainly excludes the data/temperature and data/albedo</a:t>
            </a:r>
          </a:p>
          <a:p>
            <a:pPr>
              <a:defRPr/>
            </a:pPr>
            <a:r>
              <a:rPr lang="en-US" dirty="0"/>
              <a:t>collections.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Items that are considered liens, and therefore required to pass the review</a:t>
            </a:r>
          </a:p>
          <a:p>
            <a:pPr>
              <a:defRPr/>
            </a:pPr>
            <a:r>
              <a:rPr lang="en-US" dirty="0"/>
              <a:t>from NAIF side are marked with [LIEN], the other items are --strong--</a:t>
            </a:r>
          </a:p>
          <a:p>
            <a:pPr>
              <a:defRPr/>
            </a:pPr>
            <a:r>
              <a:rPr lang="en-US" dirty="0"/>
              <a:t>suggestions.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55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01-aareadme.txt</a:t>
            </a:r>
          </a:p>
          <a:p>
            <a:pPr>
              <a:defRPr/>
            </a:pPr>
            <a:r>
              <a:rPr lang="en-US" dirty="0"/>
              <a:t>   Directory structure not outlined appropriately.</a:t>
            </a:r>
          </a:p>
          <a:p>
            <a:pPr>
              <a:defRPr/>
            </a:pPr>
            <a:r>
              <a:rPr lang="en-US" dirty="0"/>
              <a:t>   Suggested updated file provided, </a:t>
            </a:r>
            <a:r>
              <a:rPr lang="en-US" dirty="0" err="1"/>
              <a:t>aareadme_mcosta.txt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02-catalog/</a:t>
            </a:r>
            <a:r>
              <a:rPr lang="en-US" dirty="0" err="1"/>
              <a:t>dataset.cat</a:t>
            </a:r>
            <a:endParaRPr lang="en-US" dirty="0"/>
          </a:p>
          <a:p>
            <a:pPr>
              <a:defRPr/>
            </a:pPr>
            <a:r>
              <a:rPr lang="en-US" dirty="0"/>
              <a:t>   Minor typo in line 44: 1962 to 1,962.</a:t>
            </a:r>
          </a:p>
          <a:p>
            <a:pPr>
              <a:defRPr/>
            </a:pPr>
            <a:r>
              <a:rPr lang="en-US" dirty="0"/>
              <a:t>   Suggested updated file provided, </a:t>
            </a:r>
            <a:r>
              <a:rPr lang="en-US" dirty="0" err="1"/>
              <a:t>dataset_mcosta.cat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03-catalog/</a:t>
            </a:r>
            <a:r>
              <a:rPr lang="en-US" dirty="0" err="1"/>
              <a:t>mvic.cat</a:t>
            </a:r>
            <a:endParaRPr lang="en-US" dirty="0"/>
          </a:p>
          <a:p>
            <a:pPr>
              <a:defRPr/>
            </a:pPr>
            <a:r>
              <a:rPr lang="en-US" dirty="0"/>
              <a:t>   Minor update of a missing tab/spaces in lines 293 and 295.</a:t>
            </a:r>
          </a:p>
          <a:p>
            <a:pPr>
              <a:defRPr/>
            </a:pPr>
            <a:r>
              <a:rPr lang="en-US" dirty="0"/>
              <a:t>   Suggested updated file provided, </a:t>
            </a:r>
            <a:r>
              <a:rPr lang="en-US" dirty="0" err="1"/>
              <a:t>mvic_mcosta.cat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DSK shape models have been loaded and quickly assessed with</a:t>
            </a:r>
          </a:p>
          <a:p>
            <a:pPr>
              <a:defRPr/>
            </a:pPr>
            <a:r>
              <a:rPr lang="en-US" dirty="0"/>
              <a:t>SPICE Enhanced Cosmographia, the OBJ models have been loaded and quickly</a:t>
            </a:r>
          </a:p>
          <a:p>
            <a:pPr>
              <a:defRPr/>
            </a:pPr>
            <a:r>
              <a:rPr lang="en-US" dirty="0"/>
              <a:t>assessed with SBMT.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addition the DSK files have been checked using DSKBRIEF, converted to</a:t>
            </a:r>
          </a:p>
          <a:p>
            <a:pPr>
              <a:defRPr/>
            </a:pPr>
            <a:r>
              <a:rPr lang="en-US" dirty="0"/>
              <a:t>OBJ files with DSKEXP and the OBJ files have been converted to DSK files.</a:t>
            </a:r>
          </a:p>
          <a:p>
            <a:pPr>
              <a:defRPr/>
            </a:pPr>
            <a:r>
              <a:rPr lang="en-US" dirty="0"/>
              <a:t>Everything has been cross-checked, all the results match.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67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DSK shape models have been loaded and quickly assessed with</a:t>
            </a:r>
          </a:p>
          <a:p>
            <a:pPr>
              <a:defRPr/>
            </a:pPr>
            <a:r>
              <a:rPr lang="en-US" dirty="0"/>
              <a:t>SPICE Enhanced Cosmographia, the OBJ models have been loaded and quickly</a:t>
            </a:r>
          </a:p>
          <a:p>
            <a:pPr>
              <a:defRPr/>
            </a:pPr>
            <a:r>
              <a:rPr lang="en-US" dirty="0"/>
              <a:t>assessed with SBMT.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addition the DSK files have been checked using DSKBRIEF, converted to</a:t>
            </a:r>
          </a:p>
          <a:p>
            <a:pPr>
              <a:defRPr/>
            </a:pPr>
            <a:r>
              <a:rPr lang="en-US" dirty="0"/>
              <a:t>OBJ files with DSKEXP and the OBJ files have been converted to DSK files.</a:t>
            </a:r>
          </a:p>
          <a:p>
            <a:pPr>
              <a:defRPr/>
            </a:pPr>
            <a:r>
              <a:rPr lang="en-US" dirty="0"/>
              <a:t>Everything has been cross-checked, all the results match.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2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DSK shape models have been loaded and quickly assessed with</a:t>
            </a:r>
          </a:p>
          <a:p>
            <a:pPr>
              <a:defRPr/>
            </a:pPr>
            <a:r>
              <a:rPr lang="en-US" dirty="0"/>
              <a:t>SPICE Enhanced Cosmographia, the OBJ models have been loaded and quickly</a:t>
            </a:r>
          </a:p>
          <a:p>
            <a:pPr>
              <a:defRPr/>
            </a:pPr>
            <a:r>
              <a:rPr lang="en-US" dirty="0"/>
              <a:t>assessed with SBMT.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addition the DSK files have been checked using DSKBRIEF, converted to</a:t>
            </a:r>
          </a:p>
          <a:p>
            <a:pPr>
              <a:defRPr/>
            </a:pPr>
            <a:r>
              <a:rPr lang="en-US" dirty="0"/>
              <a:t>OBJ files with DSKEXP and the OBJ files have been converted to DSK files.</a:t>
            </a:r>
          </a:p>
          <a:p>
            <a:pPr>
              <a:defRPr/>
            </a:pPr>
            <a:r>
              <a:rPr lang="en-US" dirty="0"/>
              <a:t>Everything has been cross-checked, all the results match.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62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04-mu69_fr2kf_lopoly.obj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The format of this OBJ file diverges from the other OBJs. Although this is</a:t>
            </a:r>
          </a:p>
          <a:p>
            <a:pPr>
              <a:defRPr/>
            </a:pPr>
            <a:r>
              <a:rPr lang="en-US" dirty="0"/>
              <a:t>   documented appropriately in the label, it might lead to confusion.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In fact the format provided for this file, without faucet normal vectors is</a:t>
            </a:r>
          </a:p>
          <a:p>
            <a:pPr>
              <a:defRPr/>
            </a:pPr>
            <a:r>
              <a:rPr lang="en-US" dirty="0"/>
              <a:t>   adequate for MKDSK to be used, otherwise the input needs to be processed.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3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9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AE0B-005E-7A4E-A088-8D8784A93408}" type="datetime1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D457-2983-E449-A356-35F4D7983D3C}" type="datetime1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2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DB65-F88C-F748-A8A4-6B82727C73CA}" type="datetime1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85" y="225368"/>
            <a:ext cx="7320981" cy="466366"/>
          </a:xfrm>
        </p:spPr>
        <p:txBody>
          <a:bodyPr>
            <a:normAutofit/>
          </a:bodyPr>
          <a:lstStyle>
            <a:lvl1pPr>
              <a:defRPr sz="36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Font typeface="Wingdings" charset="2"/>
              <a:buChar char="§"/>
              <a:defRPr b="1" i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Font typeface="Wingdings" charset="2"/>
              <a:buChar char="Ø"/>
              <a:defRPr b="1" i="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Font typeface="Courier New" charset="0"/>
              <a:buChar char="o"/>
              <a:defRPr b="1" i="0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Font typeface="Wingdings" charset="2"/>
              <a:buChar char="v"/>
              <a:defRPr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38324" y="754912"/>
            <a:ext cx="67626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679944" y="691734"/>
            <a:ext cx="414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Navigation and Ancillary Information Facility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6" y="116339"/>
            <a:ext cx="1105048" cy="91394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F1D1-2E1B-0E43-9C46-CD3E314B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F4D74C-4BAD-0D42-A129-EA8222EB7664}" type="datetime1">
              <a:rPr lang="en-US" smtClean="0"/>
              <a:pPr/>
              <a:t>1/18/22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8AA1A-0CF9-D44C-910E-2855E87B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B96F2-B5E9-DC47-ADDA-1CD57AAB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CBECC5-12A8-3345-8D10-00AE8D1955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5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A3EF-6BC5-CB46-BC64-B9B23BAACC03}" type="datetime1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6B6C-F3AA-C14F-80EE-9BA4271A61AC}" type="datetime1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B68-01FD-004A-B15C-63A7263DA64C}" type="datetime1">
              <a:rPr lang="en-US" smtClean="0"/>
              <a:t>1/18/22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5BC1-4C4B-5A4C-8B08-50E5937F8F82}" type="datetime1">
              <a:rPr lang="en-US" smtClean="0"/>
              <a:t>1/18/22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4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669-FADB-1841-95A6-2CF3E176200B}" type="datetime1">
              <a:rPr lang="en-US" smtClean="0"/>
              <a:t>1/18/22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1194-447B-254B-BC55-0717023AB754}" type="datetime1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4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6438-947A-A641-B532-04096BB7B67D}" type="datetime1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988C-46E2-3344-8CF8-B168E29A9BFE}" type="datetime1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1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7139"/>
            <a:ext cx="7772400" cy="147914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New Horizons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Arrokoth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Encounter Shape Models NAIF Review</a:t>
            </a:r>
            <a:endParaRPr lang="en-US" sz="4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264" y="3813243"/>
            <a:ext cx="7305472" cy="2029094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Marc Costa </a:t>
            </a:r>
            <a:r>
              <a:rPr lang="en-US" sz="3200" b="1" dirty="0" err="1">
                <a:latin typeface="Arial" charset="0"/>
                <a:ea typeface="Arial" charset="0"/>
                <a:cs typeface="Arial" charset="0"/>
              </a:rPr>
              <a:t>Sitja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 NAIF / Jet Propulsion Laboratory, California Institute of Technology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Virtual Meeting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February 10, 2022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754912"/>
            <a:ext cx="685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9944" y="691734"/>
            <a:ext cx="414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Navigation and Ancillary Information Facility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6" y="116339"/>
            <a:ext cx="1105048" cy="913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638" y="5842337"/>
            <a:ext cx="8292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The research described in this publication was carried out at the Jet Propulsion Laboratory, California Institute of Technology, under a contract with the National Aeronautics and Space Administration.</a:t>
            </a:r>
          </a:p>
          <a:p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© 2021 California Institute of Technology. Government sponsorship acknowledged.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8"/>
    </mc:Choice>
    <mc:Fallback xmlns="">
      <p:transition spd="slow" advTm="178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Shape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2" y="1163237"/>
            <a:ext cx="7886700" cy="5457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06 - Reference frame [</a:t>
            </a:r>
            <a:r>
              <a:rPr lang="en-US" dirty="0">
                <a:solidFill>
                  <a:srgbClr val="FF0000"/>
                </a:solidFill>
              </a:rPr>
              <a:t>LIEN</a:t>
            </a:r>
            <a:r>
              <a:rPr lang="en-US" dirty="0"/>
              <a:t>]</a:t>
            </a:r>
          </a:p>
          <a:p>
            <a:r>
              <a:rPr lang="en-US" dirty="0"/>
              <a:t> We cannot find a MU69 coordinate system document that the project agreed upon with SBN. </a:t>
            </a:r>
          </a:p>
          <a:p>
            <a:r>
              <a:rPr lang="en-US" dirty="0"/>
              <a:t>Such document should exist and the frame definition should match the one in the models.</a:t>
            </a:r>
          </a:p>
          <a:p>
            <a:r>
              <a:rPr lang="en-US" dirty="0"/>
              <a:t>The DSKs have been generated using the reference frame 'MU69_FIXED'. This reference frame is not defined anywhere in the current NH SPICE data set.</a:t>
            </a:r>
          </a:p>
          <a:p>
            <a:r>
              <a:rPr lang="en-US" dirty="0"/>
              <a:t>Note that from the SPICE Toolkit N67 onwards (released on Jan 3 2022), the IAU_ARROKOTH frame is is built into the toolkit and its orientation  data is defined via PCK from nh_stars_kbo_centaur_v003.tpc provided in the NH SPICE data set.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Shape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2" y="1163237"/>
            <a:ext cx="7886700" cy="5457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07 - Missing DSK Surface names [</a:t>
            </a:r>
            <a:r>
              <a:rPr lang="en-US" dirty="0">
                <a:solidFill>
                  <a:srgbClr val="FF0000"/>
                </a:solidFill>
              </a:rPr>
              <a:t>LIEN</a:t>
            </a:r>
            <a:r>
              <a:rPr lang="en-US" dirty="0"/>
              <a:t>]</a:t>
            </a:r>
          </a:p>
          <a:p>
            <a:r>
              <a:rPr lang="en-US" dirty="0"/>
              <a:t>The ”surfaces” in the DSK shape models do not have “surface names”.</a:t>
            </a:r>
          </a:p>
          <a:p>
            <a:r>
              <a:rPr lang="en-US" dirty="0"/>
              <a:t>Surface ID/Names mappings should be defined by an auxiliary FK and the DSKs should be regenerated including the information.</a:t>
            </a:r>
          </a:p>
          <a:p>
            <a:r>
              <a:rPr lang="en-US" dirty="0"/>
              <a:t>Each shape model provided by each DSK consists of a single surface; each surface should have a unique NAIF_SURFACE_NAME. Using the DSK filename as the surface name is good enough -without extension and with capital letters.</a:t>
            </a:r>
          </a:p>
          <a:p>
            <a:r>
              <a:rPr lang="en-US" dirty="0"/>
              <a:t>FK files are recommended and they must be present in the SPICE data set.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Shape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2" y="1163237"/>
            <a:ext cx="7886700" cy="5457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08 - Missing orientation information [</a:t>
            </a:r>
            <a:r>
              <a:rPr lang="en-US" dirty="0">
                <a:solidFill>
                  <a:srgbClr val="FF0000"/>
                </a:solidFill>
              </a:rPr>
              <a:t>LIEN</a:t>
            </a:r>
            <a:r>
              <a:rPr lang="en-US" dirty="0"/>
              <a:t>]</a:t>
            </a:r>
          </a:p>
          <a:p>
            <a:r>
              <a:rPr lang="en-US" dirty="0"/>
              <a:t>Within this data set the rotation model of MU69 is only present in referenced article [SPENCERETAL2020]</a:t>
            </a:r>
          </a:p>
          <a:p>
            <a:r>
              <a:rPr lang="en-US" dirty="0"/>
              <a:t>This article is not easy to access (requires at least a user at NATURE.)</a:t>
            </a:r>
          </a:p>
          <a:p>
            <a:r>
              <a:rPr lang="en-US" dirty="0"/>
              <a:t>The current orientation information available from the SPICE data set via PCK does not include the rotation period: nh_stars_kbo_centaur_v003.tpc</a:t>
            </a:r>
          </a:p>
          <a:p>
            <a:r>
              <a:rPr lang="en-US" dirty="0"/>
              <a:t>The recommendation is to either explicitly cite the SPICE kernel data set and indicate that the information will be available there or to include the updated/corrected PCK in the document collection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Shape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2" y="1163237"/>
            <a:ext cx="7886700" cy="5457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09 – File names</a:t>
            </a:r>
          </a:p>
          <a:p>
            <a:r>
              <a:rPr lang="en-US" dirty="0"/>
              <a:t>It is suggested to drop the *_spice, suffix. It is understood that this is to differentiate the DSK with the OBJ file.</a:t>
            </a:r>
          </a:p>
          <a:p>
            <a:r>
              <a:rPr lang="en-US" dirty="0"/>
              <a:t>For the DSKs we recommend to version the file, to account for file updates and in accordance to the NAIF style for SPICE kernels names. </a:t>
            </a:r>
          </a:p>
          <a:p>
            <a:r>
              <a:rPr lang="en-US" dirty="0"/>
              <a:t>The suggestion would be:</a:t>
            </a:r>
          </a:p>
          <a:p>
            <a:pPr lvl="1"/>
            <a:r>
              <a:rPr lang="en-US" dirty="0"/>
              <a:t>mu69_asp_ca04_06_icp_smooth_v01.bds</a:t>
            </a:r>
          </a:p>
          <a:p>
            <a:pPr lvl="1"/>
            <a:r>
              <a:rPr lang="en-US" dirty="0"/>
              <a:t>mu69_fr2kf_hipoly_v01.bds</a:t>
            </a:r>
          </a:p>
          <a:p>
            <a:pPr lvl="1"/>
            <a:r>
              <a:rPr lang="en-US" dirty="0"/>
              <a:t>mu69_fr2kf_lopoly_v01.bds</a:t>
            </a:r>
          </a:p>
          <a:p>
            <a:pPr lvl="1"/>
            <a:r>
              <a:rPr lang="en-US" dirty="0"/>
              <a:t>mu69_merged_v01.bds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Shape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2" y="1163237"/>
            <a:ext cx="7886700" cy="5457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10 – DSK Comment Area [</a:t>
            </a:r>
            <a:r>
              <a:rPr lang="en-US" dirty="0">
                <a:solidFill>
                  <a:srgbClr val="FF0000"/>
                </a:solidFill>
              </a:rPr>
              <a:t>LIEN</a:t>
            </a:r>
            <a:r>
              <a:rPr lang="en-US" dirty="0"/>
              <a:t>]</a:t>
            </a:r>
          </a:p>
          <a:p>
            <a:r>
              <a:rPr lang="en-US" dirty="0"/>
              <a:t>Typically the comment area of binary kernels have the following sections:</a:t>
            </a:r>
          </a:p>
          <a:p>
            <a:pPr marL="457200" lvl="1" indent="0">
              <a:buNone/>
            </a:pPr>
            <a:r>
              <a:rPr lang="en-US" dirty="0"/>
              <a:t>1-Abstract</a:t>
            </a:r>
          </a:p>
          <a:p>
            <a:pPr marL="457200" lvl="1" indent="0">
              <a:buNone/>
            </a:pPr>
            <a:r>
              <a:rPr lang="en-US" dirty="0"/>
              <a:t>2-Objects</a:t>
            </a:r>
          </a:p>
          <a:p>
            <a:pPr marL="457200" lvl="1" indent="0">
              <a:buNone/>
            </a:pPr>
            <a:r>
              <a:rPr lang="en-US" dirty="0"/>
              <a:t>3-Pedigree</a:t>
            </a:r>
          </a:p>
          <a:p>
            <a:pPr marL="457200" lvl="1" indent="0">
              <a:buNone/>
            </a:pPr>
            <a:r>
              <a:rPr lang="en-US" dirty="0"/>
              <a:t>4-Related SPICE kernels</a:t>
            </a:r>
          </a:p>
          <a:p>
            <a:pPr marL="457200" lvl="1" indent="0">
              <a:buNone/>
            </a:pPr>
            <a:r>
              <a:rPr lang="en-US" dirty="0"/>
              <a:t>5-References</a:t>
            </a:r>
          </a:p>
          <a:p>
            <a:pPr marL="457200" lvl="1" indent="0">
              <a:buNone/>
            </a:pPr>
            <a:r>
              <a:rPr lang="en-US" dirty="0"/>
              <a:t>6-Contact Information</a:t>
            </a:r>
          </a:p>
          <a:p>
            <a:pPr marL="457200" lvl="1" indent="0">
              <a:buNone/>
            </a:pPr>
            <a:r>
              <a:rPr lang="en-US" dirty="0"/>
              <a:t>7-DSKBRIEF Summary</a:t>
            </a:r>
          </a:p>
          <a:p>
            <a:pPr marL="457200" lvl="1" indent="0">
              <a:buNone/>
            </a:pPr>
            <a:r>
              <a:rPr lang="en-US" dirty="0"/>
              <a:t>8-MKDSK Setup File and Run-time Traceback</a:t>
            </a:r>
          </a:p>
          <a:p>
            <a:r>
              <a:rPr lang="en-US" dirty="0"/>
              <a:t>The current comments only have section 8 and need to be augmented. All the information required to augment the comments should be available.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Shape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2" y="1163237"/>
            <a:ext cx="7886700" cy="545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 – PDS Labels </a:t>
            </a:r>
          </a:p>
          <a:p>
            <a:r>
              <a:rPr lang="en-US" dirty="0"/>
              <a:t>The DESCRIPTION field of the label is too poor, it is recommended to use the description provided in  the catalog/</a:t>
            </a:r>
            <a:r>
              <a:rPr lang="en-US" dirty="0" err="1"/>
              <a:t>dataset.cat</a:t>
            </a:r>
            <a:r>
              <a:rPr lang="en-US" dirty="0"/>
              <a:t>, OSIRIS-</a:t>
            </a:r>
            <a:r>
              <a:rPr lang="en-US" dirty="0" err="1"/>
              <a:t>ReX</a:t>
            </a:r>
            <a:r>
              <a:rPr lang="en-US" dirty="0"/>
              <a:t> label descriptions are also a good reference.</a:t>
            </a:r>
          </a:p>
          <a:p>
            <a:r>
              <a:rPr lang="en-US" dirty="0"/>
              <a:t>Note that the DSK labels that will be included in the SPICE data set will be different. This should be OK.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79095-AD5F-504C-8696-993A4A14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C6B292-E3DD-BF47-B5C3-6890E9B3CEA2}"/>
              </a:ext>
            </a:extLst>
          </p:cNvPr>
          <p:cNvSpPr txBox="1">
            <a:spLocks/>
          </p:cNvSpPr>
          <p:nvPr/>
        </p:nvSpPr>
        <p:spPr>
          <a:xfrm>
            <a:off x="756337" y="1354310"/>
            <a:ext cx="7886700" cy="5108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Ø"/>
              <a:defRPr sz="2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v"/>
              <a:defRPr sz="1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Opening Remarks</a:t>
            </a:r>
          </a:p>
          <a:p>
            <a:r>
              <a:rPr lang="en-US" dirty="0"/>
              <a:t>Documents</a:t>
            </a:r>
          </a:p>
          <a:p>
            <a:pPr lvl="1"/>
            <a:r>
              <a:rPr lang="en-US" dirty="0" err="1"/>
              <a:t>aareadme.txt</a:t>
            </a:r>
            <a:endParaRPr lang="en-US" dirty="0"/>
          </a:p>
          <a:p>
            <a:pPr lvl="1"/>
            <a:r>
              <a:rPr lang="en-US" dirty="0"/>
              <a:t>catalog/</a:t>
            </a:r>
            <a:r>
              <a:rPr lang="en-US" dirty="0" err="1"/>
              <a:t>dataset.cat</a:t>
            </a:r>
            <a:endParaRPr lang="en-US" dirty="0"/>
          </a:p>
          <a:p>
            <a:pPr lvl="1"/>
            <a:r>
              <a:rPr lang="en-US" dirty="0"/>
              <a:t>catalog/</a:t>
            </a:r>
            <a:r>
              <a:rPr lang="en-US" dirty="0" err="1"/>
              <a:t>mvic.cat</a:t>
            </a:r>
            <a:endParaRPr lang="en-US" dirty="0"/>
          </a:p>
          <a:p>
            <a:r>
              <a:rPr lang="en-US" dirty="0"/>
              <a:t>Shape Models</a:t>
            </a:r>
          </a:p>
          <a:p>
            <a:pPr lvl="1"/>
            <a:r>
              <a:rPr lang="en-US" dirty="0"/>
              <a:t>mu69_fr2kf_lopoly.obj </a:t>
            </a:r>
          </a:p>
          <a:p>
            <a:pPr lvl="1"/>
            <a:r>
              <a:rPr lang="en-US" dirty="0"/>
              <a:t>asp_ca04_06_icp_smooth_spi.bds</a:t>
            </a:r>
          </a:p>
          <a:p>
            <a:pPr lvl="1"/>
            <a:r>
              <a:rPr lang="en-US" dirty="0"/>
              <a:t>Reference frame</a:t>
            </a:r>
          </a:p>
          <a:p>
            <a:pPr lvl="1"/>
            <a:r>
              <a:rPr lang="en-US" dirty="0"/>
              <a:t>Missing DSK Surface names</a:t>
            </a:r>
          </a:p>
          <a:p>
            <a:pPr lvl="1"/>
            <a:r>
              <a:rPr lang="en-US" dirty="0"/>
              <a:t>Missing orientation information</a:t>
            </a:r>
          </a:p>
          <a:p>
            <a:pPr lvl="1"/>
            <a:r>
              <a:rPr lang="en-US" dirty="0"/>
              <a:t>File names</a:t>
            </a:r>
          </a:p>
          <a:p>
            <a:pPr lvl="1"/>
            <a:r>
              <a:rPr lang="en-US" dirty="0"/>
              <a:t>DSK comment area </a:t>
            </a:r>
          </a:p>
          <a:p>
            <a:pPr lvl="1"/>
            <a:r>
              <a:rPr lang="en-US" dirty="0"/>
              <a:t>PDS labels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28"/>
    </mc:Choice>
    <mc:Fallback xmlns="">
      <p:transition spd="slow" advTm="330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Opening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1941"/>
            <a:ext cx="7886700" cy="4765022"/>
          </a:xfrm>
        </p:spPr>
        <p:txBody>
          <a:bodyPr>
            <a:normAutofit/>
          </a:bodyPr>
          <a:lstStyle/>
          <a:p>
            <a:r>
              <a:rPr lang="en-US" dirty="0"/>
              <a:t>Only the data and documentation in accordance to NAIF's area of expertise have been reviewed. This mainly excludes the data/temperature and data/albedo collections.</a:t>
            </a:r>
          </a:p>
          <a:p>
            <a:endParaRPr lang="en-US" dirty="0"/>
          </a:p>
          <a:p>
            <a:r>
              <a:rPr lang="en-US" dirty="0"/>
              <a:t>Items that are considered liens, and therefore required to be addressed to pass the review from NAIF side are marked with [</a:t>
            </a:r>
            <a:r>
              <a:rPr lang="en-US" dirty="0">
                <a:solidFill>
                  <a:srgbClr val="FF0000"/>
                </a:solidFill>
              </a:rPr>
              <a:t>LIEN</a:t>
            </a:r>
            <a:r>
              <a:rPr lang="en-US" dirty="0"/>
              <a:t>], the other items are --strong-- suggestions.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1941"/>
            <a:ext cx="7886700" cy="47650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01 - </a:t>
            </a:r>
            <a:r>
              <a:rPr lang="en-US" dirty="0" err="1"/>
              <a:t>aareadme.txt</a:t>
            </a:r>
            <a:endParaRPr lang="en-US" dirty="0"/>
          </a:p>
          <a:p>
            <a:r>
              <a:rPr lang="en-US" dirty="0"/>
              <a:t>Directory structure not outlined appropriately.</a:t>
            </a:r>
          </a:p>
          <a:p>
            <a:r>
              <a:rPr lang="en-US" dirty="0"/>
              <a:t>Suggested updated file provided, </a:t>
            </a:r>
            <a:r>
              <a:rPr lang="en-US" dirty="0" err="1"/>
              <a:t>aareadme_mcosta.txt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02 - catalog/</a:t>
            </a:r>
            <a:r>
              <a:rPr lang="en-US" dirty="0" err="1"/>
              <a:t>dataset.cat</a:t>
            </a:r>
            <a:endParaRPr lang="en-US" dirty="0"/>
          </a:p>
          <a:p>
            <a:r>
              <a:rPr lang="en-US" dirty="0"/>
              <a:t>Minor typo in line 44: 1962 to 1,962.</a:t>
            </a:r>
          </a:p>
          <a:p>
            <a:r>
              <a:rPr lang="en-US" dirty="0"/>
              <a:t>Suggested updated file provided, </a:t>
            </a:r>
            <a:r>
              <a:rPr lang="en-US" dirty="0" err="1"/>
              <a:t>dataset_mcosta.cat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03 - catalog/</a:t>
            </a:r>
            <a:r>
              <a:rPr lang="en-US" dirty="0" err="1"/>
              <a:t>mvic.cat</a:t>
            </a:r>
            <a:endParaRPr lang="en-US" dirty="0"/>
          </a:p>
          <a:p>
            <a:r>
              <a:rPr lang="en-US" dirty="0"/>
              <a:t>Minor update of a missing tab/spaces in lines 293 and 295.</a:t>
            </a:r>
          </a:p>
          <a:p>
            <a:r>
              <a:rPr lang="en-US" dirty="0"/>
              <a:t>Suggested updated file provided, </a:t>
            </a:r>
            <a:r>
              <a:rPr lang="en-US" dirty="0" err="1"/>
              <a:t>mvic_mcosta.cat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Shape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1941"/>
            <a:ext cx="7886700" cy="47650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DSK shape models have been loaded and quickly assessed with SPICE Enhanced Cosmographia, the OBJ models have been loaded and quickly assessed with SBMT.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addition the DSK files have been checked using DSKBRIEF, converted to OBJ files with DSKEXP and the OBJ files have been converted to DSK files.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Everything has been cross-checked, all the results match. Nevertheless some LIENS and suggestions are provided.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Shape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ECD385-1CA5-034E-A7DD-8AE11133D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3111"/>
          <a:stretch/>
        </p:blipFill>
        <p:spPr>
          <a:xfrm>
            <a:off x="4686067" y="2044798"/>
            <a:ext cx="1984917" cy="405135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B6E84A-A120-CC47-B6E2-54141D28E9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81"/>
          <a:stretch/>
        </p:blipFill>
        <p:spPr>
          <a:xfrm>
            <a:off x="364273" y="2044798"/>
            <a:ext cx="4207727" cy="4051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58F90B-DA9B-1540-BB08-4859307894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584"/>
          <a:stretch/>
        </p:blipFill>
        <p:spPr>
          <a:xfrm>
            <a:off x="6785052" y="2044798"/>
            <a:ext cx="1905465" cy="405135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E258EB-B87D-394A-B773-0023923D45C3}"/>
              </a:ext>
            </a:extLst>
          </p:cNvPr>
          <p:cNvSpPr txBox="1">
            <a:spLocks/>
          </p:cNvSpPr>
          <p:nvPr/>
        </p:nvSpPr>
        <p:spPr>
          <a:xfrm>
            <a:off x="628650" y="1411941"/>
            <a:ext cx="7886700" cy="4765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Ø"/>
              <a:defRPr sz="2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v"/>
              <a:defRPr sz="1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Lopoly</a:t>
            </a:r>
            <a:r>
              <a:rPr lang="en-US" dirty="0"/>
              <a:t>                               </a:t>
            </a:r>
            <a:r>
              <a:rPr lang="en-US" dirty="0" err="1"/>
              <a:t>Hipoly</a:t>
            </a:r>
            <a:r>
              <a:rPr lang="en-US" dirty="0"/>
              <a:t>          Mixed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Shape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58F90B-DA9B-1540-BB08-485930789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09" y="3747338"/>
            <a:ext cx="2587924" cy="2609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8FFABB-B2D6-7046-9E92-6F4B560B6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786" y="1190051"/>
            <a:ext cx="4284564" cy="2454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3A7A71-3B31-714D-BA53-4BA19296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004" y="3747338"/>
            <a:ext cx="4301346" cy="26090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73FE99-BD69-344C-A4A5-20CACE49E4C6}"/>
              </a:ext>
            </a:extLst>
          </p:cNvPr>
          <p:cNvSpPr txBox="1">
            <a:spLocks/>
          </p:cNvSpPr>
          <p:nvPr/>
        </p:nvSpPr>
        <p:spPr>
          <a:xfrm>
            <a:off x="1194369" y="3225873"/>
            <a:ext cx="7886700" cy="4765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Ø"/>
              <a:defRPr sz="2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v"/>
              <a:defRPr sz="1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Mixed                                    Mixed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5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479"/>
    </mc:Choice>
    <mc:Fallback>
      <p:transition spd="slow" advTm="10047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Shape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2" y="1163237"/>
            <a:ext cx="7886700" cy="4765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04 - mu69_fr2kf_lopoly.obj</a:t>
            </a:r>
          </a:p>
          <a:p>
            <a:r>
              <a:rPr lang="en-US" dirty="0"/>
              <a:t> The format of this OBJ file diverges from the other OBJs. Although this is documented appropriately in the label, it might lead to confusion.</a:t>
            </a:r>
          </a:p>
          <a:p>
            <a:r>
              <a:rPr lang="en-US" dirty="0"/>
              <a:t>In fact the format provided for this file, without faucet normal vectors is adequate for MKDSK to be used, otherwise the input needs to be processed to generate a DSK.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F2D76-725D-604E-AFAB-2C3128AD97A9}"/>
              </a:ext>
            </a:extLst>
          </p:cNvPr>
          <p:cNvSpPr txBox="1"/>
          <p:nvPr/>
        </p:nvSpPr>
        <p:spPr>
          <a:xfrm>
            <a:off x="567641" y="5150415"/>
            <a:ext cx="3808198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dale Mono" panose="020B0509000000000004" pitchFamily="49" charset="0"/>
              </a:rPr>
              <a:t> mu69_fr2kf_lopoly               </a:t>
            </a:r>
          </a:p>
          <a:p>
            <a:r>
              <a:rPr lang="en-US" sz="1400" dirty="0">
                <a:latin typeface="Andale Mono" panose="020B0509000000000004" pitchFamily="49" charset="0"/>
              </a:rPr>
              <a:t>v   5.837221   0.000000   4.794366</a:t>
            </a:r>
          </a:p>
          <a:p>
            <a:r>
              <a:rPr lang="en-US" sz="1400" dirty="0">
                <a:latin typeface="Andale Mono" panose="020B0509000000000004" pitchFamily="49" charset="0"/>
              </a:rPr>
              <a:t>v   7.447428   0.000000   4.790668</a:t>
            </a:r>
          </a:p>
          <a:p>
            <a:r>
              <a:rPr lang="en-US" sz="1400" dirty="0">
                <a:latin typeface="Andale Mono" panose="020B0509000000000004" pitchFamily="49" charset="0"/>
              </a:rPr>
              <a:t>(…)</a:t>
            </a:r>
          </a:p>
          <a:p>
            <a:r>
              <a:rPr lang="en-US" sz="1400" dirty="0">
                <a:latin typeface="Andale Mono" panose="020B0509000000000004" pitchFamily="49" charset="0"/>
              </a:rPr>
              <a:t>f    1    2    3                  </a:t>
            </a:r>
          </a:p>
          <a:p>
            <a:r>
              <a:rPr lang="en-US" sz="1400" dirty="0">
                <a:latin typeface="Andale Mono" panose="020B0509000000000004" pitchFamily="49" charset="0"/>
              </a:rPr>
              <a:t>f    1    3    4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EB949-F2C7-814E-B979-F6BBA6452A84}"/>
              </a:ext>
            </a:extLst>
          </p:cNvPr>
          <p:cNvSpPr txBox="1"/>
          <p:nvPr/>
        </p:nvSpPr>
        <p:spPr>
          <a:xfrm>
            <a:off x="4572000" y="5150414"/>
            <a:ext cx="4115573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dale Mono" panose="020B0509000000000004" pitchFamily="49" charset="0"/>
              </a:rPr>
              <a:t>o MU69_Merged                           </a:t>
            </a:r>
          </a:p>
          <a:p>
            <a:r>
              <a:rPr lang="en-US" sz="1400" dirty="0">
                <a:latin typeface="Andale Mono" panose="020B0509000000000004" pitchFamily="49" charset="0"/>
              </a:rPr>
              <a:t>v -17.138798   2.494838  -2.254474 </a:t>
            </a:r>
          </a:p>
          <a:p>
            <a:r>
              <a:rPr lang="en-US" sz="1400" dirty="0">
                <a:latin typeface="Andale Mono" panose="020B0509000000000004" pitchFamily="49" charset="0"/>
              </a:rPr>
              <a:t>(…)</a:t>
            </a:r>
          </a:p>
          <a:p>
            <a:r>
              <a:rPr lang="en-US" sz="1400" dirty="0" err="1">
                <a:latin typeface="Andale Mono" panose="020B0509000000000004" pitchFamily="49" charset="0"/>
              </a:rPr>
              <a:t>vn</a:t>
            </a:r>
            <a:r>
              <a:rPr lang="en-US" sz="1400" dirty="0">
                <a:latin typeface="Andale Mono" panose="020B0509000000000004" pitchFamily="49" charset="0"/>
              </a:rPr>
              <a:t> -0.3158 -0.2392 -0.9182 </a:t>
            </a:r>
          </a:p>
          <a:p>
            <a:r>
              <a:rPr lang="en-US" sz="1400" dirty="0">
                <a:latin typeface="Andale Mono" panose="020B0509000000000004" pitchFamily="49" charset="0"/>
              </a:rPr>
              <a:t>(…)</a:t>
            </a:r>
          </a:p>
          <a:p>
            <a:r>
              <a:rPr lang="en-US" sz="1400" dirty="0">
                <a:latin typeface="Andale Mono" panose="020B0509000000000004" pitchFamily="49" charset="0"/>
              </a:rPr>
              <a:t>f 7433//1      7539//1      38254//1 </a:t>
            </a:r>
          </a:p>
        </p:txBody>
      </p:sp>
    </p:spTree>
    <p:extLst>
      <p:ext uri="{BB962C8B-B14F-4D97-AF65-F5344CB8AC3E}">
        <p14:creationId xmlns:p14="http://schemas.microsoft.com/office/powerpoint/2010/main" val="31262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Shape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2" y="1163237"/>
            <a:ext cx="7886700" cy="4765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05 - asp_ca04_06_icp_smooth_spi.bds [</a:t>
            </a:r>
            <a:r>
              <a:rPr lang="en-US" dirty="0">
                <a:solidFill>
                  <a:srgbClr val="FF0000"/>
                </a:solidFill>
              </a:rPr>
              <a:t>LIEN</a:t>
            </a:r>
            <a:r>
              <a:rPr lang="en-US" dirty="0"/>
              <a:t>]</a:t>
            </a:r>
          </a:p>
          <a:p>
            <a:r>
              <a:rPr lang="en-US" dirty="0"/>
              <a:t> This model is rotated -90 deg WRT the +X axis. The model should be aligned appropriately as the other models.</a:t>
            </a:r>
          </a:p>
          <a:p>
            <a:pPr marL="0" indent="0">
              <a:buNone/>
            </a:pPr>
            <a:r>
              <a:rPr lang="en-US" dirty="0"/>
              <a:t>         Mixed                      asp_ca04_icp      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CC524B-19E5-D249-A832-D3967E030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3138616" cy="3050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478147-82AD-4547-AEA7-8F895739B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61" y="3429000"/>
            <a:ext cx="3015191" cy="30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A_Standard_Template" id="{C7E4D5FD-1734-2749-B787-FD86739D731E}" vid="{F1DBBC3D-703F-994D-A59C-48055981B8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NASA_Standard_Template</Template>
  <TotalTime>15021</TotalTime>
  <Words>3438</Words>
  <Application>Microsoft Macintosh PowerPoint</Application>
  <PresentationFormat>On-screen Show (4:3)</PresentationFormat>
  <Paragraphs>412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Andale Mono</vt:lpstr>
      <vt:lpstr>Arial</vt:lpstr>
      <vt:lpstr>Calibri</vt:lpstr>
      <vt:lpstr>Calibri Light</vt:lpstr>
      <vt:lpstr>Courier New</vt:lpstr>
      <vt:lpstr>Wingdings</vt:lpstr>
      <vt:lpstr>Office Theme</vt:lpstr>
      <vt:lpstr>New Horizons Arrokoth Encounter Shape Models NAIF Review</vt:lpstr>
      <vt:lpstr>Index</vt:lpstr>
      <vt:lpstr>Opening Remarks</vt:lpstr>
      <vt:lpstr>Documents</vt:lpstr>
      <vt:lpstr>Shape Models</vt:lpstr>
      <vt:lpstr>Shape Models</vt:lpstr>
      <vt:lpstr>Shape Models</vt:lpstr>
      <vt:lpstr>Shape Models</vt:lpstr>
      <vt:lpstr>Shape Models</vt:lpstr>
      <vt:lpstr>Shape Models</vt:lpstr>
      <vt:lpstr>Shape Models</vt:lpstr>
      <vt:lpstr>Shape Models</vt:lpstr>
      <vt:lpstr>Shape Models</vt:lpstr>
      <vt:lpstr>Shape Models</vt:lpstr>
      <vt:lpstr>Shape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Acton</dc:creator>
  <cp:lastModifiedBy>Microsoft Office User</cp:lastModifiedBy>
  <cp:revision>336</cp:revision>
  <cp:lastPrinted>2021-06-03T00:28:34Z</cp:lastPrinted>
  <dcterms:created xsi:type="dcterms:W3CDTF">2017-05-01T23:11:26Z</dcterms:created>
  <dcterms:modified xsi:type="dcterms:W3CDTF">2022-01-18T23:49:18Z</dcterms:modified>
</cp:coreProperties>
</file>