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1" r:id="rId5"/>
    <p:sldId id="258" r:id="rId6"/>
    <p:sldId id="263" r:id="rId7"/>
    <p:sldId id="259" r:id="rId8"/>
    <p:sldId id="264" r:id="rId9"/>
    <p:sldId id="265"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7738-723E-A849-A79D-CDAC13465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D24662-FF83-0745-A793-6B985A469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8568E-7A24-274E-8FDB-77505B09399B}"/>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5" name="Footer Placeholder 4">
            <a:extLst>
              <a:ext uri="{FF2B5EF4-FFF2-40B4-BE49-F238E27FC236}">
                <a16:creationId xmlns:a16="http://schemas.microsoft.com/office/drawing/2014/main" id="{E93E039C-FD0E-C041-9C20-FA696806A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BB796-D734-7949-978A-81E63DD4220B}"/>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219857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55B3-1EC3-D548-980F-E01F75F9FC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76F0E-035B-764B-AF77-771E7A00F6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1B7B4-EC27-4749-B4A0-B8ECACB69AD8}"/>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5" name="Footer Placeholder 4">
            <a:extLst>
              <a:ext uri="{FF2B5EF4-FFF2-40B4-BE49-F238E27FC236}">
                <a16:creationId xmlns:a16="http://schemas.microsoft.com/office/drawing/2014/main" id="{6DF704E5-BEE0-5C47-8249-46B487751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FDF5A-8989-F44C-9972-16FE36D848BC}"/>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344951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29133F-C839-DE44-B038-4D000F71F4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826B29-86E2-7542-AB26-91CF6D7873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B9F70-ED1A-D54C-B4D6-417BAF26179B}"/>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5" name="Footer Placeholder 4">
            <a:extLst>
              <a:ext uri="{FF2B5EF4-FFF2-40B4-BE49-F238E27FC236}">
                <a16:creationId xmlns:a16="http://schemas.microsoft.com/office/drawing/2014/main" id="{3EE611F6-9F65-C04B-A96B-6261D3C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AC5F7-361C-2045-91B0-F1DC22BA9C0D}"/>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217003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7A4A-D6A0-0246-840F-F2D625CAA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D3BB0-1A54-6448-8584-57FF9D32C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2DDC0-C1E8-7042-AAEC-14FFBE1F7678}"/>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5" name="Footer Placeholder 4">
            <a:extLst>
              <a:ext uri="{FF2B5EF4-FFF2-40B4-BE49-F238E27FC236}">
                <a16:creationId xmlns:a16="http://schemas.microsoft.com/office/drawing/2014/main" id="{365585E7-930B-D04F-90E3-6698565D4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1DAAD-371B-BB4D-AF75-5B818E7BCEA5}"/>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124866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1170-D670-8E4B-8D06-C2949E93E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ADA886-8CE6-3F42-A010-1C91C526B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585B61-F55B-0D42-BA02-A0B566F21B27}"/>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5" name="Footer Placeholder 4">
            <a:extLst>
              <a:ext uri="{FF2B5EF4-FFF2-40B4-BE49-F238E27FC236}">
                <a16:creationId xmlns:a16="http://schemas.microsoft.com/office/drawing/2014/main" id="{2033045E-C954-3D49-873F-AD3BC096A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B0BCA-BE06-8942-AC6B-B304F06F9988}"/>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2933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B245-925D-2B44-A40C-89B70E8852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449FB-D554-2E43-B72D-E07D184F75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2B684-8933-C048-89A9-12D4D6162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5FFDDE-2831-5445-8407-914333BF6289}"/>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6" name="Footer Placeholder 5">
            <a:extLst>
              <a:ext uri="{FF2B5EF4-FFF2-40B4-BE49-F238E27FC236}">
                <a16:creationId xmlns:a16="http://schemas.microsoft.com/office/drawing/2014/main" id="{8ED3C8F0-7F13-D94E-BFA4-D8C9170BD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4CB4A-F53F-0A4E-B47D-7D093FA1DCFD}"/>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260169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AE98-2467-524F-A732-FB3920A31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29339-190C-A34A-B98A-EC3AFDD61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96282-F792-B44D-9CCB-1A3EE77839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5CC4C-1DF0-2B4A-A1CF-F78397C48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EEE70-A2C6-664B-A219-D49593C46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15639-E6E4-B544-8B7D-B4852D63D77E}"/>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8" name="Footer Placeholder 7">
            <a:extLst>
              <a:ext uri="{FF2B5EF4-FFF2-40B4-BE49-F238E27FC236}">
                <a16:creationId xmlns:a16="http://schemas.microsoft.com/office/drawing/2014/main" id="{171ED4B2-77C1-FD4F-83F3-2B7A9DDD3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3A61C5-CF05-284E-8D59-8256D952174F}"/>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191512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C0DB-D5B2-0245-A4FC-5D47E35C00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BFB50-6B46-BD40-B23F-E0984A55218F}"/>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4" name="Footer Placeholder 3">
            <a:extLst>
              <a:ext uri="{FF2B5EF4-FFF2-40B4-BE49-F238E27FC236}">
                <a16:creationId xmlns:a16="http://schemas.microsoft.com/office/drawing/2014/main" id="{135B8EF9-0378-E643-A93C-222B64AB1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7EC40F-6030-2744-B6E4-1706AEE10119}"/>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8473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CA604-354E-BA49-ACD3-E13919A4FDEC}"/>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3" name="Footer Placeholder 2">
            <a:extLst>
              <a:ext uri="{FF2B5EF4-FFF2-40B4-BE49-F238E27FC236}">
                <a16:creationId xmlns:a16="http://schemas.microsoft.com/office/drawing/2014/main" id="{58DF227B-4DD2-7F4E-BE26-B0528F3845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A559A-8C56-A846-9A8C-D338497F6FB8}"/>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15617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9CB8-794F-EB42-910A-E0A50D4D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722FCD-9091-C34B-A8BD-9202D64E3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64042-A7AE-084C-B27C-EDB5C1A15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2A352-9C53-2447-86F2-DD14248C9524}"/>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6" name="Footer Placeholder 5">
            <a:extLst>
              <a:ext uri="{FF2B5EF4-FFF2-40B4-BE49-F238E27FC236}">
                <a16:creationId xmlns:a16="http://schemas.microsoft.com/office/drawing/2014/main" id="{C37AA717-D84E-994E-99E8-C5CEC1718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4422A-5876-0A46-9DF3-6D350C886713}"/>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406297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0CC0-3C70-F141-BD17-911272071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B3F7BB-737B-B74D-AB5B-A685B83D2D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3F7681-8A3B-BD45-A5BD-09343EFF6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DFD7E-22AD-3D4D-AE9B-62DE1B5940B5}"/>
              </a:ext>
            </a:extLst>
          </p:cNvPr>
          <p:cNvSpPr>
            <a:spLocks noGrp="1"/>
          </p:cNvSpPr>
          <p:nvPr>
            <p:ph type="dt" sz="half" idx="10"/>
          </p:nvPr>
        </p:nvSpPr>
        <p:spPr/>
        <p:txBody>
          <a:bodyPr/>
          <a:lstStyle/>
          <a:p>
            <a:fld id="{486BE4D3-4F24-C548-B40F-D94BEA8FEDE3}" type="datetimeFigureOut">
              <a:rPr lang="en-US" smtClean="0"/>
              <a:t>2/10/22</a:t>
            </a:fld>
            <a:endParaRPr lang="en-US"/>
          </a:p>
        </p:txBody>
      </p:sp>
      <p:sp>
        <p:nvSpPr>
          <p:cNvPr id="6" name="Footer Placeholder 5">
            <a:extLst>
              <a:ext uri="{FF2B5EF4-FFF2-40B4-BE49-F238E27FC236}">
                <a16:creationId xmlns:a16="http://schemas.microsoft.com/office/drawing/2014/main" id="{1F47579A-C998-AB49-B32E-75F7B145A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77CB1-977B-0642-9D93-7B2E0F882B88}"/>
              </a:ext>
            </a:extLst>
          </p:cNvPr>
          <p:cNvSpPr>
            <a:spLocks noGrp="1"/>
          </p:cNvSpPr>
          <p:nvPr>
            <p:ph type="sldNum" sz="quarter" idx="12"/>
          </p:nvPr>
        </p:nvSpPr>
        <p:spPr/>
        <p:txBody>
          <a:bodyPr/>
          <a:lstStyle/>
          <a:p>
            <a:fld id="{44082B05-BF9C-CC47-AC07-1467F816D718}" type="slidenum">
              <a:rPr lang="en-US" smtClean="0"/>
              <a:t>‹#›</a:t>
            </a:fld>
            <a:endParaRPr lang="en-US"/>
          </a:p>
        </p:txBody>
      </p:sp>
    </p:spTree>
    <p:extLst>
      <p:ext uri="{BB962C8B-B14F-4D97-AF65-F5344CB8AC3E}">
        <p14:creationId xmlns:p14="http://schemas.microsoft.com/office/powerpoint/2010/main" val="212694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52D01-C0D5-E742-90BA-536BDC26D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970E5-DFCF-BE46-9023-79E0FEB4C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C6E33-1B0E-8C41-9ABC-72A47DA71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BE4D3-4F24-C548-B40F-D94BEA8FEDE3}" type="datetimeFigureOut">
              <a:rPr lang="en-US" smtClean="0"/>
              <a:t>2/10/22</a:t>
            </a:fld>
            <a:endParaRPr lang="en-US"/>
          </a:p>
        </p:txBody>
      </p:sp>
      <p:sp>
        <p:nvSpPr>
          <p:cNvPr id="5" name="Footer Placeholder 4">
            <a:extLst>
              <a:ext uri="{FF2B5EF4-FFF2-40B4-BE49-F238E27FC236}">
                <a16:creationId xmlns:a16="http://schemas.microsoft.com/office/drawing/2014/main" id="{3E5AFD58-952D-714B-9F9E-DD99A83E5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059C7-8C52-4445-B1FD-2B047DB31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82B05-BF9C-CC47-AC07-1467F816D718}" type="slidenum">
              <a:rPr lang="en-US" smtClean="0"/>
              <a:t>‹#›</a:t>
            </a:fld>
            <a:endParaRPr lang="en-US"/>
          </a:p>
        </p:txBody>
      </p:sp>
    </p:spTree>
    <p:extLst>
      <p:ext uri="{BB962C8B-B14F-4D97-AF65-F5344CB8AC3E}">
        <p14:creationId xmlns:p14="http://schemas.microsoft.com/office/powerpoint/2010/main" val="369969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0069-5D3E-674B-AE96-685218B66ADB}"/>
              </a:ext>
            </a:extLst>
          </p:cNvPr>
          <p:cNvSpPr>
            <a:spLocks noGrp="1"/>
          </p:cNvSpPr>
          <p:nvPr>
            <p:ph type="ctrTitle"/>
          </p:nvPr>
        </p:nvSpPr>
        <p:spPr/>
        <p:txBody>
          <a:bodyPr/>
          <a:lstStyle/>
          <a:p>
            <a:r>
              <a:rPr lang="en-US" dirty="0"/>
              <a:t>LDT Phaethon Campaign</a:t>
            </a:r>
          </a:p>
        </p:txBody>
      </p:sp>
      <p:sp>
        <p:nvSpPr>
          <p:cNvPr id="3" name="Subtitle 2">
            <a:extLst>
              <a:ext uri="{FF2B5EF4-FFF2-40B4-BE49-F238E27FC236}">
                <a16:creationId xmlns:a16="http://schemas.microsoft.com/office/drawing/2014/main" id="{B85FF40B-0D59-CF42-9005-1FEF79F095C3}"/>
              </a:ext>
            </a:extLst>
          </p:cNvPr>
          <p:cNvSpPr>
            <a:spLocks noGrp="1"/>
          </p:cNvSpPr>
          <p:nvPr>
            <p:ph type="subTitle" idx="1"/>
          </p:nvPr>
        </p:nvSpPr>
        <p:spPr/>
        <p:txBody>
          <a:bodyPr/>
          <a:lstStyle/>
          <a:p>
            <a:r>
              <a:rPr lang="en-US" dirty="0"/>
              <a:t>Adam McKay</a:t>
            </a:r>
          </a:p>
        </p:txBody>
      </p:sp>
    </p:spTree>
    <p:extLst>
      <p:ext uri="{BB962C8B-B14F-4D97-AF65-F5344CB8AC3E}">
        <p14:creationId xmlns:p14="http://schemas.microsoft.com/office/powerpoint/2010/main" val="54480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0789-FF53-4B4B-B5CA-BD4724F94C16}"/>
              </a:ext>
            </a:extLst>
          </p:cNvPr>
          <p:cNvSpPr>
            <a:spLocks noGrp="1"/>
          </p:cNvSpPr>
          <p:nvPr>
            <p:ph type="title"/>
          </p:nvPr>
        </p:nvSpPr>
        <p:spPr>
          <a:xfrm>
            <a:off x="4651513" y="9939"/>
            <a:ext cx="2888974" cy="705678"/>
          </a:xfrm>
        </p:spPr>
        <p:txBody>
          <a:bodyPr/>
          <a:lstStyle/>
          <a:p>
            <a:r>
              <a:rPr lang="en-US" dirty="0"/>
              <a:t>Suggestions</a:t>
            </a:r>
          </a:p>
        </p:txBody>
      </p:sp>
      <p:sp>
        <p:nvSpPr>
          <p:cNvPr id="3" name="Content Placeholder 2">
            <a:extLst>
              <a:ext uri="{FF2B5EF4-FFF2-40B4-BE49-F238E27FC236}">
                <a16:creationId xmlns:a16="http://schemas.microsoft.com/office/drawing/2014/main" id="{4B46605F-772D-A942-97E5-E7B13C4EA191}"/>
              </a:ext>
            </a:extLst>
          </p:cNvPr>
          <p:cNvSpPr>
            <a:spLocks noGrp="1"/>
          </p:cNvSpPr>
          <p:nvPr>
            <p:ph idx="1"/>
          </p:nvPr>
        </p:nvSpPr>
        <p:spPr>
          <a:xfrm>
            <a:off x="0" y="715617"/>
            <a:ext cx="12192000" cy="5824331"/>
          </a:xfrm>
        </p:spPr>
        <p:txBody>
          <a:bodyPr>
            <a:normAutofit fontScale="92500"/>
          </a:bodyPr>
          <a:lstStyle/>
          <a:p>
            <a:r>
              <a:rPr lang="en-US" dirty="0"/>
              <a:t>More detail in documentation about data, e.g. for </a:t>
            </a:r>
            <a:r>
              <a:rPr lang="en-US" dirty="0" err="1"/>
              <a:t>DeVeny</a:t>
            </a:r>
            <a:r>
              <a:rPr lang="en-US" dirty="0"/>
              <a:t>, is blue on the left or right?  No darks included, so presumably not required, but could be explicitly stated.</a:t>
            </a:r>
          </a:p>
          <a:p>
            <a:r>
              <a:rPr lang="en-US" dirty="0"/>
              <a:t>More detail for reductions/extractions</a:t>
            </a:r>
          </a:p>
          <a:p>
            <a:r>
              <a:rPr lang="en-US" dirty="0"/>
              <a:t>Numerous flats and wavelength </a:t>
            </a:r>
            <a:r>
              <a:rPr lang="en-US" dirty="0" err="1"/>
              <a:t>cals</a:t>
            </a:r>
            <a:r>
              <a:rPr lang="en-US" dirty="0"/>
              <a:t> and various positions, were these necessary for the reduction/extractions or were the “generic” ones used?</a:t>
            </a:r>
          </a:p>
          <a:p>
            <a:r>
              <a:rPr lang="en-US" dirty="0"/>
              <a:t>There is only one extracted spectrum per object, so presumably multiple spectra were extracted and stacked, were they stacked in 2D and extracted, or were extracted 1D spectra averaged?  No extracted spectrum for flux standard, apparently done on 2D spectrum?</a:t>
            </a:r>
          </a:p>
          <a:p>
            <a:r>
              <a:rPr lang="en-US" dirty="0"/>
              <a:t>Documentation claims reduced data were background subtracted, but I think I see sky lines in the O1 ASSASN spectrum . . .</a:t>
            </a:r>
          </a:p>
          <a:p>
            <a:r>
              <a:rPr lang="en-US" dirty="0"/>
              <a:t>Multiple instrument setups in the same log was somewhat confusing, possibly create digital version that only includes relevant instrument, maybe include logs closer to data in directory pathway (though maybe this would violate PDS requirements?)</a:t>
            </a:r>
          </a:p>
        </p:txBody>
      </p:sp>
    </p:spTree>
    <p:extLst>
      <p:ext uri="{BB962C8B-B14F-4D97-AF65-F5344CB8AC3E}">
        <p14:creationId xmlns:p14="http://schemas.microsoft.com/office/powerpoint/2010/main" val="232344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A99F-0133-8247-B12C-A4351859E7A3}"/>
              </a:ext>
            </a:extLst>
          </p:cNvPr>
          <p:cNvSpPr>
            <a:spLocks noGrp="1"/>
          </p:cNvSpPr>
          <p:nvPr>
            <p:ph type="title"/>
          </p:nvPr>
        </p:nvSpPr>
        <p:spPr/>
        <p:txBody>
          <a:bodyPr/>
          <a:lstStyle/>
          <a:p>
            <a:r>
              <a:rPr lang="en-US" dirty="0"/>
              <a:t>Phaethon</a:t>
            </a:r>
          </a:p>
        </p:txBody>
      </p:sp>
      <p:sp>
        <p:nvSpPr>
          <p:cNvPr id="3" name="Content Placeholder 2">
            <a:extLst>
              <a:ext uri="{FF2B5EF4-FFF2-40B4-BE49-F238E27FC236}">
                <a16:creationId xmlns:a16="http://schemas.microsoft.com/office/drawing/2014/main" id="{0F39FD7B-DBFF-D749-A5B5-5AA3CAA21819}"/>
              </a:ext>
            </a:extLst>
          </p:cNvPr>
          <p:cNvSpPr>
            <a:spLocks noGrp="1"/>
          </p:cNvSpPr>
          <p:nvPr>
            <p:ph idx="1"/>
          </p:nvPr>
        </p:nvSpPr>
        <p:spPr/>
        <p:txBody>
          <a:bodyPr/>
          <a:lstStyle/>
          <a:p>
            <a:r>
              <a:rPr lang="en-US" dirty="0"/>
              <a:t>Near Earth Asteroid that exhibits comet-like activity near perihelion at ~0.1 AU</a:t>
            </a:r>
          </a:p>
          <a:p>
            <a:r>
              <a:rPr lang="en-US" dirty="0"/>
              <a:t>Made close passage to the Earth in 2017</a:t>
            </a:r>
          </a:p>
          <a:p>
            <a:r>
              <a:rPr lang="en-US" dirty="0"/>
              <a:t>Lowell Discovery Telescope campaign with imaging (LMI) in BC, CN, and r’, optical spectroscopy (</a:t>
            </a:r>
            <a:r>
              <a:rPr lang="en-US" dirty="0" err="1"/>
              <a:t>DeVeny</a:t>
            </a:r>
            <a:r>
              <a:rPr lang="en-US" dirty="0"/>
              <a:t>), and IR spectroscopy (NIHTS)</a:t>
            </a:r>
          </a:p>
          <a:p>
            <a:r>
              <a:rPr lang="en-US" dirty="0"/>
              <a:t>Only LMI and </a:t>
            </a:r>
            <a:r>
              <a:rPr lang="en-US" dirty="0" err="1"/>
              <a:t>DeVeny</a:t>
            </a:r>
            <a:r>
              <a:rPr lang="en-US" dirty="0"/>
              <a:t> Data being archived here</a:t>
            </a:r>
          </a:p>
        </p:txBody>
      </p:sp>
    </p:spTree>
    <p:extLst>
      <p:ext uri="{BB962C8B-B14F-4D97-AF65-F5344CB8AC3E}">
        <p14:creationId xmlns:p14="http://schemas.microsoft.com/office/powerpoint/2010/main" val="104598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7726-1608-EA40-8F18-9E0C91653FD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B112FFC-C6CA-704B-95CC-7EDF4EAFF98C}"/>
              </a:ext>
            </a:extLst>
          </p:cNvPr>
          <p:cNvSpPr>
            <a:spLocks noGrp="1"/>
          </p:cNvSpPr>
          <p:nvPr>
            <p:ph idx="1"/>
          </p:nvPr>
        </p:nvSpPr>
        <p:spPr/>
        <p:txBody>
          <a:bodyPr/>
          <a:lstStyle/>
          <a:p>
            <a:r>
              <a:rPr lang="en-US" dirty="0"/>
              <a:t>Spectroscopy-includes raw </a:t>
            </a:r>
            <a:r>
              <a:rPr lang="en-US" dirty="0" err="1"/>
              <a:t>wavecals</a:t>
            </a:r>
            <a:r>
              <a:rPr lang="en-US" dirty="0"/>
              <a:t>, flats, biases, object spectra, solar and flux standards (flux standard only on Dec 15), everything that should be needed for user to reduce data themselves</a:t>
            </a:r>
          </a:p>
          <a:p>
            <a:r>
              <a:rPr lang="en-US" dirty="0"/>
              <a:t>Imaging-includes biases, flats, images of Phaethon, and calibrator and solar analogs stars, should be everything needed to reduced and calibrate images</a:t>
            </a:r>
          </a:p>
        </p:txBody>
      </p:sp>
    </p:spTree>
    <p:extLst>
      <p:ext uri="{BB962C8B-B14F-4D97-AF65-F5344CB8AC3E}">
        <p14:creationId xmlns:p14="http://schemas.microsoft.com/office/powerpoint/2010/main" val="128472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60DD-B8C6-7D40-B89F-8B6206A26D81}"/>
              </a:ext>
            </a:extLst>
          </p:cNvPr>
          <p:cNvSpPr>
            <a:spLocks noGrp="1"/>
          </p:cNvSpPr>
          <p:nvPr>
            <p:ph type="title"/>
          </p:nvPr>
        </p:nvSpPr>
        <p:spPr>
          <a:xfrm>
            <a:off x="3329608" y="150416"/>
            <a:ext cx="5532783" cy="585079"/>
          </a:xfrm>
        </p:spPr>
        <p:txBody>
          <a:bodyPr>
            <a:normAutofit fontScale="90000"/>
          </a:bodyPr>
          <a:lstStyle/>
          <a:p>
            <a:r>
              <a:rPr lang="en-US" dirty="0"/>
              <a:t>Calibrations-Spectroscopy</a:t>
            </a:r>
          </a:p>
        </p:txBody>
      </p:sp>
      <p:pic>
        <p:nvPicPr>
          <p:cNvPr id="5" name="Content Placeholder 4">
            <a:extLst>
              <a:ext uri="{FF2B5EF4-FFF2-40B4-BE49-F238E27FC236}">
                <a16:creationId xmlns:a16="http://schemas.microsoft.com/office/drawing/2014/main" id="{91569E4D-F356-9C43-A0D7-EC3A9E77DD6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498037" y="757862"/>
            <a:ext cx="6964015" cy="1672920"/>
          </a:xfrm>
        </p:spPr>
      </p:pic>
      <p:sp>
        <p:nvSpPr>
          <p:cNvPr id="6" name="TextBox 5">
            <a:extLst>
              <a:ext uri="{FF2B5EF4-FFF2-40B4-BE49-F238E27FC236}">
                <a16:creationId xmlns:a16="http://schemas.microsoft.com/office/drawing/2014/main" id="{9CE94638-9F34-014E-A22E-006F589D6EEF}"/>
              </a:ext>
            </a:extLst>
          </p:cNvPr>
          <p:cNvSpPr txBox="1"/>
          <p:nvPr/>
        </p:nvSpPr>
        <p:spPr>
          <a:xfrm>
            <a:off x="5152471" y="2453149"/>
            <a:ext cx="1887055" cy="369332"/>
          </a:xfrm>
          <a:prstGeom prst="rect">
            <a:avLst/>
          </a:prstGeom>
          <a:noFill/>
        </p:spPr>
        <p:txBody>
          <a:bodyPr wrap="none" rtlCol="0">
            <a:spAutoFit/>
          </a:bodyPr>
          <a:lstStyle/>
          <a:p>
            <a:r>
              <a:rPr lang="en-US" dirty="0"/>
              <a:t>Cd </a:t>
            </a:r>
            <a:r>
              <a:rPr lang="en-US" dirty="0" err="1"/>
              <a:t>Ar</a:t>
            </a:r>
            <a:r>
              <a:rPr lang="en-US" dirty="0"/>
              <a:t> Ne Hg Lamp</a:t>
            </a:r>
          </a:p>
        </p:txBody>
      </p:sp>
      <p:pic>
        <p:nvPicPr>
          <p:cNvPr id="8" name="Picture 7">
            <a:extLst>
              <a:ext uri="{FF2B5EF4-FFF2-40B4-BE49-F238E27FC236}">
                <a16:creationId xmlns:a16="http://schemas.microsoft.com/office/drawing/2014/main" id="{42A13C36-CB3E-E24D-BE6E-6EBA92EED7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8036" y="2804810"/>
            <a:ext cx="6964015" cy="1672920"/>
          </a:xfrm>
          <a:prstGeom prst="rect">
            <a:avLst/>
          </a:prstGeom>
        </p:spPr>
      </p:pic>
      <p:sp>
        <p:nvSpPr>
          <p:cNvPr id="9" name="TextBox 8">
            <a:extLst>
              <a:ext uri="{FF2B5EF4-FFF2-40B4-BE49-F238E27FC236}">
                <a16:creationId xmlns:a16="http://schemas.microsoft.com/office/drawing/2014/main" id="{EEC00093-0423-2B40-A2CA-657070774DCE}"/>
              </a:ext>
            </a:extLst>
          </p:cNvPr>
          <p:cNvSpPr txBox="1"/>
          <p:nvPr/>
        </p:nvSpPr>
        <p:spPr>
          <a:xfrm>
            <a:off x="5831598" y="4460059"/>
            <a:ext cx="528799" cy="369332"/>
          </a:xfrm>
          <a:prstGeom prst="rect">
            <a:avLst/>
          </a:prstGeom>
          <a:noFill/>
        </p:spPr>
        <p:txBody>
          <a:bodyPr wrap="none" rtlCol="0">
            <a:spAutoFit/>
          </a:bodyPr>
          <a:lstStyle/>
          <a:p>
            <a:r>
              <a:rPr lang="en-US" dirty="0"/>
              <a:t>Flat</a:t>
            </a:r>
          </a:p>
        </p:txBody>
      </p:sp>
      <p:pic>
        <p:nvPicPr>
          <p:cNvPr id="11" name="Picture 10">
            <a:extLst>
              <a:ext uri="{FF2B5EF4-FFF2-40B4-BE49-F238E27FC236}">
                <a16:creationId xmlns:a16="http://schemas.microsoft.com/office/drawing/2014/main" id="{6B720867-D049-4A40-A104-F39FDB18C8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8036" y="4829391"/>
            <a:ext cx="6964017" cy="1672920"/>
          </a:xfrm>
          <a:prstGeom prst="rect">
            <a:avLst/>
          </a:prstGeom>
        </p:spPr>
      </p:pic>
      <p:sp>
        <p:nvSpPr>
          <p:cNvPr id="12" name="TextBox 11">
            <a:extLst>
              <a:ext uri="{FF2B5EF4-FFF2-40B4-BE49-F238E27FC236}">
                <a16:creationId xmlns:a16="http://schemas.microsoft.com/office/drawing/2014/main" id="{7889224A-C9B7-7341-A244-24C471536FCF}"/>
              </a:ext>
            </a:extLst>
          </p:cNvPr>
          <p:cNvSpPr txBox="1"/>
          <p:nvPr/>
        </p:nvSpPr>
        <p:spPr>
          <a:xfrm>
            <a:off x="5831598" y="6466969"/>
            <a:ext cx="562975" cy="369332"/>
          </a:xfrm>
          <a:prstGeom prst="rect">
            <a:avLst/>
          </a:prstGeom>
          <a:noFill/>
        </p:spPr>
        <p:txBody>
          <a:bodyPr wrap="none" rtlCol="0">
            <a:spAutoFit/>
          </a:bodyPr>
          <a:lstStyle/>
          <a:p>
            <a:r>
              <a:rPr lang="en-US" dirty="0"/>
              <a:t>Bias</a:t>
            </a:r>
          </a:p>
        </p:txBody>
      </p:sp>
    </p:spTree>
    <p:extLst>
      <p:ext uri="{BB962C8B-B14F-4D97-AF65-F5344CB8AC3E}">
        <p14:creationId xmlns:p14="http://schemas.microsoft.com/office/powerpoint/2010/main" val="226362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890E-89DC-554E-A0E7-6839E82817A1}"/>
              </a:ext>
            </a:extLst>
          </p:cNvPr>
          <p:cNvSpPr>
            <a:spLocks noGrp="1"/>
          </p:cNvSpPr>
          <p:nvPr>
            <p:ph type="title"/>
          </p:nvPr>
        </p:nvSpPr>
        <p:spPr>
          <a:xfrm>
            <a:off x="4065104" y="116647"/>
            <a:ext cx="4061791" cy="658605"/>
          </a:xfrm>
        </p:spPr>
        <p:txBody>
          <a:bodyPr>
            <a:normAutofit fontScale="90000"/>
          </a:bodyPr>
          <a:lstStyle/>
          <a:p>
            <a:r>
              <a:rPr lang="en-US" dirty="0"/>
              <a:t>Data-Spectroscopy</a:t>
            </a:r>
          </a:p>
        </p:txBody>
      </p:sp>
      <p:pic>
        <p:nvPicPr>
          <p:cNvPr id="5" name="Content Placeholder 4">
            <a:extLst>
              <a:ext uri="{FF2B5EF4-FFF2-40B4-BE49-F238E27FC236}">
                <a16:creationId xmlns:a16="http://schemas.microsoft.com/office/drawing/2014/main" id="{7945D3AA-00FB-4543-987C-49F2DF2339C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775252"/>
            <a:ext cx="10515600" cy="2526093"/>
          </a:xfrm>
        </p:spPr>
      </p:pic>
      <p:pic>
        <p:nvPicPr>
          <p:cNvPr id="7" name="Picture 6">
            <a:extLst>
              <a:ext uri="{FF2B5EF4-FFF2-40B4-BE49-F238E27FC236}">
                <a16:creationId xmlns:a16="http://schemas.microsoft.com/office/drawing/2014/main" id="{A914F5D6-C992-CB40-A9A1-75ECCF998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8" y="3809629"/>
            <a:ext cx="10515600" cy="2526093"/>
          </a:xfrm>
          <a:prstGeom prst="rect">
            <a:avLst/>
          </a:prstGeom>
        </p:spPr>
      </p:pic>
      <p:sp>
        <p:nvSpPr>
          <p:cNvPr id="8" name="TextBox 7">
            <a:extLst>
              <a:ext uri="{FF2B5EF4-FFF2-40B4-BE49-F238E27FC236}">
                <a16:creationId xmlns:a16="http://schemas.microsoft.com/office/drawing/2014/main" id="{A39B614C-FA97-DD45-A022-1455D1535C4A}"/>
              </a:ext>
            </a:extLst>
          </p:cNvPr>
          <p:cNvSpPr txBox="1"/>
          <p:nvPr/>
        </p:nvSpPr>
        <p:spPr>
          <a:xfrm>
            <a:off x="4128889" y="3325303"/>
            <a:ext cx="3934219" cy="369332"/>
          </a:xfrm>
          <a:prstGeom prst="rect">
            <a:avLst/>
          </a:prstGeom>
          <a:noFill/>
        </p:spPr>
        <p:txBody>
          <a:bodyPr wrap="none" rtlCol="0">
            <a:spAutoFit/>
          </a:bodyPr>
          <a:lstStyle/>
          <a:p>
            <a:r>
              <a:rPr lang="en-US" dirty="0"/>
              <a:t>Phaethon-Image 139, Dec 15, 2017, raw</a:t>
            </a:r>
          </a:p>
        </p:txBody>
      </p:sp>
      <p:sp>
        <p:nvSpPr>
          <p:cNvPr id="9" name="TextBox 8">
            <a:extLst>
              <a:ext uri="{FF2B5EF4-FFF2-40B4-BE49-F238E27FC236}">
                <a16:creationId xmlns:a16="http://schemas.microsoft.com/office/drawing/2014/main" id="{2696BACC-412F-0147-8E52-DFB5205CF765}"/>
              </a:ext>
            </a:extLst>
          </p:cNvPr>
          <p:cNvSpPr txBox="1"/>
          <p:nvPr/>
        </p:nvSpPr>
        <p:spPr>
          <a:xfrm>
            <a:off x="3897992" y="6381362"/>
            <a:ext cx="4396012" cy="369332"/>
          </a:xfrm>
          <a:prstGeom prst="rect">
            <a:avLst/>
          </a:prstGeom>
          <a:noFill/>
        </p:spPr>
        <p:txBody>
          <a:bodyPr wrap="none" rtlCol="0">
            <a:spAutoFit/>
          </a:bodyPr>
          <a:lstStyle/>
          <a:p>
            <a:r>
              <a:rPr lang="en-US" dirty="0"/>
              <a:t>Phaethon, Image 139, Dec 15, 2017, reduced</a:t>
            </a:r>
          </a:p>
        </p:txBody>
      </p:sp>
    </p:spTree>
    <p:extLst>
      <p:ext uri="{BB962C8B-B14F-4D97-AF65-F5344CB8AC3E}">
        <p14:creationId xmlns:p14="http://schemas.microsoft.com/office/powerpoint/2010/main" val="311875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AE96-4C11-F042-B9A7-5462DD8FBFC9}"/>
              </a:ext>
            </a:extLst>
          </p:cNvPr>
          <p:cNvSpPr>
            <a:spLocks noGrp="1"/>
          </p:cNvSpPr>
          <p:nvPr>
            <p:ph type="title"/>
          </p:nvPr>
        </p:nvSpPr>
        <p:spPr>
          <a:xfrm>
            <a:off x="3899452" y="18255"/>
            <a:ext cx="4171122" cy="806693"/>
          </a:xfrm>
        </p:spPr>
        <p:txBody>
          <a:bodyPr/>
          <a:lstStyle/>
          <a:p>
            <a:r>
              <a:rPr lang="en-US" dirty="0"/>
              <a:t>Extracted Spectra</a:t>
            </a:r>
          </a:p>
        </p:txBody>
      </p:sp>
      <p:pic>
        <p:nvPicPr>
          <p:cNvPr id="5" name="Content Placeholder 4">
            <a:extLst>
              <a:ext uri="{FF2B5EF4-FFF2-40B4-BE49-F238E27FC236}">
                <a16:creationId xmlns:a16="http://schemas.microsoft.com/office/drawing/2014/main" id="{1D25ACC0-125C-BC44-97C5-CD25E963301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7326" y="874139"/>
            <a:ext cx="5219291" cy="2994853"/>
          </a:xfrm>
        </p:spPr>
      </p:pic>
      <p:sp>
        <p:nvSpPr>
          <p:cNvPr id="6" name="TextBox 5">
            <a:extLst>
              <a:ext uri="{FF2B5EF4-FFF2-40B4-BE49-F238E27FC236}">
                <a16:creationId xmlns:a16="http://schemas.microsoft.com/office/drawing/2014/main" id="{9CAA48AC-145E-5146-AEDD-8108CCD504F7}"/>
              </a:ext>
            </a:extLst>
          </p:cNvPr>
          <p:cNvSpPr txBox="1"/>
          <p:nvPr/>
        </p:nvSpPr>
        <p:spPr>
          <a:xfrm>
            <a:off x="2540796" y="3846734"/>
            <a:ext cx="1092350" cy="369332"/>
          </a:xfrm>
          <a:prstGeom prst="rect">
            <a:avLst/>
          </a:prstGeom>
          <a:noFill/>
        </p:spPr>
        <p:txBody>
          <a:bodyPr wrap="none" rtlCol="0">
            <a:spAutoFit/>
          </a:bodyPr>
          <a:lstStyle/>
          <a:p>
            <a:r>
              <a:rPr lang="en-US" dirty="0"/>
              <a:t>Phaethon</a:t>
            </a:r>
          </a:p>
        </p:txBody>
      </p:sp>
      <p:pic>
        <p:nvPicPr>
          <p:cNvPr id="8" name="Picture 7">
            <a:extLst>
              <a:ext uri="{FF2B5EF4-FFF2-40B4-BE49-F238E27FC236}">
                <a16:creationId xmlns:a16="http://schemas.microsoft.com/office/drawing/2014/main" id="{0DB72E1C-E881-4C4D-8ADC-67D38F6FE0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5383" y="874139"/>
            <a:ext cx="5219291" cy="2994853"/>
          </a:xfrm>
          <a:prstGeom prst="rect">
            <a:avLst/>
          </a:prstGeom>
        </p:spPr>
      </p:pic>
      <p:sp>
        <p:nvSpPr>
          <p:cNvPr id="9" name="TextBox 8">
            <a:extLst>
              <a:ext uri="{FF2B5EF4-FFF2-40B4-BE49-F238E27FC236}">
                <a16:creationId xmlns:a16="http://schemas.microsoft.com/office/drawing/2014/main" id="{C17C92BA-95D8-EE4E-ACF0-E2ED367A0B31}"/>
              </a:ext>
            </a:extLst>
          </p:cNvPr>
          <p:cNvSpPr txBox="1"/>
          <p:nvPr/>
        </p:nvSpPr>
        <p:spPr>
          <a:xfrm>
            <a:off x="8558856" y="3846734"/>
            <a:ext cx="1154227" cy="369332"/>
          </a:xfrm>
          <a:prstGeom prst="rect">
            <a:avLst/>
          </a:prstGeom>
          <a:noFill/>
        </p:spPr>
        <p:txBody>
          <a:bodyPr wrap="none" rtlCol="0">
            <a:spAutoFit/>
          </a:bodyPr>
          <a:lstStyle/>
          <a:p>
            <a:r>
              <a:rPr lang="en-US" dirty="0"/>
              <a:t>Hyades 64</a:t>
            </a:r>
          </a:p>
        </p:txBody>
      </p:sp>
      <p:pic>
        <p:nvPicPr>
          <p:cNvPr id="11" name="Picture 10">
            <a:extLst>
              <a:ext uri="{FF2B5EF4-FFF2-40B4-BE49-F238E27FC236}">
                <a16:creationId xmlns:a16="http://schemas.microsoft.com/office/drawing/2014/main" id="{EF29E342-5298-104D-BA3C-F3B7BE6B1A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3126" y="4031400"/>
            <a:ext cx="4680502" cy="2685693"/>
          </a:xfrm>
          <a:prstGeom prst="rect">
            <a:avLst/>
          </a:prstGeom>
        </p:spPr>
      </p:pic>
      <p:sp>
        <p:nvSpPr>
          <p:cNvPr id="12" name="TextBox 11">
            <a:extLst>
              <a:ext uri="{FF2B5EF4-FFF2-40B4-BE49-F238E27FC236}">
                <a16:creationId xmlns:a16="http://schemas.microsoft.com/office/drawing/2014/main" id="{03691AAE-AEE2-2E4C-9A58-000680B0E868}"/>
              </a:ext>
            </a:extLst>
          </p:cNvPr>
          <p:cNvSpPr txBox="1"/>
          <p:nvPr/>
        </p:nvSpPr>
        <p:spPr>
          <a:xfrm>
            <a:off x="8433608" y="5374246"/>
            <a:ext cx="2113014" cy="369332"/>
          </a:xfrm>
          <a:prstGeom prst="rect">
            <a:avLst/>
          </a:prstGeom>
          <a:noFill/>
        </p:spPr>
        <p:txBody>
          <a:bodyPr wrap="none" rtlCol="0">
            <a:spAutoFit/>
          </a:bodyPr>
          <a:lstStyle/>
          <a:p>
            <a:r>
              <a:rPr lang="en-US" dirty="0"/>
              <a:t>C/2017 O1 (ASSASN)</a:t>
            </a:r>
          </a:p>
        </p:txBody>
      </p:sp>
    </p:spTree>
    <p:extLst>
      <p:ext uri="{BB962C8B-B14F-4D97-AF65-F5344CB8AC3E}">
        <p14:creationId xmlns:p14="http://schemas.microsoft.com/office/powerpoint/2010/main" val="208096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EAE4-D6EE-B941-A79A-E40A39CD0B49}"/>
              </a:ext>
            </a:extLst>
          </p:cNvPr>
          <p:cNvSpPr>
            <a:spLocks noGrp="1"/>
          </p:cNvSpPr>
          <p:nvPr>
            <p:ph type="title"/>
          </p:nvPr>
        </p:nvSpPr>
        <p:spPr>
          <a:xfrm>
            <a:off x="4378187" y="116575"/>
            <a:ext cx="3435626" cy="718240"/>
          </a:xfrm>
        </p:spPr>
        <p:txBody>
          <a:bodyPr/>
          <a:lstStyle/>
          <a:p>
            <a:r>
              <a:rPr lang="en-US" dirty="0"/>
              <a:t>Data-Imaging</a:t>
            </a:r>
          </a:p>
        </p:txBody>
      </p:sp>
      <p:pic>
        <p:nvPicPr>
          <p:cNvPr id="5" name="Content Placeholder 4">
            <a:extLst>
              <a:ext uri="{FF2B5EF4-FFF2-40B4-BE49-F238E27FC236}">
                <a16:creationId xmlns:a16="http://schemas.microsoft.com/office/drawing/2014/main" id="{A15C365C-997A-944C-9697-0AF6E6405AB1}"/>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923440" y="1115256"/>
            <a:ext cx="4440313" cy="4351338"/>
          </a:xfrm>
        </p:spPr>
      </p:pic>
      <p:pic>
        <p:nvPicPr>
          <p:cNvPr id="7" name="Picture 6">
            <a:extLst>
              <a:ext uri="{FF2B5EF4-FFF2-40B4-BE49-F238E27FC236}">
                <a16:creationId xmlns:a16="http://schemas.microsoft.com/office/drawing/2014/main" id="{8272F0B4-942B-1F46-9770-30E1393987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28249" y="1096414"/>
            <a:ext cx="4361653" cy="4370180"/>
          </a:xfrm>
          <a:prstGeom prst="rect">
            <a:avLst/>
          </a:prstGeom>
        </p:spPr>
      </p:pic>
      <p:cxnSp>
        <p:nvCxnSpPr>
          <p:cNvPr id="9" name="Straight Arrow Connector 8">
            <a:extLst>
              <a:ext uri="{FF2B5EF4-FFF2-40B4-BE49-F238E27FC236}">
                <a16:creationId xmlns:a16="http://schemas.microsoft.com/office/drawing/2014/main" id="{D8C0B10C-48CA-D543-80A4-06D916DD87BD}"/>
              </a:ext>
            </a:extLst>
          </p:cNvPr>
          <p:cNvCxnSpPr/>
          <p:nvPr/>
        </p:nvCxnSpPr>
        <p:spPr>
          <a:xfrm flipH="1">
            <a:off x="3051313" y="3558209"/>
            <a:ext cx="400396" cy="993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B5281414-B4AB-8A4C-AA1D-000C3681EC86}"/>
              </a:ext>
            </a:extLst>
          </p:cNvPr>
          <p:cNvCxnSpPr/>
          <p:nvPr/>
        </p:nvCxnSpPr>
        <p:spPr>
          <a:xfrm flipH="1">
            <a:off x="8928652" y="3558208"/>
            <a:ext cx="400396" cy="993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6E50C30E-9F24-B44E-8A54-1BDF5F555E31}"/>
              </a:ext>
            </a:extLst>
          </p:cNvPr>
          <p:cNvSpPr txBox="1"/>
          <p:nvPr/>
        </p:nvSpPr>
        <p:spPr>
          <a:xfrm>
            <a:off x="1519433" y="5466594"/>
            <a:ext cx="3286284" cy="369332"/>
          </a:xfrm>
          <a:prstGeom prst="rect">
            <a:avLst/>
          </a:prstGeom>
          <a:noFill/>
        </p:spPr>
        <p:txBody>
          <a:bodyPr wrap="none" rtlCol="0">
            <a:spAutoFit/>
          </a:bodyPr>
          <a:lstStyle/>
          <a:p>
            <a:r>
              <a:rPr lang="en-US" dirty="0"/>
              <a:t>Phaethon-Dec 14, 2017, Raw, BC</a:t>
            </a:r>
          </a:p>
        </p:txBody>
      </p:sp>
      <p:sp>
        <p:nvSpPr>
          <p:cNvPr id="12" name="TextBox 11">
            <a:extLst>
              <a:ext uri="{FF2B5EF4-FFF2-40B4-BE49-F238E27FC236}">
                <a16:creationId xmlns:a16="http://schemas.microsoft.com/office/drawing/2014/main" id="{6951B3B8-21FB-8745-8D61-F672662AA087}"/>
              </a:ext>
            </a:extLst>
          </p:cNvPr>
          <p:cNvSpPr txBox="1"/>
          <p:nvPr/>
        </p:nvSpPr>
        <p:spPr>
          <a:xfrm>
            <a:off x="7154464" y="5512760"/>
            <a:ext cx="3709221" cy="646331"/>
          </a:xfrm>
          <a:prstGeom prst="rect">
            <a:avLst/>
          </a:prstGeom>
          <a:noFill/>
        </p:spPr>
        <p:txBody>
          <a:bodyPr wrap="none" rtlCol="0">
            <a:spAutoFit/>
          </a:bodyPr>
          <a:lstStyle/>
          <a:p>
            <a:r>
              <a:rPr lang="en-US" dirty="0"/>
              <a:t>Phaethon-Dec 14, 2017, Reduced, BC</a:t>
            </a:r>
          </a:p>
          <a:p>
            <a:endParaRPr lang="en-US" dirty="0"/>
          </a:p>
        </p:txBody>
      </p:sp>
    </p:spTree>
    <p:extLst>
      <p:ext uri="{BB962C8B-B14F-4D97-AF65-F5344CB8AC3E}">
        <p14:creationId xmlns:p14="http://schemas.microsoft.com/office/powerpoint/2010/main" val="274327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EAE4-D6EE-B941-A79A-E40A39CD0B49}"/>
              </a:ext>
            </a:extLst>
          </p:cNvPr>
          <p:cNvSpPr>
            <a:spLocks noGrp="1"/>
          </p:cNvSpPr>
          <p:nvPr>
            <p:ph type="title"/>
          </p:nvPr>
        </p:nvSpPr>
        <p:spPr>
          <a:xfrm>
            <a:off x="2840308" y="136453"/>
            <a:ext cx="6511384" cy="718240"/>
          </a:xfrm>
        </p:spPr>
        <p:txBody>
          <a:bodyPr>
            <a:normAutofit/>
          </a:bodyPr>
          <a:lstStyle/>
          <a:p>
            <a:r>
              <a:rPr lang="en-US" dirty="0"/>
              <a:t>Odd background on Dec 16</a:t>
            </a:r>
          </a:p>
        </p:txBody>
      </p:sp>
      <p:pic>
        <p:nvPicPr>
          <p:cNvPr id="5" name="Content Placeholder 4">
            <a:extLst>
              <a:ext uri="{FF2B5EF4-FFF2-40B4-BE49-F238E27FC236}">
                <a16:creationId xmlns:a16="http://schemas.microsoft.com/office/drawing/2014/main" id="{A15C365C-997A-944C-9697-0AF6E6405AB1}"/>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rcRect/>
          <a:stretch/>
        </p:blipFill>
        <p:spPr>
          <a:xfrm>
            <a:off x="923440" y="1115256"/>
            <a:ext cx="4440313" cy="4351337"/>
          </a:xfrm>
        </p:spPr>
      </p:pic>
      <p:pic>
        <p:nvPicPr>
          <p:cNvPr id="7" name="Picture 6">
            <a:extLst>
              <a:ext uri="{FF2B5EF4-FFF2-40B4-BE49-F238E27FC236}">
                <a16:creationId xmlns:a16="http://schemas.microsoft.com/office/drawing/2014/main" id="{8272F0B4-942B-1F46-9770-30E1393987C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828249" y="1096414"/>
            <a:ext cx="4361652" cy="4370180"/>
          </a:xfrm>
          <a:prstGeom prst="rect">
            <a:avLst/>
          </a:prstGeom>
        </p:spPr>
      </p:pic>
      <p:sp>
        <p:nvSpPr>
          <p:cNvPr id="11" name="TextBox 10">
            <a:extLst>
              <a:ext uri="{FF2B5EF4-FFF2-40B4-BE49-F238E27FC236}">
                <a16:creationId xmlns:a16="http://schemas.microsoft.com/office/drawing/2014/main" id="{6E50C30E-9F24-B44E-8A54-1BDF5F555E31}"/>
              </a:ext>
            </a:extLst>
          </p:cNvPr>
          <p:cNvSpPr txBox="1"/>
          <p:nvPr/>
        </p:nvSpPr>
        <p:spPr>
          <a:xfrm>
            <a:off x="982042" y="5466593"/>
            <a:ext cx="4323107" cy="369332"/>
          </a:xfrm>
          <a:prstGeom prst="rect">
            <a:avLst/>
          </a:prstGeom>
          <a:noFill/>
        </p:spPr>
        <p:txBody>
          <a:bodyPr wrap="none" rtlCol="0">
            <a:spAutoFit/>
          </a:bodyPr>
          <a:lstStyle/>
          <a:p>
            <a:r>
              <a:rPr lang="en-US" dirty="0"/>
              <a:t>Phaethon-Image 167, Dec 14, 2017, Raw, BC</a:t>
            </a:r>
          </a:p>
        </p:txBody>
      </p:sp>
      <p:sp>
        <p:nvSpPr>
          <p:cNvPr id="12" name="TextBox 11">
            <a:extLst>
              <a:ext uri="{FF2B5EF4-FFF2-40B4-BE49-F238E27FC236}">
                <a16:creationId xmlns:a16="http://schemas.microsoft.com/office/drawing/2014/main" id="{6951B3B8-21FB-8745-8D61-F672662AA087}"/>
              </a:ext>
            </a:extLst>
          </p:cNvPr>
          <p:cNvSpPr txBox="1"/>
          <p:nvPr/>
        </p:nvSpPr>
        <p:spPr>
          <a:xfrm>
            <a:off x="6629641" y="5466593"/>
            <a:ext cx="4758867" cy="646331"/>
          </a:xfrm>
          <a:prstGeom prst="rect">
            <a:avLst/>
          </a:prstGeom>
          <a:noFill/>
        </p:spPr>
        <p:txBody>
          <a:bodyPr wrap="none" rtlCol="0">
            <a:spAutoFit/>
          </a:bodyPr>
          <a:lstStyle/>
          <a:p>
            <a:r>
              <a:rPr lang="en-US" dirty="0"/>
              <a:t>Phaethon-Image 167, Dec 14, 2017, Reduced, BC</a:t>
            </a:r>
          </a:p>
          <a:p>
            <a:endParaRPr lang="en-US" dirty="0"/>
          </a:p>
        </p:txBody>
      </p:sp>
      <p:sp>
        <p:nvSpPr>
          <p:cNvPr id="3" name="TextBox 2">
            <a:extLst>
              <a:ext uri="{FF2B5EF4-FFF2-40B4-BE49-F238E27FC236}">
                <a16:creationId xmlns:a16="http://schemas.microsoft.com/office/drawing/2014/main" id="{D0F307C3-76FF-8048-A317-EDD40D5ADD41}"/>
              </a:ext>
            </a:extLst>
          </p:cNvPr>
          <p:cNvSpPr txBox="1"/>
          <p:nvPr/>
        </p:nvSpPr>
        <p:spPr>
          <a:xfrm>
            <a:off x="4822638" y="6112924"/>
            <a:ext cx="2546723" cy="369332"/>
          </a:xfrm>
          <a:prstGeom prst="rect">
            <a:avLst/>
          </a:prstGeom>
          <a:noFill/>
        </p:spPr>
        <p:txBody>
          <a:bodyPr wrap="none" rtlCol="0">
            <a:spAutoFit/>
          </a:bodyPr>
          <a:lstStyle/>
          <a:p>
            <a:r>
              <a:rPr lang="en-US" dirty="0"/>
              <a:t>Seems related to flats . . .</a:t>
            </a:r>
          </a:p>
        </p:txBody>
      </p:sp>
    </p:spTree>
    <p:extLst>
      <p:ext uri="{BB962C8B-B14F-4D97-AF65-F5344CB8AC3E}">
        <p14:creationId xmlns:p14="http://schemas.microsoft.com/office/powerpoint/2010/main" val="156420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EAE4-D6EE-B941-A79A-E40A39CD0B49}"/>
              </a:ext>
            </a:extLst>
          </p:cNvPr>
          <p:cNvSpPr>
            <a:spLocks noGrp="1"/>
          </p:cNvSpPr>
          <p:nvPr>
            <p:ph type="title"/>
          </p:nvPr>
        </p:nvSpPr>
        <p:spPr>
          <a:xfrm>
            <a:off x="3500744" y="120017"/>
            <a:ext cx="5190509" cy="718240"/>
          </a:xfrm>
        </p:spPr>
        <p:txBody>
          <a:bodyPr>
            <a:normAutofit/>
          </a:bodyPr>
          <a:lstStyle/>
          <a:p>
            <a:r>
              <a:rPr lang="en-US" dirty="0"/>
              <a:t>Different Flat Formats</a:t>
            </a:r>
          </a:p>
        </p:txBody>
      </p:sp>
      <p:pic>
        <p:nvPicPr>
          <p:cNvPr id="5" name="Content Placeholder 4">
            <a:extLst>
              <a:ext uri="{FF2B5EF4-FFF2-40B4-BE49-F238E27FC236}">
                <a16:creationId xmlns:a16="http://schemas.microsoft.com/office/drawing/2014/main" id="{A15C365C-997A-944C-9697-0AF6E6405AB1}"/>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rcRect/>
          <a:stretch/>
        </p:blipFill>
        <p:spPr>
          <a:xfrm>
            <a:off x="923440" y="1115256"/>
            <a:ext cx="4440312" cy="4351337"/>
          </a:xfrm>
        </p:spPr>
      </p:pic>
      <p:pic>
        <p:nvPicPr>
          <p:cNvPr id="7" name="Picture 6">
            <a:extLst>
              <a:ext uri="{FF2B5EF4-FFF2-40B4-BE49-F238E27FC236}">
                <a16:creationId xmlns:a16="http://schemas.microsoft.com/office/drawing/2014/main" id="{8272F0B4-942B-1F46-9770-30E1393987C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828249" y="1144378"/>
            <a:ext cx="4361652" cy="4274252"/>
          </a:xfrm>
          <a:prstGeom prst="rect">
            <a:avLst/>
          </a:prstGeom>
        </p:spPr>
      </p:pic>
      <p:sp>
        <p:nvSpPr>
          <p:cNvPr id="11" name="TextBox 10">
            <a:extLst>
              <a:ext uri="{FF2B5EF4-FFF2-40B4-BE49-F238E27FC236}">
                <a16:creationId xmlns:a16="http://schemas.microsoft.com/office/drawing/2014/main" id="{6E50C30E-9F24-B44E-8A54-1BDF5F555E31}"/>
              </a:ext>
            </a:extLst>
          </p:cNvPr>
          <p:cNvSpPr txBox="1"/>
          <p:nvPr/>
        </p:nvSpPr>
        <p:spPr>
          <a:xfrm>
            <a:off x="2409516" y="5466664"/>
            <a:ext cx="1840056" cy="369332"/>
          </a:xfrm>
          <a:prstGeom prst="rect">
            <a:avLst/>
          </a:prstGeom>
          <a:noFill/>
        </p:spPr>
        <p:txBody>
          <a:bodyPr wrap="none" rtlCol="0">
            <a:spAutoFit/>
          </a:bodyPr>
          <a:lstStyle/>
          <a:p>
            <a:r>
              <a:rPr lang="en-US" dirty="0"/>
              <a:t>Flat on Dec 15-BC</a:t>
            </a:r>
          </a:p>
        </p:txBody>
      </p:sp>
      <p:sp>
        <p:nvSpPr>
          <p:cNvPr id="12" name="TextBox 11">
            <a:extLst>
              <a:ext uri="{FF2B5EF4-FFF2-40B4-BE49-F238E27FC236}">
                <a16:creationId xmlns:a16="http://schemas.microsoft.com/office/drawing/2014/main" id="{6951B3B8-21FB-8745-8D61-F672662AA087}"/>
              </a:ext>
            </a:extLst>
          </p:cNvPr>
          <p:cNvSpPr txBox="1"/>
          <p:nvPr/>
        </p:nvSpPr>
        <p:spPr>
          <a:xfrm>
            <a:off x="8147557" y="5418630"/>
            <a:ext cx="1723036" cy="646331"/>
          </a:xfrm>
          <a:prstGeom prst="rect">
            <a:avLst/>
          </a:prstGeom>
          <a:noFill/>
        </p:spPr>
        <p:txBody>
          <a:bodyPr wrap="none" rtlCol="0">
            <a:spAutoFit/>
          </a:bodyPr>
          <a:lstStyle/>
          <a:p>
            <a:r>
              <a:rPr lang="en-US" dirty="0"/>
              <a:t>Flat on Dec 16-r’</a:t>
            </a:r>
          </a:p>
          <a:p>
            <a:endParaRPr lang="en-US" dirty="0"/>
          </a:p>
        </p:txBody>
      </p:sp>
      <p:sp>
        <p:nvSpPr>
          <p:cNvPr id="3" name="TextBox 2">
            <a:extLst>
              <a:ext uri="{FF2B5EF4-FFF2-40B4-BE49-F238E27FC236}">
                <a16:creationId xmlns:a16="http://schemas.microsoft.com/office/drawing/2014/main" id="{D0F307C3-76FF-8048-A317-EDD40D5ADD41}"/>
              </a:ext>
            </a:extLst>
          </p:cNvPr>
          <p:cNvSpPr txBox="1"/>
          <p:nvPr/>
        </p:nvSpPr>
        <p:spPr>
          <a:xfrm>
            <a:off x="3654432" y="6007418"/>
            <a:ext cx="4883132" cy="369332"/>
          </a:xfrm>
          <a:prstGeom prst="rect">
            <a:avLst/>
          </a:prstGeom>
          <a:noFill/>
        </p:spPr>
        <p:txBody>
          <a:bodyPr wrap="none" rtlCol="0">
            <a:spAutoFit/>
          </a:bodyPr>
          <a:lstStyle/>
          <a:p>
            <a:r>
              <a:rPr lang="en-US" dirty="0"/>
              <a:t>Difference between shape of HB and Sloan filters?</a:t>
            </a:r>
          </a:p>
        </p:txBody>
      </p:sp>
    </p:spTree>
    <p:extLst>
      <p:ext uri="{BB962C8B-B14F-4D97-AF65-F5344CB8AC3E}">
        <p14:creationId xmlns:p14="http://schemas.microsoft.com/office/powerpoint/2010/main" val="641293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414</Words>
  <Application>Microsoft Macintosh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LDT Phaethon Campaign</vt:lpstr>
      <vt:lpstr>Phaethon</vt:lpstr>
      <vt:lpstr>Overview</vt:lpstr>
      <vt:lpstr>Calibrations-Spectroscopy</vt:lpstr>
      <vt:lpstr>Data-Spectroscopy</vt:lpstr>
      <vt:lpstr>Extracted Spectra</vt:lpstr>
      <vt:lpstr>Data-Imaging</vt:lpstr>
      <vt:lpstr>Odd background on Dec 16</vt:lpstr>
      <vt:lpstr>Different Flat Formats</vt:lpstr>
      <vt:lpstr>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LDT Phaethon Campaign</dc:title>
  <dc:creator>McKay, Adam (GSFC-693.0)[AMERICAN UNIVERSITY]</dc:creator>
  <cp:lastModifiedBy>McKay, Adam (GSFC-693.0)[AMERICAN UNIVERSITY]</cp:lastModifiedBy>
  <cp:revision>14</cp:revision>
  <dcterms:created xsi:type="dcterms:W3CDTF">2022-02-10T15:18:28Z</dcterms:created>
  <dcterms:modified xsi:type="dcterms:W3CDTF">2022-02-10T19:42:56Z</dcterms:modified>
</cp:coreProperties>
</file>