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257" r:id="rId3"/>
    <p:sldId id="258" r:id="rId4"/>
    <p:sldId id="316" r:id="rId5"/>
    <p:sldId id="270" r:id="rId6"/>
    <p:sldId id="307" r:id="rId7"/>
    <p:sldId id="311" r:id="rId8"/>
    <p:sldId id="317" r:id="rId9"/>
    <p:sldId id="312" r:id="rId10"/>
    <p:sldId id="323" r:id="rId11"/>
    <p:sldId id="308" r:id="rId12"/>
    <p:sldId id="319" r:id="rId13"/>
    <p:sldId id="320" r:id="rId14"/>
    <p:sldId id="321" r:id="rId15"/>
    <p:sldId id="324" r:id="rId16"/>
    <p:sldId id="325" r:id="rId17"/>
    <p:sldId id="287" r:id="rId18"/>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3" autoAdjust="0"/>
    <p:restoredTop sz="94660"/>
  </p:normalViewPr>
  <p:slideViewPr>
    <p:cSldViewPr snapToGrid="0">
      <p:cViewPr varScale="1">
        <p:scale>
          <a:sx n="110" d="100"/>
          <a:sy n="110" d="100"/>
        </p:scale>
        <p:origin x="871" y="69"/>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E066737-CC20-4049-BB4D-39B52B2BF8B6}" type="slidenum">
              <a:rPr lang="en-GB" altLang="en-US" sz="1400" smtClean="0"/>
              <a:pPr>
                <a:spcBef>
                  <a:spcPct val="0"/>
                </a:spcBef>
                <a:buSzPct val="45000"/>
                <a:buFont typeface="Wingdings" panose="05000000000000000000" pitchFamily="2" charset="2"/>
                <a:buNone/>
              </a:pPr>
              <a:t>4</a:t>
            </a:fld>
            <a:endParaRPr lang="en-GB" altLang="en-US" sz="1400"/>
          </a:p>
        </p:txBody>
      </p:sp>
      <p:sp>
        <p:nvSpPr>
          <p:cNvPr id="10243" name="Text Box 1"/>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1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5</a:t>
            </a:fld>
            <a:endParaRPr lang="en-GB" altLang="en-US" sz="140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0076E3B8-B262-413A-99CE-816AE8123FAF}" type="slidenum">
              <a:rPr lang="en-GB" altLang="en-US" sz="1400" smtClean="0"/>
              <a:pPr>
                <a:spcBef>
                  <a:spcPct val="0"/>
                </a:spcBef>
                <a:buClrTx/>
                <a:buSzPct val="45000"/>
                <a:buFontTx/>
                <a:buNone/>
              </a:pPr>
              <a:t>11</a:t>
            </a:fld>
            <a:endParaRPr lang="en-GB" altLang="en-US" sz="1400"/>
          </a:p>
        </p:txBody>
      </p:sp>
      <p:sp>
        <p:nvSpPr>
          <p:cNvPr id="1638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638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17</a:t>
            </a:fld>
            <a:endParaRPr lang="en-GB" altLang="en-US" sz="140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976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p>
          <a:p>
            <a:pPr algn="ctr" eaLnBrk="1">
              <a:spcAft>
                <a:spcPct val="0"/>
              </a:spcAft>
              <a:buClrTx/>
            </a:pPr>
            <a:r>
              <a:rPr lang="en-GB" altLang="en-US" sz="2800" dirty="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257060" y="85725"/>
            <a:ext cx="1571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Index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INDXINFO.TXT</a:t>
            </a:r>
            <a:r>
              <a:rPr lang="en-US" altLang="en-US" b="1" i="1" dirty="0">
                <a:solidFill>
                  <a:schemeClr val="tx1"/>
                </a:solidFill>
              </a:rPr>
              <a:t>        – </a:t>
            </a:r>
            <a:r>
              <a:rPr lang="en-US" altLang="en-US" b="1" dirty="0">
                <a:solidFill>
                  <a:schemeClr val="tx1"/>
                </a:solidFill>
              </a:rPr>
              <a:t>good</a:t>
            </a:r>
          </a:p>
          <a:p>
            <a:endParaRPr lang="en-US" altLang="en-US" b="1" i="1" dirty="0">
              <a:solidFill>
                <a:schemeClr val="tx1"/>
              </a:solidFill>
            </a:endParaRPr>
          </a:p>
          <a:p>
            <a:r>
              <a:rPr lang="en-US" altLang="en-US" b="1" dirty="0" err="1">
                <a:solidFill>
                  <a:schemeClr val="tx1"/>
                </a:solidFill>
              </a:rPr>
              <a:t>Index.tab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both files good in all datasets</a:t>
            </a:r>
          </a:p>
          <a:p>
            <a:r>
              <a:rPr lang="en-US" altLang="en-US" b="1" dirty="0" err="1">
                <a:solidFill>
                  <a:schemeClr val="tx1"/>
                </a:solidFill>
              </a:rPr>
              <a:t>Slimindx.tab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 both files good in all datasets</a:t>
            </a:r>
          </a:p>
          <a:p>
            <a:r>
              <a:rPr lang="en-US" altLang="en-US" b="1" dirty="0" err="1">
                <a:solidFill>
                  <a:schemeClr val="tx1"/>
                </a:solidFill>
              </a:rPr>
              <a:t>Checksum.tab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both files good in all datasets</a:t>
            </a:r>
          </a:p>
        </p:txBody>
      </p:sp>
    </p:spTree>
    <p:extLst>
      <p:ext uri="{BB962C8B-B14F-4D97-AF65-F5344CB8AC3E}">
        <p14:creationId xmlns:p14="http://schemas.microsoft.com/office/powerpoint/2010/main" val="422894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Data</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621230" cy="369332"/>
          </a:xfrm>
          <a:prstGeom prst="rect">
            <a:avLst/>
          </a:prstGeom>
          <a:noFill/>
        </p:spPr>
        <p:txBody>
          <a:bodyPr wrap="none" rtlCol="0">
            <a:spAutoFit/>
          </a:bodyPr>
          <a:lstStyle/>
          <a:p>
            <a:r>
              <a:rPr lang="en-US" dirty="0">
                <a:solidFill>
                  <a:schemeClr val="tx1"/>
                </a:solidFill>
              </a:rPr>
              <a:t>nh-x-pepssi-2-kem1-5.0</a:t>
            </a:r>
          </a:p>
        </p:txBody>
      </p:sp>
      <p:sp>
        <p:nvSpPr>
          <p:cNvPr id="3" name="TextBox 2"/>
          <p:cNvSpPr txBox="1"/>
          <p:nvPr/>
        </p:nvSpPr>
        <p:spPr>
          <a:xfrm>
            <a:off x="448930" y="977680"/>
            <a:ext cx="9375259" cy="2308324"/>
          </a:xfrm>
          <a:prstGeom prst="rect">
            <a:avLst/>
          </a:prstGeom>
          <a:noFill/>
        </p:spPr>
        <p:txBody>
          <a:bodyPr wrap="none" rtlCol="0">
            <a:spAutoFit/>
          </a:bodyPr>
          <a:lstStyle/>
          <a:p>
            <a:r>
              <a:rPr lang="en-US" dirty="0">
                <a:solidFill>
                  <a:schemeClr val="tx1"/>
                </a:solidFill>
              </a:rPr>
              <a:t>Files open with both NASAVIEW and FV suggesting that the PDS and FITS labels </a:t>
            </a:r>
            <a:br>
              <a:rPr lang="en-US" dirty="0">
                <a:solidFill>
                  <a:schemeClr val="tx1"/>
                </a:solidFill>
              </a:rPr>
            </a:br>
            <a:r>
              <a:rPr lang="en-US" dirty="0">
                <a:solidFill>
                  <a:schemeClr val="tx1"/>
                </a:solidFill>
              </a:rPr>
              <a:t>are well-formed. Validate tool did not catch any errors with labels. All of the files and labels</a:t>
            </a:r>
            <a:br>
              <a:rPr lang="en-US" dirty="0">
                <a:solidFill>
                  <a:schemeClr val="tx1"/>
                </a:solidFill>
              </a:rPr>
            </a:br>
            <a:r>
              <a:rPr lang="en-US" dirty="0">
                <a:solidFill>
                  <a:schemeClr val="tx1"/>
                </a:solidFill>
              </a:rPr>
              <a:t>selected for spot inspection appeared nominal.</a:t>
            </a:r>
          </a:p>
          <a:p>
            <a:endParaRPr lang="en-US" dirty="0">
              <a:solidFill>
                <a:schemeClr val="tx1"/>
              </a:solidFill>
            </a:endParaRPr>
          </a:p>
          <a:p>
            <a:r>
              <a:rPr lang="en-US" dirty="0">
                <a:solidFill>
                  <a:schemeClr val="tx1"/>
                </a:solidFill>
              </a:rPr>
              <a:t>All tables and columns accessible in NASAVIEW, listings look as expected</a:t>
            </a:r>
          </a:p>
          <a:p>
            <a:endParaRPr lang="en-US" dirty="0">
              <a:solidFill>
                <a:schemeClr val="tx1"/>
              </a:solidFill>
            </a:endParaRPr>
          </a:p>
          <a:p>
            <a:r>
              <a:rPr lang="en-US" dirty="0">
                <a:solidFill>
                  <a:schemeClr val="tx1"/>
                </a:solidFill>
              </a:rPr>
              <a:t>FV allow the user to plot data from any table versus time (MET or ET) and the plots</a:t>
            </a:r>
            <a:br>
              <a:rPr lang="en-US" dirty="0">
                <a:solidFill>
                  <a:schemeClr val="tx1"/>
                </a:solidFill>
              </a:rPr>
            </a:br>
            <a:r>
              <a:rPr lang="en-US" dirty="0">
                <a:solidFill>
                  <a:schemeClr val="tx1"/>
                </a:solidFill>
              </a:rPr>
              <a:t>look nominal</a:t>
            </a:r>
          </a:p>
        </p:txBody>
      </p:sp>
      <p:pic>
        <p:nvPicPr>
          <p:cNvPr id="6" name="Picture 5">
            <a:extLst>
              <a:ext uri="{FF2B5EF4-FFF2-40B4-BE49-F238E27FC236}">
                <a16:creationId xmlns:a16="http://schemas.microsoft.com/office/drawing/2014/main" id="{EB55D890-C3EA-4245-A71E-11BC7F3036DE}"/>
              </a:ext>
            </a:extLst>
          </p:cNvPr>
          <p:cNvPicPr>
            <a:picLocks noChangeAspect="1"/>
          </p:cNvPicPr>
          <p:nvPr/>
        </p:nvPicPr>
        <p:blipFill rotWithShape="1">
          <a:blip r:embed="rId2"/>
          <a:srcRect t="834" r="39018" b="13835"/>
          <a:stretch/>
        </p:blipFill>
        <p:spPr>
          <a:xfrm>
            <a:off x="84761" y="3383355"/>
            <a:ext cx="4955551" cy="3633536"/>
          </a:xfrm>
          <a:prstGeom prst="rect">
            <a:avLst/>
          </a:prstGeom>
        </p:spPr>
      </p:pic>
      <p:pic>
        <p:nvPicPr>
          <p:cNvPr id="9" name="Picture 8">
            <a:extLst>
              <a:ext uri="{FF2B5EF4-FFF2-40B4-BE49-F238E27FC236}">
                <a16:creationId xmlns:a16="http://schemas.microsoft.com/office/drawing/2014/main" id="{380220F1-4B52-4318-AAC9-807A9907036D}"/>
              </a:ext>
            </a:extLst>
          </p:cNvPr>
          <p:cNvPicPr>
            <a:picLocks noChangeAspect="1"/>
          </p:cNvPicPr>
          <p:nvPr/>
        </p:nvPicPr>
        <p:blipFill>
          <a:blip r:embed="rId3"/>
          <a:stretch>
            <a:fillRect/>
          </a:stretch>
        </p:blipFill>
        <p:spPr>
          <a:xfrm>
            <a:off x="5722649" y="3512566"/>
            <a:ext cx="3868960" cy="3875596"/>
          </a:xfrm>
          <a:prstGeom prst="rect">
            <a:avLst/>
          </a:prstGeom>
        </p:spPr>
      </p:pic>
    </p:spTree>
    <p:extLst>
      <p:ext uri="{BB962C8B-B14F-4D97-AF65-F5344CB8AC3E}">
        <p14:creationId xmlns:p14="http://schemas.microsoft.com/office/powerpoint/2010/main" val="285053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8703"/>
          <a:stretch/>
        </p:blipFill>
        <p:spPr>
          <a:xfrm>
            <a:off x="249079" y="4444515"/>
            <a:ext cx="4572000" cy="3087426"/>
          </a:xfrm>
          <a:prstGeom prst="rect">
            <a:avLst/>
          </a:prstGeom>
        </p:spPr>
      </p:pic>
      <p:sp>
        <p:nvSpPr>
          <p:cNvPr id="2" name="TextBox 1"/>
          <p:cNvSpPr txBox="1"/>
          <p:nvPr/>
        </p:nvSpPr>
        <p:spPr>
          <a:xfrm>
            <a:off x="3101419" y="381786"/>
            <a:ext cx="2736647" cy="369332"/>
          </a:xfrm>
          <a:prstGeom prst="rect">
            <a:avLst/>
          </a:prstGeom>
          <a:noFill/>
        </p:spPr>
        <p:txBody>
          <a:bodyPr wrap="none" rtlCol="0">
            <a:spAutoFit/>
          </a:bodyPr>
          <a:lstStyle/>
          <a:p>
            <a:r>
              <a:rPr lang="en-US" dirty="0">
                <a:solidFill>
                  <a:schemeClr val="tx1"/>
                </a:solidFill>
              </a:rPr>
              <a:t>nh-x-pepssi-3-kem1-v5.0</a:t>
            </a:r>
          </a:p>
        </p:txBody>
      </p:sp>
      <p:sp>
        <p:nvSpPr>
          <p:cNvPr id="3" name="TextBox 2"/>
          <p:cNvSpPr txBox="1"/>
          <p:nvPr/>
        </p:nvSpPr>
        <p:spPr>
          <a:xfrm>
            <a:off x="448930" y="835545"/>
            <a:ext cx="9552615" cy="2585323"/>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1"/>
                </a:solidFill>
              </a:rPr>
              <a:t>Files open with both NASAVIEW and FV suggesting that the PDS and FITS labels </a:t>
            </a:r>
            <a:br>
              <a:rPr lang="en-US" dirty="0">
                <a:solidFill>
                  <a:schemeClr val="tx1"/>
                </a:solidFill>
              </a:rPr>
            </a:br>
            <a:r>
              <a:rPr lang="en-US" dirty="0">
                <a:solidFill>
                  <a:schemeClr val="tx1"/>
                </a:solidFill>
              </a:rPr>
              <a:t>are well-formed. Validate tool did not catch any errors with labels. </a:t>
            </a:r>
          </a:p>
          <a:p>
            <a:pPr marL="285750" indent="-285750">
              <a:buFont typeface="Arial" panose="020B0604020202020204" pitchFamily="34" charset="0"/>
              <a:buChar char="•"/>
            </a:pPr>
            <a:r>
              <a:rPr lang="en-US" b="1" dirty="0">
                <a:solidFill>
                  <a:schemeClr val="tx1"/>
                </a:solidFill>
              </a:rPr>
              <a:t>Issue with labels (Auto description failed, Sulfur described as protons) reported in </a:t>
            </a:r>
            <a:br>
              <a:rPr lang="en-US" b="1" dirty="0">
                <a:solidFill>
                  <a:schemeClr val="tx1"/>
                </a:solidFill>
              </a:rPr>
            </a:br>
            <a:r>
              <a:rPr lang="en-US" b="1" dirty="0">
                <a:solidFill>
                  <a:schemeClr val="tx1"/>
                </a:solidFill>
              </a:rPr>
              <a:t>May 2020 review are all corrected here.</a:t>
            </a:r>
          </a:p>
          <a:p>
            <a:pPr marL="285750" indent="-285750">
              <a:buFont typeface="Arial" panose="020B0604020202020204" pitchFamily="34" charset="0"/>
              <a:buChar char="•"/>
            </a:pPr>
            <a:r>
              <a:rPr lang="en-US" dirty="0">
                <a:solidFill>
                  <a:schemeClr val="tx1"/>
                </a:solidFill>
              </a:rPr>
              <a:t>All of the data files selected for spot inspection appeared nominal. </a:t>
            </a:r>
            <a:r>
              <a:rPr lang="en-US" dirty="0" err="1">
                <a:solidFill>
                  <a:schemeClr val="tx1"/>
                </a:solidFill>
              </a:rPr>
              <a:t>NASAView</a:t>
            </a:r>
            <a:r>
              <a:rPr lang="en-US" dirty="0">
                <a:solidFill>
                  <a:schemeClr val="tx1"/>
                </a:solidFill>
              </a:rPr>
              <a:t> has some</a:t>
            </a:r>
            <a:br>
              <a:rPr lang="en-US" dirty="0">
                <a:solidFill>
                  <a:schemeClr val="tx1"/>
                </a:solidFill>
              </a:rPr>
            </a:br>
            <a:r>
              <a:rPr lang="en-US" dirty="0">
                <a:solidFill>
                  <a:schemeClr val="tx1"/>
                </a:solidFill>
              </a:rPr>
              <a:t>display issues with these data/labels</a:t>
            </a:r>
          </a:p>
          <a:p>
            <a:pPr marL="285750" indent="-285750">
              <a:buFont typeface="Arial" panose="020B0604020202020204" pitchFamily="34" charset="0"/>
              <a:buChar char="•"/>
            </a:pPr>
            <a:r>
              <a:rPr lang="en-US" dirty="0">
                <a:solidFill>
                  <a:schemeClr val="tx1"/>
                </a:solidFill>
              </a:rPr>
              <a:t>FV allow the user to plot data from any table versus time (MET or ET) and the plots</a:t>
            </a:r>
            <a:br>
              <a:rPr lang="en-US" dirty="0">
                <a:solidFill>
                  <a:schemeClr val="tx1"/>
                </a:solidFill>
              </a:rPr>
            </a:br>
            <a:r>
              <a:rPr lang="en-US" dirty="0">
                <a:solidFill>
                  <a:schemeClr val="tx1"/>
                </a:solidFill>
              </a:rPr>
              <a:t>look nominal.</a:t>
            </a:r>
          </a:p>
          <a:p>
            <a:endParaRPr lang="en-US" dirty="0">
              <a:solidFill>
                <a:schemeClr val="tx1"/>
              </a:solidFill>
            </a:endParaRPr>
          </a:p>
        </p:txBody>
      </p:sp>
      <p:sp>
        <p:nvSpPr>
          <p:cNvPr id="9" name="TextBox 8"/>
          <p:cNvSpPr txBox="1"/>
          <p:nvPr/>
        </p:nvSpPr>
        <p:spPr>
          <a:xfrm>
            <a:off x="5914310" y="3892978"/>
            <a:ext cx="3108543" cy="646331"/>
          </a:xfrm>
          <a:prstGeom prst="rect">
            <a:avLst/>
          </a:prstGeom>
          <a:noFill/>
        </p:spPr>
        <p:txBody>
          <a:bodyPr wrap="none" rtlCol="0">
            <a:spAutoFit/>
          </a:bodyPr>
          <a:lstStyle/>
          <a:p>
            <a:r>
              <a:rPr lang="en-US" dirty="0">
                <a:solidFill>
                  <a:schemeClr val="tx1"/>
                </a:solidFill>
              </a:rPr>
              <a:t>Electron Energy vs. Channel</a:t>
            </a:r>
            <a:br>
              <a:rPr lang="en-US" dirty="0">
                <a:solidFill>
                  <a:schemeClr val="tx1"/>
                </a:solidFill>
              </a:rPr>
            </a:br>
            <a:r>
              <a:rPr lang="en-US" dirty="0">
                <a:solidFill>
                  <a:schemeClr val="tx1"/>
                </a:solidFill>
              </a:rPr>
              <a:t> from 2021-02-25 (FV)</a:t>
            </a:r>
          </a:p>
        </p:txBody>
      </p:sp>
      <p:sp>
        <p:nvSpPr>
          <p:cNvPr id="11" name="TextBox 10"/>
          <p:cNvSpPr txBox="1"/>
          <p:nvPr/>
        </p:nvSpPr>
        <p:spPr>
          <a:xfrm>
            <a:off x="448930" y="3852154"/>
            <a:ext cx="4963731" cy="646331"/>
          </a:xfrm>
          <a:prstGeom prst="rect">
            <a:avLst/>
          </a:prstGeom>
          <a:noFill/>
        </p:spPr>
        <p:txBody>
          <a:bodyPr wrap="none" rtlCol="0">
            <a:spAutoFit/>
          </a:bodyPr>
          <a:lstStyle/>
          <a:p>
            <a:r>
              <a:rPr lang="en-US" dirty="0">
                <a:solidFill>
                  <a:schemeClr val="tx1"/>
                </a:solidFill>
              </a:rPr>
              <a:t>NASAVIEW won’t allow users to navigate past </a:t>
            </a:r>
            <a:br>
              <a:rPr lang="en-US" dirty="0">
                <a:solidFill>
                  <a:schemeClr val="tx1"/>
                </a:solidFill>
              </a:rPr>
            </a:br>
            <a:r>
              <a:rPr lang="en-US" dirty="0">
                <a:solidFill>
                  <a:schemeClr val="tx1"/>
                </a:solidFill>
              </a:rPr>
              <a:t>the first image in the file – known s/w problem</a:t>
            </a:r>
          </a:p>
        </p:txBody>
      </p:sp>
      <p:sp>
        <p:nvSpPr>
          <p:cNvPr id="12" name="TextBox 11"/>
          <p:cNvSpPr txBox="1"/>
          <p:nvPr/>
        </p:nvSpPr>
        <p:spPr>
          <a:xfrm>
            <a:off x="460919" y="5622272"/>
            <a:ext cx="4224298" cy="923330"/>
          </a:xfrm>
          <a:prstGeom prst="rect">
            <a:avLst/>
          </a:prstGeom>
          <a:noFill/>
        </p:spPr>
        <p:txBody>
          <a:bodyPr wrap="none" rtlCol="0">
            <a:spAutoFit/>
          </a:bodyPr>
          <a:lstStyle/>
          <a:p>
            <a:r>
              <a:rPr lang="en-US" dirty="0"/>
              <a:t>Weak TOF vs Energy signal matches </a:t>
            </a:r>
            <a:br>
              <a:rPr lang="en-US" dirty="0"/>
            </a:br>
            <a:r>
              <a:rPr lang="en-US" dirty="0"/>
              <a:t>similar PHA result from FV for this data </a:t>
            </a:r>
            <a:br>
              <a:rPr lang="en-US" dirty="0"/>
            </a:br>
            <a:r>
              <a:rPr lang="en-US" dirty="0"/>
              <a:t>file (2021-02-25)</a:t>
            </a:r>
          </a:p>
        </p:txBody>
      </p:sp>
      <p:cxnSp>
        <p:nvCxnSpPr>
          <p:cNvPr id="14" name="Straight Arrow Connector 13"/>
          <p:cNvCxnSpPr/>
          <p:nvPr/>
        </p:nvCxnSpPr>
        <p:spPr bwMode="auto">
          <a:xfrm flipH="1">
            <a:off x="1984443" y="6268603"/>
            <a:ext cx="646889" cy="1011839"/>
          </a:xfrm>
          <a:prstGeom prst="straightConnector1">
            <a:avLst/>
          </a:prstGeom>
          <a:solidFill>
            <a:srgbClr val="00B8FF"/>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4377164" y="3572862"/>
            <a:ext cx="1813317" cy="369332"/>
          </a:xfrm>
          <a:prstGeom prst="rect">
            <a:avLst/>
          </a:prstGeom>
          <a:noFill/>
        </p:spPr>
        <p:txBody>
          <a:bodyPr wrap="none" rtlCol="0">
            <a:spAutoFit/>
          </a:bodyPr>
          <a:lstStyle/>
          <a:p>
            <a:r>
              <a:rPr lang="en-US" b="1" dirty="0">
                <a:solidFill>
                  <a:schemeClr val="tx1"/>
                </a:solidFill>
              </a:rPr>
              <a:t>New Data Files</a:t>
            </a:r>
          </a:p>
        </p:txBody>
      </p:sp>
      <p:pic>
        <p:nvPicPr>
          <p:cNvPr id="13" name="Picture 12">
            <a:extLst>
              <a:ext uri="{FF2B5EF4-FFF2-40B4-BE49-F238E27FC236}">
                <a16:creationId xmlns:a16="http://schemas.microsoft.com/office/drawing/2014/main" id="{68E43B86-8A2F-4BF9-85A6-7A1223C1A0FB}"/>
              </a:ext>
            </a:extLst>
          </p:cNvPr>
          <p:cNvPicPr>
            <a:picLocks noChangeAspect="1"/>
          </p:cNvPicPr>
          <p:nvPr/>
        </p:nvPicPr>
        <p:blipFill rotWithShape="1">
          <a:blip r:embed="rId3"/>
          <a:srcRect l="936" t="31673" r="5914" b="5106"/>
          <a:stretch/>
        </p:blipFill>
        <p:spPr>
          <a:xfrm>
            <a:off x="5600657" y="4490092"/>
            <a:ext cx="4019049" cy="3028482"/>
          </a:xfrm>
          <a:prstGeom prst="rect">
            <a:avLst/>
          </a:prstGeom>
        </p:spPr>
      </p:pic>
    </p:spTree>
    <p:extLst>
      <p:ext uri="{BB962C8B-B14F-4D97-AF65-F5344CB8AC3E}">
        <p14:creationId xmlns:p14="http://schemas.microsoft.com/office/powerpoint/2010/main" val="331900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721" y="3962400"/>
            <a:ext cx="1518364" cy="646331"/>
          </a:xfrm>
          <a:prstGeom prst="rect">
            <a:avLst/>
          </a:prstGeom>
          <a:noFill/>
        </p:spPr>
        <p:txBody>
          <a:bodyPr wrap="none" rtlCol="0">
            <a:spAutoFit/>
          </a:bodyPr>
          <a:lstStyle/>
          <a:p>
            <a:r>
              <a:rPr lang="en-US" dirty="0">
                <a:solidFill>
                  <a:schemeClr val="tx1"/>
                </a:solidFill>
              </a:rPr>
              <a:t>Plot courtesy</a:t>
            </a:r>
            <a:br>
              <a:rPr lang="en-US" dirty="0">
                <a:solidFill>
                  <a:schemeClr val="tx1"/>
                </a:solidFill>
              </a:rPr>
            </a:br>
            <a:r>
              <a:rPr lang="en-US" dirty="0">
                <a:solidFill>
                  <a:schemeClr val="tx1"/>
                </a:solidFill>
              </a:rPr>
              <a:t> of R. </a:t>
            </a:r>
            <a:r>
              <a:rPr lang="en-US" dirty="0" err="1">
                <a:solidFill>
                  <a:schemeClr val="tx1"/>
                </a:solidFill>
              </a:rPr>
              <a:t>Frahm</a:t>
            </a:r>
            <a:endParaRPr lang="en-US" dirty="0">
              <a:solidFill>
                <a:schemeClr val="tx1"/>
              </a:solidFill>
            </a:endParaRPr>
          </a:p>
        </p:txBody>
      </p:sp>
      <p:sp>
        <p:nvSpPr>
          <p:cNvPr id="6" name="TextBox 5"/>
          <p:cNvSpPr txBox="1"/>
          <p:nvPr/>
        </p:nvSpPr>
        <p:spPr>
          <a:xfrm>
            <a:off x="1587036" y="6189009"/>
            <a:ext cx="7725192" cy="1200329"/>
          </a:xfrm>
          <a:prstGeom prst="rect">
            <a:avLst/>
          </a:prstGeom>
          <a:noFill/>
        </p:spPr>
        <p:txBody>
          <a:bodyPr wrap="none" rtlCol="0">
            <a:spAutoFit/>
          </a:bodyPr>
          <a:lstStyle/>
          <a:p>
            <a:r>
              <a:rPr lang="en-US" dirty="0">
                <a:solidFill>
                  <a:schemeClr val="tx1"/>
                </a:solidFill>
              </a:rPr>
              <a:t>Plot shows that the quick-look spectrogram data provided in each data file</a:t>
            </a:r>
            <a:br>
              <a:rPr lang="en-US" dirty="0">
                <a:solidFill>
                  <a:schemeClr val="tx1"/>
                </a:solidFill>
              </a:rPr>
            </a:br>
            <a:r>
              <a:rPr lang="en-US" dirty="0">
                <a:solidFill>
                  <a:schemeClr val="tx1"/>
                </a:solidFill>
              </a:rPr>
              <a:t>look different in the new data associated with the v5 delivery than in past</a:t>
            </a:r>
            <a:br>
              <a:rPr lang="en-US" dirty="0">
                <a:solidFill>
                  <a:schemeClr val="tx1"/>
                </a:solidFill>
              </a:rPr>
            </a:br>
            <a:r>
              <a:rPr lang="en-US" dirty="0">
                <a:solidFill>
                  <a:schemeClr val="tx1"/>
                </a:solidFill>
              </a:rPr>
              <a:t>deliveries. The reason for this difference is unexplained. Flux data do not</a:t>
            </a:r>
            <a:br>
              <a:rPr lang="en-US" dirty="0">
                <a:solidFill>
                  <a:schemeClr val="tx1"/>
                </a:solidFill>
              </a:rPr>
            </a:br>
            <a:r>
              <a:rPr lang="en-US" dirty="0">
                <a:solidFill>
                  <a:schemeClr val="tx1"/>
                </a:solidFill>
              </a:rPr>
              <a:t>show a strong discontinuity at the new/old data boundary.</a:t>
            </a:r>
          </a:p>
        </p:txBody>
      </p:sp>
      <p:sp>
        <p:nvSpPr>
          <p:cNvPr id="7" name="TextBox 6">
            <a:extLst>
              <a:ext uri="{FF2B5EF4-FFF2-40B4-BE49-F238E27FC236}">
                <a16:creationId xmlns:a16="http://schemas.microsoft.com/office/drawing/2014/main" id="{B946E7DE-1294-4FC4-BBA9-9A15BD93807C}"/>
              </a:ext>
            </a:extLst>
          </p:cNvPr>
          <p:cNvSpPr txBox="1"/>
          <p:nvPr/>
        </p:nvSpPr>
        <p:spPr>
          <a:xfrm>
            <a:off x="3671988" y="197910"/>
            <a:ext cx="2736647" cy="369332"/>
          </a:xfrm>
          <a:prstGeom prst="rect">
            <a:avLst/>
          </a:prstGeom>
          <a:noFill/>
        </p:spPr>
        <p:txBody>
          <a:bodyPr wrap="none" rtlCol="0">
            <a:spAutoFit/>
          </a:bodyPr>
          <a:lstStyle/>
          <a:p>
            <a:r>
              <a:rPr lang="en-US" dirty="0">
                <a:solidFill>
                  <a:schemeClr val="tx1"/>
                </a:solidFill>
              </a:rPr>
              <a:t>nh-x-pepssi-3-kem1-v5.0</a:t>
            </a:r>
          </a:p>
        </p:txBody>
      </p:sp>
      <p:pic>
        <p:nvPicPr>
          <p:cNvPr id="3" name="Picture 2">
            <a:extLst>
              <a:ext uri="{FF2B5EF4-FFF2-40B4-BE49-F238E27FC236}">
                <a16:creationId xmlns:a16="http://schemas.microsoft.com/office/drawing/2014/main" id="{7CF14AB8-CF63-4A1C-BEAF-B21FCD49F360}"/>
              </a:ext>
            </a:extLst>
          </p:cNvPr>
          <p:cNvPicPr>
            <a:picLocks noChangeAspect="1"/>
          </p:cNvPicPr>
          <p:nvPr/>
        </p:nvPicPr>
        <p:blipFill rotWithShape="1">
          <a:blip r:embed="rId2"/>
          <a:srcRect l="5496" t="19919" r="2009" b="3496"/>
          <a:stretch/>
        </p:blipFill>
        <p:spPr>
          <a:xfrm>
            <a:off x="1995112" y="619120"/>
            <a:ext cx="7602064" cy="5518010"/>
          </a:xfrm>
          <a:prstGeom prst="rect">
            <a:avLst/>
          </a:prstGeom>
        </p:spPr>
      </p:pic>
    </p:spTree>
    <p:extLst>
      <p:ext uri="{BB962C8B-B14F-4D97-AF65-F5344CB8AC3E}">
        <p14:creationId xmlns:p14="http://schemas.microsoft.com/office/powerpoint/2010/main" val="13897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916183" cy="369332"/>
          </a:xfrm>
          <a:prstGeom prst="rect">
            <a:avLst/>
          </a:prstGeom>
          <a:noFill/>
        </p:spPr>
        <p:txBody>
          <a:bodyPr wrap="none" rtlCol="0">
            <a:spAutoFit/>
          </a:bodyPr>
          <a:lstStyle/>
          <a:p>
            <a:r>
              <a:rPr lang="en-US" dirty="0">
                <a:solidFill>
                  <a:schemeClr val="tx1"/>
                </a:solidFill>
              </a:rPr>
              <a:t>nh-x-pepssi-4-plasma-v1.0</a:t>
            </a:r>
          </a:p>
        </p:txBody>
      </p:sp>
      <p:sp>
        <p:nvSpPr>
          <p:cNvPr id="3" name="TextBox 2"/>
          <p:cNvSpPr txBox="1"/>
          <p:nvPr/>
        </p:nvSpPr>
        <p:spPr>
          <a:xfrm>
            <a:off x="448930" y="977680"/>
            <a:ext cx="9001247" cy="1754326"/>
          </a:xfrm>
          <a:prstGeom prst="rect">
            <a:avLst/>
          </a:prstGeom>
          <a:noFill/>
        </p:spPr>
        <p:txBody>
          <a:bodyPr wrap="none" rtlCol="0">
            <a:spAutoFit/>
          </a:bodyPr>
          <a:lstStyle/>
          <a:p>
            <a:r>
              <a:rPr lang="en-US" dirty="0">
                <a:solidFill>
                  <a:schemeClr val="tx1"/>
                </a:solidFill>
              </a:rPr>
              <a:t>Files are ASCII CSV with PDS3 labels – Easy to open in Excel</a:t>
            </a:r>
          </a:p>
          <a:p>
            <a:r>
              <a:rPr lang="en-US" dirty="0">
                <a:solidFill>
                  <a:schemeClr val="tx1"/>
                </a:solidFill>
              </a:rPr>
              <a:t>File listings look as expected</a:t>
            </a:r>
          </a:p>
          <a:p>
            <a:r>
              <a:rPr lang="en-US" dirty="0">
                <a:solidFill>
                  <a:schemeClr val="tx1"/>
                </a:solidFill>
              </a:rPr>
              <a:t>PDS labels appear to be properly formatted.</a:t>
            </a:r>
          </a:p>
          <a:p>
            <a:pPr lvl="1">
              <a:buFont typeface="Arial" panose="020B0604020202020204" pitchFamily="34" charset="0"/>
              <a:buChar char="•"/>
            </a:pPr>
            <a:r>
              <a:rPr lang="en-US" dirty="0">
                <a:solidFill>
                  <a:schemeClr val="tx1"/>
                </a:solidFill>
              </a:rPr>
              <a:t>Field descriptions are all identical, content is inferred from field name, however,</a:t>
            </a:r>
            <a:br>
              <a:rPr lang="en-US" dirty="0">
                <a:solidFill>
                  <a:schemeClr val="tx1"/>
                </a:solidFill>
              </a:rPr>
            </a:br>
            <a:r>
              <a:rPr lang="en-US" dirty="0">
                <a:solidFill>
                  <a:schemeClr val="tx1"/>
                </a:solidFill>
              </a:rPr>
              <a:t>no field naming convention in provided in the labels or dataset.cat</a:t>
            </a:r>
          </a:p>
          <a:p>
            <a:pPr lvl="1">
              <a:buFont typeface="Arial" panose="020B0604020202020204" pitchFamily="34" charset="0"/>
              <a:buChar char="•"/>
            </a:pPr>
            <a:r>
              <a:rPr lang="en-US" dirty="0">
                <a:solidFill>
                  <a:schemeClr val="tx1"/>
                </a:solidFill>
              </a:rPr>
              <a:t>Meaning of time column (start, center, end) of 1 </a:t>
            </a:r>
            <a:r>
              <a:rPr lang="en-US" dirty="0" err="1">
                <a:solidFill>
                  <a:schemeClr val="tx1"/>
                </a:solidFill>
              </a:rPr>
              <a:t>hr</a:t>
            </a:r>
            <a:r>
              <a:rPr lang="en-US" dirty="0">
                <a:solidFill>
                  <a:schemeClr val="tx1"/>
                </a:solidFill>
              </a:rPr>
              <a:t> average is not provided.</a:t>
            </a:r>
          </a:p>
        </p:txBody>
      </p:sp>
      <p:sp>
        <p:nvSpPr>
          <p:cNvPr id="7" name="TextBox 6">
            <a:extLst>
              <a:ext uri="{FF2B5EF4-FFF2-40B4-BE49-F238E27FC236}">
                <a16:creationId xmlns:a16="http://schemas.microsoft.com/office/drawing/2014/main" id="{FEFF472C-2459-4383-8D27-CA1FD974DF99}"/>
              </a:ext>
            </a:extLst>
          </p:cNvPr>
          <p:cNvSpPr txBox="1"/>
          <p:nvPr/>
        </p:nvSpPr>
        <p:spPr>
          <a:xfrm>
            <a:off x="695740" y="2848618"/>
            <a:ext cx="4750018" cy="369332"/>
          </a:xfrm>
          <a:prstGeom prst="rect">
            <a:avLst/>
          </a:prstGeom>
          <a:noFill/>
        </p:spPr>
        <p:txBody>
          <a:bodyPr wrap="none" rtlCol="0">
            <a:spAutoFit/>
          </a:bodyPr>
          <a:lstStyle/>
          <a:p>
            <a:r>
              <a:rPr lang="en-US" dirty="0">
                <a:solidFill>
                  <a:schemeClr val="tx1"/>
                </a:solidFill>
              </a:rPr>
              <a:t>2020 Doubles first few channels (flux &amp; </a:t>
            </a:r>
            <a:r>
              <a:rPr lang="en-US" dirty="0" err="1">
                <a:solidFill>
                  <a:schemeClr val="tx1"/>
                </a:solidFill>
              </a:rPr>
              <a:t>unc</a:t>
            </a:r>
            <a:r>
              <a:rPr lang="en-US" dirty="0">
                <a:solidFill>
                  <a:schemeClr val="tx1"/>
                </a:solidFill>
              </a:rPr>
              <a:t>) </a:t>
            </a:r>
          </a:p>
        </p:txBody>
      </p:sp>
      <p:pic>
        <p:nvPicPr>
          <p:cNvPr id="10" name="Picture 9">
            <a:extLst>
              <a:ext uri="{FF2B5EF4-FFF2-40B4-BE49-F238E27FC236}">
                <a16:creationId xmlns:a16="http://schemas.microsoft.com/office/drawing/2014/main" id="{4EC18303-E6B5-4448-9FF8-30339C58AB58}"/>
              </a:ext>
            </a:extLst>
          </p:cNvPr>
          <p:cNvPicPr>
            <a:picLocks noChangeAspect="1"/>
          </p:cNvPicPr>
          <p:nvPr/>
        </p:nvPicPr>
        <p:blipFill rotWithShape="1">
          <a:blip r:embed="rId2"/>
          <a:srcRect l="1529" t="12371" r="1847" b="4618"/>
          <a:stretch/>
        </p:blipFill>
        <p:spPr>
          <a:xfrm>
            <a:off x="4626667" y="4907932"/>
            <a:ext cx="5098773" cy="2557191"/>
          </a:xfrm>
          <a:prstGeom prst="rect">
            <a:avLst/>
          </a:prstGeom>
        </p:spPr>
      </p:pic>
      <p:sp>
        <p:nvSpPr>
          <p:cNvPr id="11" name="TextBox 10">
            <a:extLst>
              <a:ext uri="{FF2B5EF4-FFF2-40B4-BE49-F238E27FC236}">
                <a16:creationId xmlns:a16="http://schemas.microsoft.com/office/drawing/2014/main" id="{ADEAFD36-FE6C-460C-A9BE-42D24AA395B7}"/>
              </a:ext>
            </a:extLst>
          </p:cNvPr>
          <p:cNvSpPr txBox="1"/>
          <p:nvPr/>
        </p:nvSpPr>
        <p:spPr>
          <a:xfrm>
            <a:off x="5445758" y="4488351"/>
            <a:ext cx="4583371" cy="369332"/>
          </a:xfrm>
          <a:prstGeom prst="rect">
            <a:avLst/>
          </a:prstGeom>
          <a:noFill/>
        </p:spPr>
        <p:txBody>
          <a:bodyPr wrap="none" rtlCol="0">
            <a:spAutoFit/>
          </a:bodyPr>
          <a:lstStyle/>
          <a:p>
            <a:r>
              <a:rPr lang="en-US" dirty="0">
                <a:solidFill>
                  <a:schemeClr val="tx1"/>
                </a:solidFill>
              </a:rPr>
              <a:t>2020 Triples first few channels (flux &amp; </a:t>
            </a:r>
            <a:r>
              <a:rPr lang="en-US" dirty="0" err="1">
                <a:solidFill>
                  <a:schemeClr val="tx1"/>
                </a:solidFill>
              </a:rPr>
              <a:t>unc</a:t>
            </a:r>
            <a:r>
              <a:rPr lang="en-US" dirty="0">
                <a:solidFill>
                  <a:schemeClr val="tx1"/>
                </a:solidFill>
              </a:rPr>
              <a:t>) </a:t>
            </a:r>
          </a:p>
        </p:txBody>
      </p:sp>
      <p:pic>
        <p:nvPicPr>
          <p:cNvPr id="13" name="Picture 12">
            <a:extLst>
              <a:ext uri="{FF2B5EF4-FFF2-40B4-BE49-F238E27FC236}">
                <a16:creationId xmlns:a16="http://schemas.microsoft.com/office/drawing/2014/main" id="{FB722F20-B95C-40BD-8CD1-83F4ADB3BC40}"/>
              </a:ext>
            </a:extLst>
          </p:cNvPr>
          <p:cNvPicPr>
            <a:picLocks noChangeAspect="1"/>
          </p:cNvPicPr>
          <p:nvPr/>
        </p:nvPicPr>
        <p:blipFill rotWithShape="1">
          <a:blip r:embed="rId3"/>
          <a:srcRect l="1874" t="12456" r="3031" b="4871"/>
          <a:stretch/>
        </p:blipFill>
        <p:spPr>
          <a:xfrm>
            <a:off x="281277" y="3217950"/>
            <a:ext cx="5006341" cy="2540802"/>
          </a:xfrm>
          <a:prstGeom prst="rect">
            <a:avLst/>
          </a:prstGeom>
        </p:spPr>
      </p:pic>
    </p:spTree>
    <p:extLst>
      <p:ext uri="{BB962C8B-B14F-4D97-AF65-F5344CB8AC3E}">
        <p14:creationId xmlns:p14="http://schemas.microsoft.com/office/powerpoint/2010/main" val="17368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721" y="3962400"/>
            <a:ext cx="1518364" cy="646331"/>
          </a:xfrm>
          <a:prstGeom prst="rect">
            <a:avLst/>
          </a:prstGeom>
          <a:noFill/>
        </p:spPr>
        <p:txBody>
          <a:bodyPr wrap="none" rtlCol="0">
            <a:spAutoFit/>
          </a:bodyPr>
          <a:lstStyle/>
          <a:p>
            <a:r>
              <a:rPr lang="en-US" dirty="0">
                <a:solidFill>
                  <a:schemeClr val="tx1"/>
                </a:solidFill>
              </a:rPr>
              <a:t>Plot courtesy</a:t>
            </a:r>
            <a:br>
              <a:rPr lang="en-US" dirty="0">
                <a:solidFill>
                  <a:schemeClr val="tx1"/>
                </a:solidFill>
              </a:rPr>
            </a:br>
            <a:r>
              <a:rPr lang="en-US" dirty="0">
                <a:solidFill>
                  <a:schemeClr val="tx1"/>
                </a:solidFill>
              </a:rPr>
              <a:t> of R. </a:t>
            </a:r>
            <a:r>
              <a:rPr lang="en-US" dirty="0" err="1">
                <a:solidFill>
                  <a:schemeClr val="tx1"/>
                </a:solidFill>
              </a:rPr>
              <a:t>Frahm</a:t>
            </a:r>
            <a:endParaRPr lang="en-US" dirty="0">
              <a:solidFill>
                <a:schemeClr val="tx1"/>
              </a:solidFill>
            </a:endParaRPr>
          </a:p>
        </p:txBody>
      </p:sp>
      <p:sp>
        <p:nvSpPr>
          <p:cNvPr id="6" name="TextBox 5"/>
          <p:cNvSpPr txBox="1"/>
          <p:nvPr/>
        </p:nvSpPr>
        <p:spPr>
          <a:xfrm>
            <a:off x="1587036" y="6189009"/>
            <a:ext cx="7669728" cy="923330"/>
          </a:xfrm>
          <a:prstGeom prst="rect">
            <a:avLst/>
          </a:prstGeom>
          <a:noFill/>
        </p:spPr>
        <p:txBody>
          <a:bodyPr wrap="none" rtlCol="0">
            <a:spAutoFit/>
          </a:bodyPr>
          <a:lstStyle/>
          <a:p>
            <a:r>
              <a:rPr lang="en-US" dirty="0">
                <a:solidFill>
                  <a:schemeClr val="tx1"/>
                </a:solidFill>
              </a:rPr>
              <a:t>This plot shows the “doubles” spectra for the counts/second data from</a:t>
            </a:r>
            <a:br>
              <a:rPr lang="en-US" dirty="0">
                <a:solidFill>
                  <a:schemeClr val="tx1"/>
                </a:solidFill>
              </a:rPr>
            </a:br>
            <a:r>
              <a:rPr lang="en-US" dirty="0">
                <a:solidFill>
                  <a:schemeClr val="tx1"/>
                </a:solidFill>
              </a:rPr>
              <a:t>sectors S00 (top) to S05 (bottom).  The change in character of the data in</a:t>
            </a:r>
            <a:br>
              <a:rPr lang="en-US" dirty="0">
                <a:solidFill>
                  <a:schemeClr val="tx1"/>
                </a:solidFill>
              </a:rPr>
            </a:br>
            <a:r>
              <a:rPr lang="en-US" dirty="0">
                <a:solidFill>
                  <a:schemeClr val="tx1"/>
                </a:solidFill>
              </a:rPr>
              <a:t>early 2014 is a mode change that is documented.  </a:t>
            </a:r>
          </a:p>
        </p:txBody>
      </p:sp>
      <p:sp>
        <p:nvSpPr>
          <p:cNvPr id="4" name="TextBox 3">
            <a:extLst>
              <a:ext uri="{FF2B5EF4-FFF2-40B4-BE49-F238E27FC236}">
                <a16:creationId xmlns:a16="http://schemas.microsoft.com/office/drawing/2014/main" id="{66924287-53E0-4975-90E3-083E60AB5494}"/>
              </a:ext>
            </a:extLst>
          </p:cNvPr>
          <p:cNvSpPr txBox="1"/>
          <p:nvPr/>
        </p:nvSpPr>
        <p:spPr>
          <a:xfrm>
            <a:off x="3582220" y="262512"/>
            <a:ext cx="2916183" cy="369332"/>
          </a:xfrm>
          <a:prstGeom prst="rect">
            <a:avLst/>
          </a:prstGeom>
          <a:noFill/>
        </p:spPr>
        <p:txBody>
          <a:bodyPr wrap="none" rtlCol="0">
            <a:spAutoFit/>
          </a:bodyPr>
          <a:lstStyle/>
          <a:p>
            <a:r>
              <a:rPr lang="en-US" dirty="0">
                <a:solidFill>
                  <a:schemeClr val="tx1"/>
                </a:solidFill>
              </a:rPr>
              <a:t>nh-x-pepssi-4-plasma-v1.0</a:t>
            </a:r>
          </a:p>
        </p:txBody>
      </p:sp>
      <p:pic>
        <p:nvPicPr>
          <p:cNvPr id="3" name="Picture 2">
            <a:extLst>
              <a:ext uri="{FF2B5EF4-FFF2-40B4-BE49-F238E27FC236}">
                <a16:creationId xmlns:a16="http://schemas.microsoft.com/office/drawing/2014/main" id="{F8BF67C1-A565-480B-B582-6595F3397CBD}"/>
              </a:ext>
            </a:extLst>
          </p:cNvPr>
          <p:cNvPicPr>
            <a:picLocks noChangeAspect="1"/>
          </p:cNvPicPr>
          <p:nvPr/>
        </p:nvPicPr>
        <p:blipFill>
          <a:blip r:embed="rId2"/>
          <a:stretch>
            <a:fillRect/>
          </a:stretch>
        </p:blipFill>
        <p:spPr>
          <a:xfrm>
            <a:off x="2111722" y="720431"/>
            <a:ext cx="6137755" cy="5308284"/>
          </a:xfrm>
          <a:prstGeom prst="rect">
            <a:avLst/>
          </a:prstGeom>
        </p:spPr>
      </p:pic>
    </p:spTree>
    <p:extLst>
      <p:ext uri="{BB962C8B-B14F-4D97-AF65-F5344CB8AC3E}">
        <p14:creationId xmlns:p14="http://schemas.microsoft.com/office/powerpoint/2010/main" val="406013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dirty="0"/>
              <a:t>Summary of Liens</a:t>
            </a:r>
          </a:p>
        </p:txBody>
      </p:sp>
      <p:sp>
        <p:nvSpPr>
          <p:cNvPr id="2" name="TextBox 1"/>
          <p:cNvSpPr txBox="1"/>
          <p:nvPr/>
        </p:nvSpPr>
        <p:spPr>
          <a:xfrm>
            <a:off x="549724" y="814846"/>
            <a:ext cx="9212843" cy="6463308"/>
          </a:xfrm>
          <a:prstGeom prst="rect">
            <a:avLst/>
          </a:prstGeom>
          <a:noFill/>
        </p:spPr>
        <p:txBody>
          <a:bodyPr wrap="none" rtlCol="0">
            <a:spAutoFit/>
          </a:bodyPr>
          <a:lstStyle/>
          <a:p>
            <a:r>
              <a:rPr lang="en-US" dirty="0">
                <a:solidFill>
                  <a:schemeClr val="tx1"/>
                </a:solidFill>
              </a:rPr>
              <a:t>In general, the documentation is a bit sparse, particularly the dataset.cat files which</a:t>
            </a:r>
            <a:br>
              <a:rPr lang="en-US" dirty="0">
                <a:solidFill>
                  <a:schemeClr val="tx1"/>
                </a:solidFill>
              </a:rPr>
            </a:br>
            <a:r>
              <a:rPr lang="en-US" dirty="0">
                <a:solidFill>
                  <a:schemeClr val="tx1"/>
                </a:solidFill>
              </a:rPr>
              <a:t>are generic, not specific to the datasets.  This is just a comment and there is no </a:t>
            </a:r>
            <a:br>
              <a:rPr lang="en-US" dirty="0">
                <a:solidFill>
                  <a:schemeClr val="tx1"/>
                </a:solidFill>
              </a:rPr>
            </a:br>
            <a:r>
              <a:rPr lang="en-US" dirty="0">
                <a:solidFill>
                  <a:schemeClr val="tx1"/>
                </a:solidFill>
              </a:rPr>
              <a:t>associated lien, however, should the team decide to update the -3- dataset.cat file,</a:t>
            </a:r>
          </a:p>
          <a:p>
            <a:r>
              <a:rPr lang="en-US" dirty="0">
                <a:solidFill>
                  <a:schemeClr val="tx1"/>
                </a:solidFill>
              </a:rPr>
              <a:t>it would improve the archive.</a:t>
            </a:r>
            <a:endParaRPr lang="en-US" b="1" dirty="0">
              <a:solidFill>
                <a:srgbClr val="FF0000"/>
              </a:solidFill>
            </a:endParaRPr>
          </a:p>
          <a:p>
            <a:endParaRPr lang="en-US" dirty="0">
              <a:solidFill>
                <a:schemeClr val="tx1"/>
              </a:solidFill>
            </a:endParaRPr>
          </a:p>
          <a:p>
            <a:r>
              <a:rPr lang="en-US" b="1" dirty="0">
                <a:solidFill>
                  <a:schemeClr val="tx1"/>
                </a:solidFill>
              </a:rPr>
              <a:t>Liens against nh-x-pepssi-4-plasma-v1.0 : </a:t>
            </a:r>
            <a:br>
              <a:rPr lang="en-US" b="1" dirty="0">
                <a:solidFill>
                  <a:schemeClr val="tx1"/>
                </a:solidFill>
              </a:rPr>
            </a:br>
            <a:r>
              <a:rPr lang="en-US" dirty="0">
                <a:solidFill>
                  <a:schemeClr val="tx1"/>
                </a:solidFill>
              </a:rPr>
              <a:t>1) Correct the units (flux) description in the dataset.cat.</a:t>
            </a:r>
          </a:p>
          <a:p>
            <a:r>
              <a:rPr lang="en-US" dirty="0">
                <a:solidFill>
                  <a:schemeClr val="tx1"/>
                </a:solidFill>
              </a:rPr>
              <a:t>2) Add a field naming convention to the dataset.cat (easy) or update the labels to explain</a:t>
            </a:r>
            <a:br>
              <a:rPr lang="en-US" dirty="0">
                <a:solidFill>
                  <a:schemeClr val="tx1"/>
                </a:solidFill>
              </a:rPr>
            </a:br>
            <a:r>
              <a:rPr lang="en-US" dirty="0">
                <a:solidFill>
                  <a:schemeClr val="tx1"/>
                </a:solidFill>
              </a:rPr>
              <a:t>    the contents (more work).</a:t>
            </a:r>
            <a:br>
              <a:rPr lang="en-US" dirty="0">
                <a:solidFill>
                  <a:schemeClr val="tx1"/>
                </a:solidFill>
              </a:rPr>
            </a:br>
            <a:r>
              <a:rPr lang="en-US" dirty="0">
                <a:solidFill>
                  <a:schemeClr val="tx1"/>
                </a:solidFill>
              </a:rPr>
              <a:t>3) Update the dataset.cat to describe the meaning of the time-tag in the data files or </a:t>
            </a:r>
            <a:br>
              <a:rPr lang="en-US" dirty="0">
                <a:solidFill>
                  <a:schemeClr val="tx1"/>
                </a:solidFill>
              </a:rPr>
            </a:br>
            <a:r>
              <a:rPr lang="en-US" dirty="0">
                <a:solidFill>
                  <a:schemeClr val="tx1"/>
                </a:solidFill>
              </a:rPr>
              <a:t>    update the data file labels to provide that information. </a:t>
            </a:r>
          </a:p>
          <a:p>
            <a:endParaRPr lang="en-US" dirty="0">
              <a:solidFill>
                <a:schemeClr val="tx1"/>
              </a:solidFill>
            </a:endParaRPr>
          </a:p>
          <a:p>
            <a:r>
              <a:rPr lang="en-US" b="1" dirty="0">
                <a:solidFill>
                  <a:schemeClr val="tx1"/>
                </a:solidFill>
              </a:rPr>
              <a:t>Suggestions:</a:t>
            </a:r>
            <a:br>
              <a:rPr lang="en-US" dirty="0">
                <a:solidFill>
                  <a:schemeClr val="tx1"/>
                </a:solidFill>
              </a:rPr>
            </a:br>
            <a:r>
              <a:rPr lang="en-US" dirty="0">
                <a:solidFill>
                  <a:schemeClr val="tx1"/>
                </a:solidFill>
              </a:rPr>
              <a:t>1) Consider updating the ref.cat file so that all of the volumes use the same version.</a:t>
            </a:r>
            <a:br>
              <a:rPr lang="en-US" dirty="0">
                <a:solidFill>
                  <a:schemeClr val="tx1"/>
                </a:solidFill>
              </a:rPr>
            </a:br>
            <a:r>
              <a:rPr lang="en-US" dirty="0">
                <a:solidFill>
                  <a:schemeClr val="tx1"/>
                </a:solidFill>
              </a:rPr>
              <a:t>2) Consider adding trajectory data and other missing documents to the </a:t>
            </a:r>
            <a:br>
              <a:rPr lang="en-US" dirty="0">
                <a:solidFill>
                  <a:schemeClr val="tx1"/>
                </a:solidFill>
              </a:rPr>
            </a:br>
            <a:r>
              <a:rPr lang="en-US" dirty="0">
                <a:solidFill>
                  <a:schemeClr val="tx1"/>
                </a:solidFill>
              </a:rPr>
              <a:t>     nh-x-pepssi-4-plasma-v1.0 dataset.</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b="1" dirty="0">
                <a:solidFill>
                  <a:schemeClr val="tx1"/>
                </a:solidFill>
              </a:rPr>
              <a:t>Certification: The -2- and -3- data sets can be certified</a:t>
            </a:r>
            <a:br>
              <a:rPr lang="en-US" b="1" dirty="0">
                <a:solidFill>
                  <a:schemeClr val="tx1"/>
                </a:solidFill>
              </a:rPr>
            </a:br>
            <a:r>
              <a:rPr lang="en-US" b="1" dirty="0">
                <a:solidFill>
                  <a:schemeClr val="tx1"/>
                </a:solidFill>
              </a:rPr>
              <a:t>                       The -4- dataset can be certified after the liens on the dataset.cat </a:t>
            </a:r>
            <a:br>
              <a:rPr lang="en-US" b="1" dirty="0">
                <a:solidFill>
                  <a:schemeClr val="tx1"/>
                </a:solidFill>
              </a:rPr>
            </a:br>
            <a:r>
              <a:rPr lang="en-US" b="1" dirty="0">
                <a:solidFill>
                  <a:schemeClr val="tx1"/>
                </a:solidFill>
              </a:rPr>
              <a:t>                        file have been resolved.  </a:t>
            </a:r>
            <a:br>
              <a:rPr lang="en-US" b="1" dirty="0">
                <a:solidFill>
                  <a:schemeClr val="tx1"/>
                </a:solidFill>
              </a:rPr>
            </a:br>
            <a:endParaRPr lang="en-US"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Data Sets</a:t>
            </a:r>
          </a:p>
        </p:txBody>
      </p:sp>
      <p:sp>
        <p:nvSpPr>
          <p:cNvPr id="5123" name="Rectangle 2"/>
          <p:cNvSpPr>
            <a:spLocks noGrp="1" noChangeArrowheads="1"/>
          </p:cNvSpPr>
          <p:nvPr>
            <p:ph type="subTitle" idx="4294967295"/>
          </p:nvPr>
        </p:nvSpPr>
        <p:spPr>
          <a:xfrm>
            <a:off x="503238" y="1814513"/>
            <a:ext cx="9072562" cy="4900612"/>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Data -&gt;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nh-x-pepssi-2-kem1-v5.0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nh-x-pepssi-3-kem1-v5.0</a:t>
            </a:r>
            <a:br>
              <a:rPr lang="en-US" altLang="en-US" dirty="0"/>
            </a:br>
            <a:r>
              <a:rPr lang="en-US" altLang="en-US" dirty="0"/>
              <a:t>nh-x-pepssi-4-plasma-v1.0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a:t>
            </a:r>
            <a:br>
              <a:rPr lang="en-GB" altLang="en-US"/>
            </a:br>
            <a:r>
              <a:rPr lang="en-GB" altLang="en-US"/>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All Data Processing and Evaluation -</a:t>
            </a:r>
          </a:p>
          <a:p>
            <a:pPr marL="341313" indent="-323850" eaLnBrk="1">
              <a:lnSpc>
                <a:spcPct val="100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Machine: Dell XPS 15 9560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Operating System: Windows 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9219" name="Slide Number Placeholder 2"/>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4E5AC94-36F0-4F69-BFAB-1EF2ED422ED4}" type="slidenum">
              <a:rPr lang="en-GB" altLang="en-US" smtClean="0">
                <a:solidFill>
                  <a:srgbClr val="000000"/>
                </a:solidFill>
                <a:latin typeface="Times New Roman" panose="02020603050405020304" pitchFamily="18" charset="0"/>
              </a:rPr>
              <a:pPr/>
              <a:t>4</a:t>
            </a:fld>
            <a:endParaRPr lang="en-GB" altLang="en-US" dirty="0">
              <a:solidFill>
                <a:srgbClr val="000000"/>
              </a:solidFill>
              <a:latin typeface="Times New Roman" panose="02020603050405020304" pitchFamily="18" charset="0"/>
            </a:endParaRPr>
          </a:p>
        </p:txBody>
      </p:sp>
      <p:sp>
        <p:nvSpPr>
          <p:cNvPr id="9220" name="TextBox 2"/>
          <p:cNvSpPr txBox="1">
            <a:spLocks noChangeArrowheads="1"/>
          </p:cNvSpPr>
          <p:nvPr/>
        </p:nvSpPr>
        <p:spPr bwMode="auto">
          <a:xfrm>
            <a:off x="371475" y="284163"/>
            <a:ext cx="9421813"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The </a:t>
            </a:r>
            <a:r>
              <a:rPr lang="en-GB" altLang="en-US" sz="2000" dirty="0" err="1">
                <a:solidFill>
                  <a:srgbClr val="000000"/>
                </a:solidFill>
              </a:rPr>
              <a:t>catalog</a:t>
            </a:r>
            <a:r>
              <a:rPr lang="en-GB" altLang="en-US" sz="2000" dirty="0">
                <a:solidFill>
                  <a:srgbClr val="000000"/>
                </a:solidFill>
              </a:rPr>
              <a:t>, documents, and </a:t>
            </a:r>
            <a:r>
              <a:rPr lang="en-GB" altLang="en-US" sz="2000" dirty="0" err="1">
                <a:solidFill>
                  <a:srgbClr val="000000"/>
                </a:solidFill>
              </a:rPr>
              <a:t>calib</a:t>
            </a:r>
            <a:r>
              <a:rPr lang="en-GB" altLang="en-US" sz="2000" dirty="0">
                <a:solidFill>
                  <a:srgbClr val="000000"/>
                </a:solidFill>
              </a:rPr>
              <a:t> directories of these volumes are nearly identical, and most of their contents have been previously reviewed many times.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have taken advantage of this fact to reduce the review effort.</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used the folder compare option in </a:t>
            </a:r>
            <a:r>
              <a:rPr lang="en-GB" altLang="en-US" sz="2000" dirty="0" err="1">
                <a:solidFill>
                  <a:srgbClr val="000000"/>
                </a:solidFill>
              </a:rPr>
              <a:t>BeyondCompare</a:t>
            </a:r>
            <a:r>
              <a:rPr lang="en-GB" altLang="en-US" sz="2000" dirty="0">
                <a:solidFill>
                  <a:srgbClr val="000000"/>
                </a:solidFill>
              </a:rPr>
              <a:t> 3.3.13 to compare like folders across the four volumes, and then compare files contained in the folders. Most of the time, the only variation in the directory contents or the</a:t>
            </a:r>
          </a:p>
          <a:p>
            <a:pPr lvl="1" eaLnBrk="1">
              <a:buSzPct val="45000"/>
            </a:pPr>
            <a:r>
              <a:rPr lang="en-GB" altLang="en-US" sz="2000" dirty="0">
                <a:solidFill>
                  <a:srgbClr val="000000"/>
                </a:solidFill>
              </a:rPr>
              <a:t>	file therein were the file time stamps and the </a:t>
            </a:r>
            <a:r>
              <a:rPr lang="en-GB" altLang="en-US" sz="2000" dirty="0" err="1">
                <a:solidFill>
                  <a:srgbClr val="000000"/>
                </a:solidFill>
              </a:rPr>
              <a:t>data_set_id’s</a:t>
            </a:r>
            <a:r>
              <a:rPr lang="en-GB" altLang="en-US" sz="2000" dirty="0">
                <a:solidFill>
                  <a:srgbClr val="000000"/>
                </a:solidFill>
              </a:rPr>
              <a:t> in the label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Once this information was available to me, I only reviewed unique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Dec 2020 review to make sure that they had been addressed in this release.</a:t>
            </a: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extLst>
      <p:ext uri="{BB962C8B-B14F-4D97-AF65-F5344CB8AC3E}">
        <p14:creationId xmlns:p14="http://schemas.microsoft.com/office/powerpoint/2010/main" val="1992480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948113" y="85725"/>
            <a:ext cx="2189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Root level files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719138" y="1044575"/>
            <a:ext cx="749435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AAREADME</a:t>
            </a:r>
            <a:br>
              <a:rPr lang="en-US" altLang="en-US" dirty="0">
                <a:solidFill>
                  <a:schemeClr val="tx1"/>
                </a:solidFill>
              </a:rPr>
            </a:br>
            <a:r>
              <a:rPr lang="en-US" altLang="en-US" i="1" dirty="0">
                <a:solidFill>
                  <a:schemeClr val="tx1"/>
                </a:solidFill>
              </a:rPr>
              <a:t>No issues found:  -2- and -3- files essentially identical and are ok. </a:t>
            </a:r>
            <a:br>
              <a:rPr lang="en-US" altLang="en-US" i="1" dirty="0">
                <a:solidFill>
                  <a:schemeClr val="tx1"/>
                </a:solidFill>
              </a:rPr>
            </a:br>
            <a:r>
              <a:rPr lang="en-US" altLang="en-US" i="1" dirty="0">
                <a:solidFill>
                  <a:schemeClr val="tx1"/>
                </a:solidFill>
              </a:rPr>
              <a:t>The new -4- file is also fine as is.</a:t>
            </a:r>
            <a:br>
              <a:rPr lang="en-US" altLang="en-US" i="1" dirty="0">
                <a:solidFill>
                  <a:schemeClr val="tx1"/>
                </a:solidFill>
              </a:rPr>
            </a:br>
            <a:br>
              <a:rPr lang="en-US" altLang="en-US" i="1" dirty="0">
                <a:solidFill>
                  <a:schemeClr val="tx1"/>
                </a:solidFill>
              </a:rPr>
            </a:br>
            <a:r>
              <a:rPr lang="en-US" altLang="en-US" b="1" dirty="0">
                <a:solidFill>
                  <a:schemeClr val="tx1"/>
                </a:solidFill>
              </a:rPr>
              <a:t>VOLDESC</a:t>
            </a:r>
            <a:br>
              <a:rPr lang="en-US" altLang="en-US" i="1" dirty="0">
                <a:solidFill>
                  <a:schemeClr val="tx1"/>
                </a:solidFill>
              </a:rPr>
            </a:br>
            <a:r>
              <a:rPr lang="en-US" altLang="en-US" i="1" dirty="0">
                <a:solidFill>
                  <a:schemeClr val="tx1"/>
                </a:solidFill>
              </a:rPr>
              <a:t>No issues found – -2- and -3- files essentially identical and are ok.</a:t>
            </a:r>
            <a:br>
              <a:rPr lang="en-US" altLang="en-US" i="1" dirty="0">
                <a:solidFill>
                  <a:schemeClr val="tx1"/>
                </a:solidFill>
              </a:rPr>
            </a:br>
            <a:r>
              <a:rPr lang="en-US" altLang="en-US" i="1" dirty="0">
                <a:solidFill>
                  <a:schemeClr val="tx1"/>
                </a:solidFill>
              </a:rPr>
              <a:t>The new -4- file is also fine as is.</a:t>
            </a:r>
          </a:p>
          <a:p>
            <a:endParaRPr lang="en-US" altLang="en-US" i="1" dirty="0">
              <a:solidFill>
                <a:schemeClr val="tx1"/>
              </a:solidFill>
            </a:endParaRPr>
          </a:p>
          <a:p>
            <a:r>
              <a:rPr lang="en-US" altLang="en-US" i="1" dirty="0">
                <a:solidFill>
                  <a:schemeClr val="tx1"/>
                </a:solidFill>
              </a:rPr>
              <a:t>Question:  The SWRI address in the -4- file is listed as “suite 400” while</a:t>
            </a:r>
            <a:br>
              <a:rPr lang="en-US" altLang="en-US" i="1" dirty="0">
                <a:solidFill>
                  <a:schemeClr val="tx1"/>
                </a:solidFill>
              </a:rPr>
            </a:br>
            <a:r>
              <a:rPr lang="en-US" altLang="en-US" i="1" dirty="0">
                <a:solidFill>
                  <a:schemeClr val="tx1"/>
                </a:solidFill>
              </a:rPr>
              <a:t>the -2- and -3- files use “suite 300”. Is this a mistake or are the products</a:t>
            </a:r>
            <a:br>
              <a:rPr lang="en-US" altLang="en-US" i="1" dirty="0">
                <a:solidFill>
                  <a:schemeClr val="tx1"/>
                </a:solidFill>
              </a:rPr>
            </a:br>
            <a:r>
              <a:rPr lang="en-US" altLang="en-US" i="1" dirty="0">
                <a:solidFill>
                  <a:schemeClr val="tx1"/>
                </a:solidFill>
              </a:rPr>
              <a:t>created in slightly different locations? </a:t>
            </a:r>
            <a:br>
              <a:rPr lang="en-US" altLang="en-US" i="1" dirty="0">
                <a:solidFill>
                  <a:schemeClr val="tx1"/>
                </a:solidFill>
              </a:rPr>
            </a:br>
            <a:endParaRPr lang="en-US" altLang="en-US" i="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102100" y="85725"/>
            <a:ext cx="188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Catalog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380814" y="670670"/>
            <a:ext cx="9499972" cy="812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dirty="0">
                <a:solidFill>
                  <a:schemeClr val="tx1"/>
                </a:solidFill>
              </a:rPr>
              <a:t>CATINFO.TXT</a:t>
            </a:r>
            <a:r>
              <a:rPr lang="en-US" altLang="en-US" b="1" i="1" dirty="0">
                <a:solidFill>
                  <a:schemeClr val="tx1"/>
                </a:solidFill>
              </a:rPr>
              <a:t> – no changes required</a:t>
            </a:r>
          </a:p>
          <a:p>
            <a:r>
              <a:rPr lang="en-US" altLang="en-US" b="1" i="1" dirty="0">
                <a:solidFill>
                  <a:schemeClr val="tx1"/>
                </a:solidFill>
              </a:rPr>
              <a:t>nh_kem.cat – ok, all 3 versions identical</a:t>
            </a:r>
            <a:br>
              <a:rPr lang="en-US" altLang="en-US" b="1" i="1" dirty="0">
                <a:solidFill>
                  <a:schemeClr val="tx1"/>
                </a:solidFill>
              </a:rPr>
            </a:br>
            <a:r>
              <a:rPr lang="en-US" altLang="en-US" b="1" i="1" dirty="0">
                <a:solidFill>
                  <a:schemeClr val="tx1"/>
                </a:solidFill>
              </a:rPr>
              <a:t>nhsc.cat – ok, all 3 versions identical </a:t>
            </a:r>
            <a:br>
              <a:rPr lang="en-US" altLang="en-US" b="1" i="1" dirty="0">
                <a:solidFill>
                  <a:schemeClr val="tx1"/>
                </a:solidFill>
              </a:rPr>
            </a:br>
            <a:r>
              <a:rPr lang="en-US" altLang="en-US" b="1" i="1" dirty="0">
                <a:solidFill>
                  <a:schemeClr val="tx1"/>
                </a:solidFill>
              </a:rPr>
              <a:t>pepssi.cat – good </a:t>
            </a:r>
          </a:p>
          <a:p>
            <a:r>
              <a:rPr lang="en-US" altLang="en-US" b="1" i="1" dirty="0">
                <a:solidFill>
                  <a:schemeClr val="tx1"/>
                </a:solidFill>
              </a:rPr>
              <a:t>ref.cat – </a:t>
            </a:r>
            <a:r>
              <a:rPr lang="en-US" altLang="en-US" b="1" i="1" dirty="0">
                <a:solidFill>
                  <a:srgbClr val="00CC00"/>
                </a:solidFill>
              </a:rPr>
              <a:t>Consider adding the KOLLMANNETAL2019 reference found in the -4- file to the -2- and -3- versions to keep all files identical.</a:t>
            </a:r>
          </a:p>
          <a:p>
            <a:br>
              <a:rPr lang="en-US" altLang="en-US" b="1" i="1" dirty="0">
                <a:solidFill>
                  <a:schemeClr val="tx1"/>
                </a:solidFill>
              </a:rPr>
            </a:br>
            <a:r>
              <a:rPr lang="en-US" altLang="en-US" b="1" dirty="0">
                <a:solidFill>
                  <a:schemeClr val="tx1"/>
                </a:solidFill>
              </a:rPr>
              <a:t>DATASET.CAT (nh-x-pepssi-2-kem1-v5.0 and nh-x-pepssi-3-kem1-v5.0)</a:t>
            </a:r>
          </a:p>
          <a:p>
            <a:r>
              <a:rPr lang="en-US" altLang="en-US" b="1" dirty="0">
                <a:solidFill>
                  <a:schemeClr val="tx1"/>
                </a:solidFill>
              </a:rPr>
              <a:t>		includes discussion of versioning – good</a:t>
            </a:r>
          </a:p>
          <a:p>
            <a:pPr lvl="1"/>
            <a:r>
              <a:rPr lang="en-US" altLang="en-US" b="1" dirty="0">
                <a:solidFill>
                  <a:schemeClr val="tx1"/>
                </a:solidFill>
              </a:rPr>
              <a:t>The -2- and -3- dataset catalogs are effectively identical with the only changes being -2- becoming -3- and Raw becoming Calibrated.</a:t>
            </a:r>
          </a:p>
          <a:p>
            <a:pPr lvl="1"/>
            <a:r>
              <a:rPr lang="en-US" altLang="en-US" b="1" dirty="0">
                <a:solidFill>
                  <a:schemeClr val="tx1"/>
                </a:solidFill>
              </a:rPr>
              <a:t>This has been true and accepted for the previous PEPSSI datasets</a:t>
            </a:r>
          </a:p>
          <a:p>
            <a:pPr lvl="1"/>
            <a:endParaRPr lang="en-US" altLang="en-US" b="1" dirty="0">
              <a:solidFill>
                <a:schemeClr val="tx1"/>
              </a:solidFill>
            </a:endParaRPr>
          </a:p>
          <a:p>
            <a:r>
              <a:rPr lang="en-US" altLang="en-US" b="1" dirty="0">
                <a:solidFill>
                  <a:schemeClr val="tx1"/>
                </a:solidFill>
              </a:rPr>
              <a:t>DATASET.CAT (nh-x-pepssi-4-plasma-v1.0)</a:t>
            </a:r>
          </a:p>
          <a:p>
            <a:r>
              <a:rPr lang="en-US" altLang="en-US" b="1" dirty="0">
                <a:solidFill>
                  <a:schemeClr val="tx1"/>
                </a:solidFill>
              </a:rPr>
              <a:t>       The text does not provide a column naming convention and the data labels do</a:t>
            </a:r>
            <a:br>
              <a:rPr lang="en-US" altLang="en-US" b="1" dirty="0">
                <a:solidFill>
                  <a:schemeClr val="tx1"/>
                </a:solidFill>
              </a:rPr>
            </a:br>
            <a:r>
              <a:rPr lang="en-US" altLang="en-US" b="1" dirty="0">
                <a:solidFill>
                  <a:schemeClr val="tx1"/>
                </a:solidFill>
              </a:rPr>
              <a:t>	not provide that information in the descriptions. This should be corrected.        </a:t>
            </a:r>
          </a:p>
          <a:p>
            <a:endParaRPr lang="en-US" altLang="en-US" b="1" dirty="0">
              <a:solidFill>
                <a:schemeClr val="tx1"/>
              </a:solidFill>
            </a:endParaRPr>
          </a:p>
          <a:p>
            <a:r>
              <a:rPr lang="en-US" altLang="en-US" b="1" dirty="0">
                <a:solidFill>
                  <a:schemeClr val="tx1"/>
                </a:solidFill>
              </a:rPr>
              <a:t>	The text describes the units of the flux data files as counts per second while </a:t>
            </a:r>
            <a:br>
              <a:rPr lang="en-US" altLang="en-US" b="1" dirty="0">
                <a:solidFill>
                  <a:schemeClr val="tx1"/>
                </a:solidFill>
              </a:rPr>
            </a:br>
            <a:r>
              <a:rPr lang="en-US" altLang="en-US" b="1" dirty="0">
                <a:solidFill>
                  <a:schemeClr val="tx1"/>
                </a:solidFill>
              </a:rPr>
              <a:t>	the labels correctly list them as “</a:t>
            </a:r>
            <a:r>
              <a:rPr lang="nl-NL" altLang="en-US" b="1" dirty="0">
                <a:solidFill>
                  <a:schemeClr val="tx1"/>
                </a:solidFill>
              </a:rPr>
              <a:t>c/s/ster/cm^2/keV”</a:t>
            </a:r>
            <a:br>
              <a:rPr lang="nl-NL" altLang="en-US" b="1" dirty="0">
                <a:solidFill>
                  <a:schemeClr val="tx1"/>
                </a:solidFill>
              </a:rPr>
            </a:br>
            <a:r>
              <a:rPr lang="nl-NL" altLang="en-US" b="1" dirty="0">
                <a:solidFill>
                  <a:schemeClr val="tx1"/>
                </a:solidFill>
              </a:rPr>
              <a:t>		 BCPS:  'Triples', counts-per-second.</a:t>
            </a:r>
            <a:br>
              <a:rPr lang="nl-NL" altLang="en-US" b="1" dirty="0">
                <a:solidFill>
                  <a:schemeClr val="tx1"/>
                </a:solidFill>
              </a:rPr>
            </a:br>
            <a:r>
              <a:rPr lang="nl-NL" altLang="en-US" b="1" dirty="0">
                <a:solidFill>
                  <a:schemeClr val="tx1"/>
                </a:solidFill>
              </a:rPr>
              <a:t>		 BFLUX: 'Triples', counts-per-second.    Fix</a:t>
            </a:r>
            <a:br>
              <a:rPr lang="nl-NL" altLang="en-US" b="1" dirty="0">
                <a:solidFill>
                  <a:schemeClr val="tx1"/>
                </a:solidFill>
              </a:rPr>
            </a:br>
            <a:r>
              <a:rPr lang="nl-NL" altLang="en-US" b="1" dirty="0">
                <a:solidFill>
                  <a:schemeClr val="tx1"/>
                </a:solidFill>
              </a:rPr>
              <a:t>		 LCPS:  'Doubles', counts-per-second</a:t>
            </a:r>
            <a:br>
              <a:rPr lang="nl-NL" altLang="en-US" b="1" dirty="0">
                <a:solidFill>
                  <a:schemeClr val="tx1"/>
                </a:solidFill>
              </a:rPr>
            </a:br>
            <a:r>
              <a:rPr lang="nl-NL" altLang="en-US" b="1" dirty="0">
                <a:solidFill>
                  <a:schemeClr val="tx1"/>
                </a:solidFill>
              </a:rPr>
              <a:t>		 LFLUX: 'Doubles', counts-per-second   Fix</a:t>
            </a:r>
          </a:p>
          <a:p>
            <a:r>
              <a:rPr lang="nl-NL" altLang="en-US" b="1" dirty="0">
                <a:solidFill>
                  <a:schemeClr val="tx1"/>
                </a:solidFill>
              </a:rPr>
              <a:t>        This is most like a cut/paste error but it should be corrected.</a:t>
            </a:r>
            <a:endParaRPr lang="en-US" altLang="en-US" b="1" dirty="0">
              <a:solidFill>
                <a:schemeClr val="tx1"/>
              </a:solidFill>
            </a:endParaRPr>
          </a:p>
          <a:p>
            <a:r>
              <a:rPr lang="en-US" altLang="en-US" b="1" dirty="0">
                <a:solidFill>
                  <a:schemeClr val="tx1"/>
                </a:solidFill>
              </a:rPr>
              <a:t> </a:t>
            </a:r>
          </a:p>
          <a:p>
            <a:endParaRPr lang="en-US" altLang="en-US" b="1" dirty="0">
              <a:solidFill>
                <a:schemeClr val="tx1"/>
              </a:solidFill>
            </a:endParaRPr>
          </a:p>
          <a:p>
            <a:br>
              <a:rPr lang="en-US" altLang="en-US" b="1" i="1" dirty="0">
                <a:solidFill>
                  <a:schemeClr val="tx1"/>
                </a:solidFill>
              </a:rPr>
            </a:br>
            <a:br>
              <a:rPr lang="en-US" altLang="en-US" b="1" dirty="0">
                <a:solidFill>
                  <a:schemeClr val="tx1"/>
                </a:solidFill>
              </a:rPr>
            </a:br>
            <a:endParaRPr lang="en-US" altLang="en-US"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281908" y="85725"/>
            <a:ext cx="1521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err="1">
                <a:solidFill>
                  <a:schemeClr val="tx1"/>
                </a:solidFill>
              </a:rPr>
              <a:t>Calib</a:t>
            </a:r>
            <a:r>
              <a:rPr lang="en-US" altLang="en-US" sz="2400" dirty="0">
                <a:solidFill>
                  <a:schemeClr val="tx1"/>
                </a:solidFill>
              </a:rPr>
              <a:t>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719138" y="835025"/>
            <a:ext cx="91440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calinfo.txt</a:t>
            </a:r>
            <a:r>
              <a:rPr lang="en-US" altLang="en-US" b="1" i="1" dirty="0">
                <a:solidFill>
                  <a:schemeClr val="tx1"/>
                </a:solidFill>
              </a:rPr>
              <a:t> – good </a:t>
            </a:r>
            <a:br>
              <a:rPr lang="en-US" altLang="en-US" b="1" i="1" dirty="0">
                <a:solidFill>
                  <a:schemeClr val="tx1"/>
                </a:solidFill>
              </a:rPr>
            </a:br>
            <a:endParaRPr lang="en-US" altLang="en-US" b="1" i="1" dirty="0">
              <a:solidFill>
                <a:schemeClr val="tx1"/>
              </a:solidFill>
            </a:endParaRPr>
          </a:p>
          <a:p>
            <a:r>
              <a:rPr lang="en-US" altLang="en-US" b="1" i="1" dirty="0">
                <a:solidFill>
                  <a:schemeClr val="tx1"/>
                </a:solidFill>
              </a:rPr>
              <a:t>hk_stat_input_20041016.tab (</a:t>
            </a:r>
            <a:r>
              <a:rPr lang="en-US" altLang="en-US" b="1" i="1" dirty="0" err="1">
                <a:solidFill>
                  <a:schemeClr val="tx1"/>
                </a:solidFill>
              </a:rPr>
              <a:t>lbl</a:t>
            </a:r>
            <a:r>
              <a:rPr lang="en-US" altLang="en-US" b="1" i="1" dirty="0">
                <a:solidFill>
                  <a:schemeClr val="tx1"/>
                </a:solidFill>
              </a:rPr>
              <a:t>) – good</a:t>
            </a:r>
          </a:p>
          <a:p>
            <a:r>
              <a:rPr lang="en-US" altLang="en-US" b="1" i="1" dirty="0">
                <a:solidFill>
                  <a:schemeClr val="tx1"/>
                </a:solidFill>
              </a:rPr>
              <a:t>hk_n1_input_20050228.tab (</a:t>
            </a:r>
            <a:r>
              <a:rPr lang="en-US" altLang="en-US" b="1" i="1" dirty="0" err="1">
                <a:solidFill>
                  <a:schemeClr val="tx1"/>
                </a:solidFill>
              </a:rPr>
              <a:t>lbl</a:t>
            </a:r>
            <a:r>
              <a:rPr lang="en-US" altLang="en-US" b="1" i="1" dirty="0">
                <a:solidFill>
                  <a:schemeClr val="tx1"/>
                </a:solidFill>
              </a:rPr>
              <a:t>) – good</a:t>
            </a:r>
          </a:p>
          <a:p>
            <a:r>
              <a:rPr lang="en-US" altLang="en-US" b="1" i="1" dirty="0" err="1">
                <a:solidFill>
                  <a:schemeClr val="tx1"/>
                </a:solidFill>
              </a:rPr>
              <a:t>rateboxdefinitionplanes.fit</a:t>
            </a:r>
            <a:r>
              <a:rPr lang="en-US" altLang="en-US" b="1" i="1" dirty="0">
                <a:solidFill>
                  <a:schemeClr val="tx1"/>
                </a:solidFill>
              </a:rPr>
              <a:t> (</a:t>
            </a:r>
            <a:r>
              <a:rPr lang="en-US" altLang="en-US" b="1" i="1" dirty="0" err="1">
                <a:solidFill>
                  <a:schemeClr val="tx1"/>
                </a:solidFill>
              </a:rPr>
              <a:t>lbl</a:t>
            </a:r>
            <a:r>
              <a:rPr lang="en-US" altLang="en-US" b="1" i="1" dirty="0">
                <a:solidFill>
                  <a:schemeClr val="tx1"/>
                </a:solidFill>
              </a:rPr>
              <a:t>) – good</a:t>
            </a:r>
            <a:br>
              <a:rPr lang="en-US" altLang="en-US" b="1" i="1" dirty="0">
                <a:solidFill>
                  <a:schemeClr val="tx1"/>
                </a:solidFill>
              </a:rPr>
            </a:br>
            <a:endParaRPr lang="en-US" altLang="en-US" b="1" i="1" dirty="0">
              <a:solidFill>
                <a:schemeClr val="tx1"/>
              </a:solidFill>
            </a:endParaRPr>
          </a:p>
          <a:p>
            <a:r>
              <a:rPr lang="en-US" altLang="en-US" b="1" i="1" dirty="0" err="1">
                <a:solidFill>
                  <a:schemeClr val="tx1"/>
                </a:solidFill>
              </a:rPr>
              <a:t>calpars</a:t>
            </a:r>
            <a:r>
              <a:rPr lang="en-US" altLang="en-US" b="1" i="1" dirty="0">
                <a:solidFill>
                  <a:schemeClr val="tx1"/>
                </a:solidFill>
              </a:rPr>
              <a:t> folder on -3- volumes only</a:t>
            </a:r>
          </a:p>
          <a:p>
            <a:endParaRPr lang="en-US" altLang="en-US" b="1" i="1" dirty="0">
              <a:solidFill>
                <a:schemeClr val="tx1"/>
              </a:solidFill>
            </a:endParaRPr>
          </a:p>
          <a:p>
            <a:r>
              <a:rPr lang="en-US" altLang="en-US" b="1" i="1" dirty="0">
                <a:solidFill>
                  <a:schemeClr val="tx1"/>
                </a:solidFill>
              </a:rPr>
              <a:t>calpinfo.txt – good</a:t>
            </a:r>
          </a:p>
          <a:p>
            <a:r>
              <a:rPr lang="en-US" altLang="en-US" b="1" i="1" dirty="0" err="1">
                <a:solidFill>
                  <a:schemeClr val="tx1"/>
                </a:solidFill>
              </a:rPr>
              <a:t>calpar_columns.fmt</a:t>
            </a:r>
            <a:r>
              <a:rPr lang="en-US" altLang="en-US" b="1" i="1" dirty="0">
                <a:solidFill>
                  <a:schemeClr val="tx1"/>
                </a:solidFill>
              </a:rPr>
              <a:t> – good</a:t>
            </a:r>
          </a:p>
          <a:p>
            <a:r>
              <a:rPr lang="en-US" altLang="en-US" b="1" i="1" dirty="0">
                <a:solidFill>
                  <a:schemeClr val="tx1"/>
                </a:solidFill>
              </a:rPr>
              <a:t>pep_*_0x691_calpar.tab – ok, contents clear and self-explanatory. No </a:t>
            </a:r>
            <a:br>
              <a:rPr lang="en-US" altLang="en-US" b="1" i="1" dirty="0">
                <a:solidFill>
                  <a:schemeClr val="tx1"/>
                </a:solidFill>
              </a:rPr>
            </a:br>
            <a:r>
              <a:rPr lang="en-US" altLang="en-US" b="1" i="1" dirty="0">
                <a:solidFill>
                  <a:schemeClr val="tx1"/>
                </a:solidFill>
              </a:rPr>
              <a:t>   corresponding .</a:t>
            </a:r>
            <a:r>
              <a:rPr lang="en-US" altLang="en-US" b="1" i="1" dirty="0" err="1">
                <a:solidFill>
                  <a:schemeClr val="tx1"/>
                </a:solidFill>
              </a:rPr>
              <a:t>lbl</a:t>
            </a:r>
            <a:r>
              <a:rPr lang="en-US" altLang="en-US" b="1" i="1" dirty="0">
                <a:solidFill>
                  <a:schemeClr val="tx1"/>
                </a:solidFill>
              </a:rPr>
              <a:t> file but that has been the case throughout the mission and</a:t>
            </a:r>
            <a:br>
              <a:rPr lang="en-US" altLang="en-US" b="1" i="1" dirty="0">
                <a:solidFill>
                  <a:schemeClr val="tx1"/>
                </a:solidFill>
              </a:rPr>
            </a:br>
            <a:r>
              <a:rPr lang="en-US" altLang="en-US" b="1" i="1" dirty="0">
                <a:solidFill>
                  <a:schemeClr val="tx1"/>
                </a:solidFill>
              </a:rPr>
              <a:t>   has been previously accepted.</a:t>
            </a:r>
          </a:p>
          <a:p>
            <a:endParaRPr lang="en-US" altLang="en-US" b="1" i="1" dirty="0">
              <a:solidFill>
                <a:schemeClr val="tx1"/>
              </a:solidFill>
            </a:endParaRPr>
          </a:p>
          <a:p>
            <a:r>
              <a:rPr lang="en-US" altLang="en-US" b="1" i="1" dirty="0">
                <a:solidFill>
                  <a:schemeClr val="tx1"/>
                </a:solidFill>
              </a:rPr>
              <a:t>New version 5 dataset contains files not found on the previous version, including some back-fill of time intervals that were included in the v4 delivery</a:t>
            </a:r>
          </a:p>
          <a:p>
            <a:endParaRPr lang="en-US" altLang="en-US" b="1" i="1" dirty="0">
              <a:solidFill>
                <a:schemeClr val="tx1"/>
              </a:solidFill>
            </a:endParaRPr>
          </a:p>
          <a:p>
            <a:endParaRPr lang="en-US" altLang="en-US" b="1" i="1" dirty="0">
              <a:solidFill>
                <a:schemeClr val="tx1"/>
              </a:solidFill>
            </a:endParaRPr>
          </a:p>
          <a:p>
            <a:br>
              <a:rPr lang="en-US" altLang="en-US" b="1" i="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29871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932238" y="85725"/>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Document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DOCINFO.TXT</a:t>
            </a:r>
            <a:r>
              <a:rPr lang="en-US" altLang="en-US" b="1" i="1" dirty="0">
                <a:solidFill>
                  <a:schemeClr val="tx1"/>
                </a:solidFill>
              </a:rPr>
              <a:t> – good</a:t>
            </a:r>
          </a:p>
          <a:p>
            <a:endParaRPr lang="en-US" altLang="en-US" b="1" i="1" dirty="0">
              <a:solidFill>
                <a:schemeClr val="tx1"/>
              </a:solidFill>
            </a:endParaRPr>
          </a:p>
          <a:p>
            <a:r>
              <a:rPr lang="en-US" altLang="en-US" i="1" dirty="0">
                <a:solidFill>
                  <a:schemeClr val="tx1"/>
                </a:solidFill>
              </a:rPr>
              <a:t>All PDS documents (</a:t>
            </a:r>
            <a:r>
              <a:rPr lang="en-US" altLang="en-US" i="1" dirty="0" err="1">
                <a:solidFill>
                  <a:schemeClr val="tx1"/>
                </a:solidFill>
              </a:rPr>
              <a:t>codmac_level_definitions</a:t>
            </a:r>
            <a:r>
              <a:rPr lang="en-US" altLang="en-US" i="1" dirty="0">
                <a:solidFill>
                  <a:schemeClr val="tx1"/>
                </a:solidFill>
              </a:rPr>
              <a:t>, lunineetal1995, </a:t>
            </a:r>
            <a:r>
              <a:rPr lang="en-US" altLang="en-US" i="1" dirty="0" err="1">
                <a:solidFill>
                  <a:schemeClr val="tx1"/>
                </a:solidFill>
              </a:rPr>
              <a:t>payload_ssr</a:t>
            </a:r>
            <a:r>
              <a:rPr lang="en-US" altLang="en-US" i="1" dirty="0">
                <a:solidFill>
                  <a:schemeClr val="tx1"/>
                </a:solidFill>
              </a:rPr>
              <a:t>, </a:t>
            </a:r>
            <a:r>
              <a:rPr lang="en-US" altLang="en-US" i="1" dirty="0" err="1">
                <a:solidFill>
                  <a:schemeClr val="tx1"/>
                </a:solidFill>
              </a:rPr>
              <a:t>pepssi_ssr</a:t>
            </a:r>
            <a:r>
              <a:rPr lang="en-US" altLang="en-US" i="1" dirty="0">
                <a:solidFill>
                  <a:schemeClr val="tx1"/>
                </a:solidFill>
              </a:rPr>
              <a:t>, </a:t>
            </a:r>
            <a:r>
              <a:rPr lang="en-US" altLang="en-US" i="1" dirty="0" err="1">
                <a:solidFill>
                  <a:schemeClr val="tx1"/>
                </a:solidFill>
              </a:rPr>
              <a:t>soc_inst_icd</a:t>
            </a:r>
            <a:r>
              <a:rPr lang="en-US" altLang="en-US" i="1" dirty="0">
                <a:solidFill>
                  <a:schemeClr val="tx1"/>
                </a:solidFill>
              </a:rPr>
              <a:t>) appear to be properly formatted as PDF/A  and the document labels appear to be valid. Most of these document files have been reviewed many times and have not changed recently. They appear to be the latest versions of each.</a:t>
            </a:r>
          </a:p>
          <a:p>
            <a:r>
              <a:rPr lang="en-US" altLang="en-US" i="1" dirty="0">
                <a:solidFill>
                  <a:schemeClr val="tx1"/>
                </a:solidFill>
              </a:rPr>
              <a:t>	</a:t>
            </a:r>
            <a:r>
              <a:rPr lang="en-US" altLang="en-US" b="1" i="1" dirty="0">
                <a:solidFill>
                  <a:schemeClr val="tx1"/>
                </a:solidFill>
              </a:rPr>
              <a:t>There have been no changes to any PDF files since the Dec 2020 review </a:t>
            </a:r>
            <a:br>
              <a:rPr lang="en-US" altLang="en-US" b="1" i="1" dirty="0">
                <a:solidFill>
                  <a:schemeClr val="tx1"/>
                </a:solidFill>
              </a:rPr>
            </a:br>
            <a:r>
              <a:rPr lang="en-US" altLang="en-US" b="1" i="1" dirty="0">
                <a:solidFill>
                  <a:schemeClr val="tx1"/>
                </a:solidFill>
              </a:rPr>
              <a:t>       (Beyond Compare)</a:t>
            </a:r>
          </a:p>
          <a:p>
            <a:endParaRPr lang="en-US" altLang="en-US" b="1" i="1" dirty="0">
              <a:solidFill>
                <a:schemeClr val="tx1"/>
              </a:solidFill>
            </a:endParaRPr>
          </a:p>
          <a:p>
            <a:r>
              <a:rPr lang="en-US" altLang="en-US" b="1" i="1" dirty="0">
                <a:solidFill>
                  <a:schemeClr val="tx1"/>
                </a:solidFill>
              </a:rPr>
              <a:t>nh_fov.png</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a:t>
            </a:r>
            <a:br>
              <a:rPr lang="en-US" altLang="en-US" i="1" dirty="0">
                <a:solidFill>
                  <a:schemeClr val="tx1"/>
                </a:solidFill>
              </a:rPr>
            </a:br>
            <a:r>
              <a:rPr lang="en-US" altLang="en-US" b="1" i="1" dirty="0">
                <a:solidFill>
                  <a:schemeClr val="tx1"/>
                </a:solidFill>
              </a:rPr>
              <a:t>nh_met2utc.tab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complete (last weekly entry 2022-01-03), good</a:t>
            </a:r>
          </a:p>
          <a:p>
            <a:r>
              <a:rPr lang="en-US" altLang="en-US" b="1" i="1" dirty="0" err="1">
                <a:solidFill>
                  <a:schemeClr val="tx1"/>
                </a:solidFill>
              </a:rPr>
              <a:t>nh_mission_trajectory.tab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complete (last entry 2021-04-30), good</a:t>
            </a:r>
            <a:br>
              <a:rPr lang="en-US" altLang="en-US" i="1" dirty="0">
                <a:solidFill>
                  <a:schemeClr val="tx1"/>
                </a:solidFill>
              </a:rPr>
            </a:br>
            <a:r>
              <a:rPr lang="en-US" altLang="en-US" b="1" i="1" dirty="0">
                <a:solidFill>
                  <a:schemeClr val="tx1"/>
                </a:solidFill>
              </a:rPr>
              <a:t>nh_pepssi_v110_ti.txt</a:t>
            </a:r>
            <a:r>
              <a:rPr lang="en-US" altLang="en-US" i="1" dirty="0">
                <a:solidFill>
                  <a:schemeClr val="tx1"/>
                </a:solidFill>
              </a:rPr>
              <a:t> – good</a:t>
            </a:r>
          </a:p>
          <a:p>
            <a:r>
              <a:rPr lang="en-US" altLang="en-US" b="1" i="1" dirty="0" err="1">
                <a:solidFill>
                  <a:schemeClr val="tx1"/>
                </a:solidFill>
              </a:rPr>
              <a:t>pep_bti.tab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 complete</a:t>
            </a:r>
          </a:p>
          <a:p>
            <a:r>
              <a:rPr lang="en-US" altLang="en-US" b="1" i="1" dirty="0">
                <a:solidFill>
                  <a:schemeClr val="tx1"/>
                </a:solidFill>
              </a:rPr>
              <a:t>quat_axyz_instr_to_j2k.asc</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a:t>
            </a:r>
          </a:p>
          <a:p>
            <a:r>
              <a:rPr lang="en-US" altLang="en-US" b="1" i="1" dirty="0">
                <a:solidFill>
                  <a:schemeClr val="tx1"/>
                </a:solidFill>
              </a:rPr>
              <a:t>seq_pepssi_kem1.tab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 complete (last entry 2021-03-01)</a:t>
            </a:r>
          </a:p>
          <a:p>
            <a:endParaRPr lang="en-US" altLang="en-US" i="1" dirty="0">
              <a:solidFill>
                <a:schemeClr val="tx1"/>
              </a:solidFill>
            </a:endParaRPr>
          </a:p>
          <a:p>
            <a:r>
              <a:rPr lang="en-US" altLang="en-US" i="1" dirty="0">
                <a:solidFill>
                  <a:schemeClr val="tx1"/>
                </a:solidFill>
              </a:rPr>
              <a:t>Note:  The </a:t>
            </a:r>
            <a:r>
              <a:rPr lang="en-US" altLang="en-US" dirty="0">
                <a:solidFill>
                  <a:schemeClr val="tx1"/>
                </a:solidFill>
              </a:rPr>
              <a:t>nh-x-pepssi-4-plasma-v1.0 dataset is missing a few of the documents that are included in the other datasets. Most of this is fine, but you might consider including the “</a:t>
            </a:r>
            <a:r>
              <a:rPr lang="en-US" altLang="en-US" dirty="0" err="1">
                <a:solidFill>
                  <a:schemeClr val="tx1"/>
                </a:solidFill>
              </a:rPr>
              <a:t>nh_mission_trajectory</a:t>
            </a:r>
            <a:r>
              <a:rPr lang="en-US" altLang="en-US" dirty="0">
                <a:solidFill>
                  <a:schemeClr val="tx1"/>
                </a:solidFill>
              </a:rPr>
              <a:t>.*” as well as the bad time intervals (</a:t>
            </a:r>
            <a:r>
              <a:rPr lang="en-US" altLang="en-US" dirty="0" err="1">
                <a:solidFill>
                  <a:schemeClr val="tx1"/>
                </a:solidFill>
              </a:rPr>
              <a:t>bti</a:t>
            </a:r>
            <a:r>
              <a:rPr lang="en-US" altLang="en-US" dirty="0">
                <a:solidFill>
                  <a:schemeClr val="tx1"/>
                </a:solidFill>
              </a:rPr>
              <a:t>) and command history files (seq).</a:t>
            </a:r>
            <a:endParaRPr lang="en-US" altLang="en-US" i="1" dirty="0">
              <a:solidFill>
                <a:schemeClr val="tx1"/>
              </a:solidFill>
            </a:endParaRPr>
          </a:p>
          <a:p>
            <a:endParaRPr lang="en-US" altLang="en-US" i="1"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54355</TotalTime>
  <Words>1768</Words>
  <Application>Microsoft Office PowerPoint</Application>
  <PresentationFormat>Custom</PresentationFormat>
  <Paragraphs>154</Paragraphs>
  <Slides>17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Wingdings</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Steven Joy</cp:lastModifiedBy>
  <cp:revision>321</cp:revision>
  <cp:lastPrinted>2020-05-26T19:47:50Z</cp:lastPrinted>
  <dcterms:created xsi:type="dcterms:W3CDTF">1601-01-01T00:00:00Z</dcterms:created>
  <dcterms:modified xsi:type="dcterms:W3CDTF">2022-02-02T16:39:49Z</dcterms:modified>
</cp:coreProperties>
</file>