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0" r:id="rId4"/>
    <p:sldId id="271" r:id="rId5"/>
    <p:sldId id="267" r:id="rId6"/>
    <p:sldId id="268" r:id="rId7"/>
    <p:sldId id="272" r:id="rId8"/>
    <p:sldId id="273" r:id="rId9"/>
    <p:sldId id="274" r:id="rId10"/>
    <p:sldId id="27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3"/>
    <p:restoredTop sz="94677"/>
  </p:normalViewPr>
  <p:slideViewPr>
    <p:cSldViewPr snapToGrid="0" snapToObjects="1">
      <p:cViewPr varScale="1">
        <p:scale>
          <a:sx n="135" d="100"/>
          <a:sy n="135" d="100"/>
        </p:scale>
        <p:origin x="184" y="3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A712-57AA-504C-B6F5-CBA3381BA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2BC6F-CDF7-0641-AEA9-7749C3B45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9751B-6584-B64C-9512-015A5FD2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97844-F79D-7B4C-B352-AC663700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E2479-CE84-6C49-BE17-5017B13F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6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35B3-62B1-B340-A8A7-08EBD5F1E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48ABD-9E42-294C-B90A-287B4E7F6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C923E-8FAE-C64E-8269-E5E0DD87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D19EC-661B-484B-A329-517C4F4A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E648F-32EB-C24B-93DB-63307360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683DA-E28A-0C4D-B7A8-6E4DF7345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4DAC1A-9311-EF46-B96C-C7358F9B8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ED57-F522-4048-9B25-709BCB0D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7D575-3C95-F948-B0EB-73217AA3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7D392-0DFA-9B45-A94C-62091161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9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124-59BE-D841-977E-39297C20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70061-BD73-CF41-9CB8-59D489D3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B1B64-BB7E-6C4D-8C4B-5C3312E6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E5EC8-944D-0F4A-8CF8-ECF973067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973EE-603D-AA4F-BF96-F438E57C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A72C-4304-824B-92BB-09271C970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562C2-43D1-1743-A536-ACE15D09B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288DC-DDA0-634B-8D36-BB6334F7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6C078-1609-3049-8627-8B0FA13D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F3CEC-4A73-BA4B-85A6-26E790A2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ED3AD-E792-C347-847A-6FFA5304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D8FAD-02D7-4941-857B-AA093E120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3BDAC-5917-A04C-A460-AC148F109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1A8F0-D8C5-EA46-8479-D886EE3C1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9176C-D913-1A42-A800-CD7DA376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83A22-73ED-7943-9231-C766C761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6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283B3-87C1-664C-B5F7-17320950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C5596-41CF-7449-B949-677B628E1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9CF5-F605-314A-AE30-BD811070C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DFF8A2-BEF0-C54D-8958-A7D0A0958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10DB0-326C-DB44-A3AC-CD777B3A5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C3490-7038-D341-8FB2-44560CEA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C9523-719D-E54F-9032-D029114E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6A17F5-1095-A248-9D4C-5C4585F1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1728-7FEE-0848-88CF-880C5FA9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451358-52F9-2C4A-AE12-915A2E13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F6FE2-0A22-F548-8E1E-72437FAD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102336-F467-E04A-8645-961D8FE0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1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7760D-64FC-6043-8979-3C4912E7B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79571-A6A4-0A49-BDFF-B438212D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9EACA-AEA7-584D-9C70-8B433C88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592A2-4114-1045-A26F-F221256C6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FC3E3-63F6-764B-B95F-DEE3B7DB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9BCED-2A30-AE4E-899F-79A8711BC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485D-7927-9644-9278-D0BFFD13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AF12D-BB31-3248-8F21-1BA863EA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2B414-EEED-174D-A8EC-2E267913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80E4-1F16-EB44-B963-2385EBD1B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42102-320F-C64C-B5B6-4ECC966D6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2A5EA-0078-1B49-9D91-F15D3B4A0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F8A74-B1E2-8842-AF8A-B3ED26482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34E5F-5457-CE47-B2B6-E24CB937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73E16-8DDE-EC42-B324-359DAAC70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6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F155F-C961-E74E-90E5-22BBEA3A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68BE0-D3DD-D248-A4AA-35D09E288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16AFF-02DD-BA4C-BE97-61A5433B9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1F4B-7A9B-CE46-A563-E4118903792E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49339-357B-4B4B-A25A-0F907CC89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47446-7329-A444-8A20-320915025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6DDA-D840-2044-9889-6A0AEA64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43F11E-40EC-FF47-BEEB-8A89BB7CBC65}"/>
              </a:ext>
            </a:extLst>
          </p:cNvPr>
          <p:cNvSpPr/>
          <p:nvPr/>
        </p:nvSpPr>
        <p:spPr>
          <a:xfrm>
            <a:off x="1927160" y="1468997"/>
            <a:ext cx="8337678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3200" b="1" dirty="0">
                <a:solidFill>
                  <a:srgbClr val="B20834"/>
                </a:solidFill>
                <a:latin typeface="Times New Roman" charset="0"/>
                <a:ea typeface="Times New Roman" charset="0"/>
                <a:cs typeface="Times New Roman" charset="0"/>
              </a:rPr>
              <a:t>New Horizons REX KEM1 Encounter</a:t>
            </a:r>
          </a:p>
          <a:p>
            <a:pPr algn="ctr"/>
            <a:r>
              <a:rPr lang="en-US" sz="3200" b="1" dirty="0">
                <a:solidFill>
                  <a:srgbClr val="B20834"/>
                </a:solidFill>
                <a:latin typeface="Times New Roman" charset="0"/>
                <a:ea typeface="Times New Roman" charset="0"/>
                <a:cs typeface="Times New Roman" charset="0"/>
              </a:rPr>
              <a:t>Data v4.0 Review</a:t>
            </a:r>
            <a:endParaRPr 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491DBC-4903-414F-AC6A-5CC66BF8024C}"/>
              </a:ext>
            </a:extLst>
          </p:cNvPr>
          <p:cNvSpPr/>
          <p:nvPr/>
        </p:nvSpPr>
        <p:spPr>
          <a:xfrm>
            <a:off x="4185829" y="3187382"/>
            <a:ext cx="38203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Ashok Kumar Verma</a:t>
            </a:r>
          </a:p>
          <a:p>
            <a:pPr algn="ctr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University of California, Los Angeles</a:t>
            </a:r>
          </a:p>
          <a:p>
            <a:pPr algn="ctr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February 09, 2022</a:t>
            </a:r>
          </a:p>
        </p:txBody>
      </p:sp>
    </p:spTree>
    <p:extLst>
      <p:ext uri="{BB962C8B-B14F-4D97-AF65-F5344CB8AC3E}">
        <p14:creationId xmlns:p14="http://schemas.microsoft.com/office/powerpoint/2010/main" val="3934166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BC0F8B1-F985-469B-8332-13DBC7665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791963" y="451044"/>
            <a:ext cx="2308583" cy="2741196"/>
          </a:xfrm>
          <a:custGeom>
            <a:avLst/>
            <a:gdLst>
              <a:gd name="connsiteX0" fmla="*/ 2308583 w 2308583"/>
              <a:gd name="connsiteY0" fmla="*/ 2741196 h 2741196"/>
              <a:gd name="connsiteX1" fmla="*/ 462 w 2308583"/>
              <a:gd name="connsiteY1" fmla="*/ 2741196 h 2741196"/>
              <a:gd name="connsiteX2" fmla="*/ 0 w 2308583"/>
              <a:gd name="connsiteY2" fmla="*/ 2469337 h 2741196"/>
              <a:gd name="connsiteX3" fmla="*/ 2022607 w 2308583"/>
              <a:gd name="connsiteY3" fmla="*/ 2470269 h 2741196"/>
              <a:gd name="connsiteX4" fmla="*/ 2022607 w 2308583"/>
              <a:gd name="connsiteY4" fmla="*/ 0 h 2741196"/>
              <a:gd name="connsiteX5" fmla="*/ 2308583 w 2308583"/>
              <a:gd name="connsiteY5" fmla="*/ 0 h 274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2741196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9D15953-1642-4DD6-AD9E-01AA19247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9466977" y="434000"/>
            <a:ext cx="2308583" cy="1114404"/>
          </a:xfrm>
          <a:custGeom>
            <a:avLst/>
            <a:gdLst>
              <a:gd name="connsiteX0" fmla="*/ 462 w 2308583"/>
              <a:gd name="connsiteY0" fmla="*/ 1114404 h 1114404"/>
              <a:gd name="connsiteX1" fmla="*/ 2308583 w 2308583"/>
              <a:gd name="connsiteY1" fmla="*/ 1114404 h 1114404"/>
              <a:gd name="connsiteX2" fmla="*/ 2308583 w 2308583"/>
              <a:gd name="connsiteY2" fmla="*/ 0 h 1114404"/>
              <a:gd name="connsiteX3" fmla="*/ 2022607 w 2308583"/>
              <a:gd name="connsiteY3" fmla="*/ 0 h 1114404"/>
              <a:gd name="connsiteX4" fmla="*/ 2022607 w 2308583"/>
              <a:gd name="connsiteY4" fmla="*/ 843477 h 1114404"/>
              <a:gd name="connsiteX5" fmla="*/ 0 w 2308583"/>
              <a:gd name="connsiteY5" fmla="*/ 842545 h 1114404"/>
              <a:gd name="connsiteX6" fmla="*/ 462 w 2308583"/>
              <a:gd name="connsiteY6" fmla="*/ 1114404 h 111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8583" h="1114404">
                <a:moveTo>
                  <a:pt x="462" y="1114404"/>
                </a:moveTo>
                <a:lnTo>
                  <a:pt x="2308583" y="1114404"/>
                </a:lnTo>
                <a:lnTo>
                  <a:pt x="2308583" y="0"/>
                </a:lnTo>
                <a:lnTo>
                  <a:pt x="2022607" y="0"/>
                </a:lnTo>
                <a:lnTo>
                  <a:pt x="2022607" y="843477"/>
                </a:lnTo>
                <a:lnTo>
                  <a:pt x="0" y="842545"/>
                </a:lnTo>
                <a:cubicBezTo>
                  <a:pt x="923" y="936375"/>
                  <a:pt x="-462" y="1020574"/>
                  <a:pt x="462" y="1114404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918D9D3-1370-4FF6-9DFC-9F87F903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4400" y="5377218"/>
            <a:ext cx="438775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73E61460-2AE4-9F40-BADF-25E9750E2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5628" y="2309145"/>
            <a:ext cx="1978925" cy="1978925"/>
          </a:xfrm>
          <a:prstGeom prst="rect">
            <a:avLst/>
          </a:prstGeom>
        </p:spPr>
      </p:pic>
      <p:sp>
        <p:nvSpPr>
          <p:cNvPr id="49" name="Freeform 6">
            <a:extLst>
              <a:ext uri="{FF2B5EF4-FFF2-40B4-BE49-F238E27FC236}">
                <a16:creationId xmlns:a16="http://schemas.microsoft.com/office/drawing/2014/main" id="{FBF3780C-749F-4B50-9E1D-F2B1F6DBB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76833" y="2919002"/>
            <a:ext cx="2525072" cy="3398994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4658834" y="1096875"/>
            <a:ext cx="3082653" cy="12122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77500" lnSpcReduction="20000"/>
          </a:bodyPr>
          <a:lstStyle/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Data Directory</a:t>
            </a:r>
          </a:p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(TNF)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90F27D0D-367C-564F-B84F-556071BC5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717" y="309823"/>
            <a:ext cx="4443128" cy="3398994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E7521FA3-FD8B-2045-B252-15902AFB4B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717" y="4548441"/>
            <a:ext cx="5390421" cy="1657554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22230A25-BCB2-0041-ABE0-11C28A05DA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3529" y="2667786"/>
            <a:ext cx="5198471" cy="4015818"/>
          </a:xfrm>
          <a:prstGeom prst="rect">
            <a:avLst/>
          </a:prstGeom>
        </p:spPr>
      </p:pic>
      <p:pic>
        <p:nvPicPr>
          <p:cNvPr id="12" name="Picture 11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6827D9B8-AA8F-904F-948C-D71B9DD3E5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1225" y="351346"/>
            <a:ext cx="4390775" cy="163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0" y="1"/>
            <a:ext cx="12192000" cy="613833"/>
          </a:xfrm>
          <a:prstGeom prst="rect">
            <a:avLst/>
          </a:prstGeom>
          <a:solidFill>
            <a:srgbClr val="B208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Recommendations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66CCC6-50C6-FF4C-AB02-EE6CEEEDBCA0}"/>
              </a:ext>
            </a:extLst>
          </p:cNvPr>
          <p:cNvSpPr/>
          <p:nvPr/>
        </p:nvSpPr>
        <p:spPr>
          <a:xfrm>
            <a:off x="1148794" y="2729524"/>
            <a:ext cx="102942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Overall, datasets are in good shape and are suitable for use by scientists.</a:t>
            </a:r>
            <a:b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</a:b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The dataset in this version can be certified. </a:t>
            </a:r>
          </a:p>
        </p:txBody>
      </p:sp>
    </p:spTree>
    <p:extLst>
      <p:ext uri="{BB962C8B-B14F-4D97-AF65-F5344CB8AC3E}">
        <p14:creationId xmlns:p14="http://schemas.microsoft.com/office/powerpoint/2010/main" val="247017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0" y="1"/>
            <a:ext cx="12192000" cy="613833"/>
          </a:xfrm>
          <a:prstGeom prst="rect">
            <a:avLst/>
          </a:prstGeom>
          <a:solidFill>
            <a:srgbClr val="B208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Review Procedure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032BD3-EEDA-214D-BFAF-B8C3CAE35BC9}"/>
              </a:ext>
            </a:extLst>
          </p:cNvPr>
          <p:cNvSpPr/>
          <p:nvPr/>
        </p:nvSpPr>
        <p:spPr>
          <a:xfrm>
            <a:off x="928977" y="517803"/>
            <a:ext cx="1033404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SzPct val="45000"/>
            </a:pPr>
            <a:r>
              <a:rPr lang="en-GB" altLang="en-US" sz="3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800100" lvl="1" indent="-342900">
              <a:buSzPct val="45000"/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Raw and calibrated volumes have nearly identical </a:t>
            </a:r>
            <a:r>
              <a:rPr lang="en-GB" alt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catalogs</a:t>
            </a:r>
            <a:r>
              <a:rPr lang="en-GB" alt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documents, and index directories, and most of their contents have been reviewed previously. This reduced the amount of time spent on reviewing them.</a:t>
            </a:r>
            <a:br>
              <a:rPr lang="en-GB" alt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SzPct val="45000"/>
              <a:buFont typeface="Arial" panose="020B0604020202020204" pitchFamily="34" charset="0"/>
              <a:buChar char="•"/>
            </a:pPr>
            <a:r>
              <a:rPr lang="en-GB" alt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BeyondCompare</a:t>
            </a:r>
            <a:r>
              <a:rPr lang="en-GB" alt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3.3.13's folder compare option was used to compare like folders across volumes, then files within the folders were compared.</a:t>
            </a:r>
          </a:p>
          <a:p>
            <a:pPr lvl="1">
              <a:buSzPct val="45000"/>
            </a:pPr>
            <a:endParaRPr lang="en-GB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SzPct val="45000"/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 only variation in the contents of files or the directory were usually the file timestamps and the </a:t>
            </a:r>
            <a:r>
              <a:rPr lang="en-GB" alt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data_set_ids</a:t>
            </a:r>
            <a:r>
              <a:rPr lang="en-GB" alt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label files. Having this information at hand, I only reviewed unique documents. </a:t>
            </a:r>
          </a:p>
          <a:p>
            <a:pPr lvl="1">
              <a:buSzPct val="45000"/>
            </a:pPr>
            <a:endParaRPr lang="en-GB" alt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SzPct val="45000"/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Furthermore, I checked whether the issues raised in the 2020 review had been addressed in this release.</a:t>
            </a:r>
          </a:p>
          <a:p>
            <a:pPr lvl="1">
              <a:buSzPct val="45000"/>
            </a:pPr>
            <a:endParaRPr lang="en-GB" altLang="en-US" sz="2000" b="1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SzPct val="45000"/>
            </a:pPr>
            <a:endParaRPr lang="en-GB" altLang="en-US" sz="2000" b="1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1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3362146" cy="441721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774701" y="761999"/>
            <a:ext cx="2771672" cy="381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200" b="1" i="0" u="none" strike="noStrike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Catalog Directory</a:t>
            </a:r>
            <a:endParaRPr kumimoji="0" lang="en-US" sz="4200" b="1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8091" y="445459"/>
            <a:ext cx="5050356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FEE433-2394-4108-A026-27C0B02A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448056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A0ACF5-0DF4-4C7E-9FE2-427405D12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1975104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6DD569-B9FB-4700-A850-80EDA6A64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3502152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5029200"/>
            <a:ext cx="3362146" cy="1371600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032BD3-EEDA-214D-BFAF-B8C3CAE35BC9}"/>
              </a:ext>
            </a:extLst>
          </p:cNvPr>
          <p:cNvSpPr/>
          <p:nvPr/>
        </p:nvSpPr>
        <p:spPr>
          <a:xfrm>
            <a:off x="4346227" y="1267207"/>
            <a:ext cx="4507992" cy="5237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228600" marR="0" lvl="1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tabLst/>
              <a:defRPr/>
            </a:pPr>
            <a:r>
              <a:rPr kumimoji="0" lang="en-US" altLang="en-US" sz="2200" b="1" i="1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	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i="1" dirty="0" err="1">
                <a:solidFill>
                  <a:schemeClr val="bg1"/>
                </a:solidFill>
              </a:rPr>
              <a:t>nh_kem.cat</a:t>
            </a:r>
            <a:r>
              <a:rPr lang="en-US" sz="2200" i="1" dirty="0">
                <a:solidFill>
                  <a:schemeClr val="bg1"/>
                </a:solidFill>
              </a:rPr>
              <a:t>, </a:t>
            </a:r>
            <a:r>
              <a:rPr lang="en-US" sz="2200" i="1" dirty="0" err="1">
                <a:solidFill>
                  <a:schemeClr val="bg1"/>
                </a:solidFill>
              </a:rPr>
              <a:t>nhsc.cat</a:t>
            </a:r>
            <a:r>
              <a:rPr lang="en-US" sz="2200" i="1" dirty="0">
                <a:solidFill>
                  <a:schemeClr val="bg1"/>
                </a:solidFill>
              </a:rPr>
              <a:t>, and </a:t>
            </a:r>
            <a:r>
              <a:rPr lang="en-US" sz="2200" i="1" dirty="0" err="1">
                <a:solidFill>
                  <a:schemeClr val="bg1"/>
                </a:solidFill>
              </a:rPr>
              <a:t>rex.cat</a:t>
            </a:r>
            <a:r>
              <a:rPr lang="en-US" sz="2200" dirty="0">
                <a:solidFill>
                  <a:schemeClr val="bg1"/>
                </a:solidFill>
              </a:rPr>
              <a:t> files are identical to the previous version.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i="1" dirty="0" err="1">
                <a:solidFill>
                  <a:schemeClr val="bg1"/>
                </a:solidFill>
              </a:rPr>
              <a:t>catinfo.txt</a:t>
            </a:r>
            <a:r>
              <a:rPr lang="en-US" sz="2200" dirty="0">
                <a:solidFill>
                  <a:schemeClr val="bg1"/>
                </a:solidFill>
              </a:rPr>
              <a:t>: only change is the publication date.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2200" dirty="0">
                <a:solidFill>
                  <a:schemeClr val="bg1"/>
                </a:solidFill>
              </a:rPr>
            </a:br>
            <a:endParaRPr lang="en-US" sz="22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i="1" dirty="0" err="1">
                <a:solidFill>
                  <a:schemeClr val="bg1"/>
                </a:solidFill>
              </a:rPr>
              <a:t>dataset.cat</a:t>
            </a:r>
            <a:r>
              <a:rPr lang="en-US" sz="2200" i="1" dirty="0">
                <a:solidFill>
                  <a:schemeClr val="bg1"/>
                </a:solidFill>
              </a:rPr>
              <a:t>: </a:t>
            </a:r>
            <a:r>
              <a:rPr lang="en-US" sz="2200" dirty="0">
                <a:solidFill>
                  <a:schemeClr val="bg1"/>
                </a:solidFill>
              </a:rPr>
              <a:t>I consider the description of the new downlink data in the catalog adequate.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i="1" dirty="0" err="1">
                <a:solidFill>
                  <a:schemeClr val="bg1"/>
                </a:solidFill>
              </a:rPr>
              <a:t>ref.cat</a:t>
            </a:r>
            <a:r>
              <a:rPr lang="en-US" sz="2200" dirty="0">
                <a:solidFill>
                  <a:schemeClr val="bg1"/>
                </a:solidFill>
              </a:rPr>
              <a:t>: there are new references in the catalog.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457200" marR="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1" i="1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457200" marR="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1" i="1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endParaRPr kumimoji="0" lang="en-US" sz="22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C9F10569-B188-5547-95E7-367AB23E9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565846"/>
            <a:ext cx="1136019" cy="1136019"/>
          </a:xfrm>
          <a:prstGeom prst="rect">
            <a:avLst/>
          </a:prstGeom>
        </p:spPr>
      </p:pic>
      <p:pic>
        <p:nvPicPr>
          <p:cNvPr id="14" name="Graphic 13" descr="Checkbox Checked with solid fill">
            <a:extLst>
              <a:ext uri="{FF2B5EF4-FFF2-40B4-BE49-F238E27FC236}">
                <a16:creationId xmlns:a16="http://schemas.microsoft.com/office/drawing/2014/main" id="{856838EA-A76F-E043-8FFB-82037C869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2090817"/>
            <a:ext cx="1136019" cy="1136019"/>
          </a:xfrm>
          <a:prstGeom prst="rect">
            <a:avLst/>
          </a:prstGeom>
        </p:spPr>
      </p:pic>
      <p:pic>
        <p:nvPicPr>
          <p:cNvPr id="16" name="Graphic 15" descr="Checkbox Checked with solid fill">
            <a:extLst>
              <a:ext uri="{FF2B5EF4-FFF2-40B4-BE49-F238E27FC236}">
                <a16:creationId xmlns:a16="http://schemas.microsoft.com/office/drawing/2014/main" id="{DA53C505-A9CB-4748-A74F-EC1A42499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3619942"/>
            <a:ext cx="1136019" cy="1136019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C6CBAFB-7CEE-4ECF-BBF5-8A7C35953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5029200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Graphic 17" descr="Checkbox Checked with solid fill">
            <a:extLst>
              <a:ext uri="{FF2B5EF4-FFF2-40B4-BE49-F238E27FC236}">
                <a16:creationId xmlns:a16="http://schemas.microsoft.com/office/drawing/2014/main" id="{C9B34EF4-6AAD-FF43-92A2-3999A2927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5143454"/>
            <a:ext cx="1136019" cy="1136019"/>
          </a:xfrm>
          <a:prstGeom prst="rect">
            <a:avLst/>
          </a:prstGeom>
        </p:spPr>
      </p:pic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73E61460-2AE4-9F40-BADF-25E9750E2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5121" y="5211227"/>
            <a:ext cx="1136019" cy="113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5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3362146" cy="441721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774701" y="761999"/>
            <a:ext cx="2771672" cy="381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Document Directory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8091" y="445459"/>
            <a:ext cx="5050356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FEE433-2394-4108-A026-27C0B02A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448056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A0ACF5-0DF4-4C7E-9FE2-427405D12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1975104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6DD569-B9FB-4700-A850-80EDA6A64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3502152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5029200"/>
            <a:ext cx="3362146" cy="1371600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032BD3-EEDA-214D-BFAF-B8C3CAE35BC9}"/>
              </a:ext>
            </a:extLst>
          </p:cNvPr>
          <p:cNvSpPr/>
          <p:nvPr/>
        </p:nvSpPr>
        <p:spPr>
          <a:xfrm>
            <a:off x="4136846" y="980499"/>
            <a:ext cx="4852636" cy="5599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228600" marR="0" lvl="1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Tx/>
              <a:buNone/>
              <a:tabLst/>
              <a:defRPr/>
            </a:pPr>
            <a:r>
              <a:rPr kumimoji="0" lang="en-US" altLang="en-US" sz="2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Most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*.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lbl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files are identical to the previous version except for the data set id and the file record. These changes are appropriate for this version. 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solidFill>
                  <a:prstClr val="white"/>
                </a:solidFill>
                <a:latin typeface="Calibri" panose="020F0502020204030204"/>
              </a:rPr>
              <a:t> The correct version of </a:t>
            </a:r>
            <a:r>
              <a:rPr lang="en-US" sz="2200" i="1" dirty="0">
                <a:solidFill>
                  <a:srgbClr val="00B0F0"/>
                </a:solidFill>
                <a:latin typeface="Calibri" panose="020F0502020204030204"/>
              </a:rPr>
              <a:t>TRK-2-34/TRK-2-23 </a:t>
            </a:r>
            <a:r>
              <a:rPr lang="en-US" sz="2200" dirty="0">
                <a:solidFill>
                  <a:prstClr val="white"/>
                </a:solidFill>
                <a:latin typeface="Calibri" panose="020F0502020204030204"/>
              </a:rPr>
              <a:t>is included.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*.tab 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*.csv 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files are updated with the new data to facilitate the analysis.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i="1" dirty="0">
                <a:solidFill>
                  <a:srgbClr val="00B0F0"/>
                </a:solidFill>
                <a:latin typeface="Calibri" panose="020F0502020204030204"/>
              </a:rPr>
              <a:t>c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odesamples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200" dirty="0">
                <a:solidFill>
                  <a:prstClr val="white"/>
                </a:solidFill>
                <a:latin typeface="Calibri" panose="020F0502020204030204"/>
              </a:rPr>
              <a:t>directory’s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python code needs to be updated to ensure its long-term useability (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next slide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C9F10569-B188-5547-95E7-367AB23E9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565846"/>
            <a:ext cx="1136019" cy="1136019"/>
          </a:xfrm>
          <a:prstGeom prst="rect">
            <a:avLst/>
          </a:prstGeom>
        </p:spPr>
      </p:pic>
      <p:pic>
        <p:nvPicPr>
          <p:cNvPr id="14" name="Graphic 13" descr="Checkbox Checked with solid fill">
            <a:extLst>
              <a:ext uri="{FF2B5EF4-FFF2-40B4-BE49-F238E27FC236}">
                <a16:creationId xmlns:a16="http://schemas.microsoft.com/office/drawing/2014/main" id="{856838EA-A76F-E043-8FFB-82037C869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2090817"/>
            <a:ext cx="1136019" cy="1136019"/>
          </a:xfrm>
          <a:prstGeom prst="rect">
            <a:avLst/>
          </a:prstGeom>
        </p:spPr>
      </p:pic>
      <p:pic>
        <p:nvPicPr>
          <p:cNvPr id="16" name="Graphic 15" descr="Checkbox Checked with solid fill">
            <a:extLst>
              <a:ext uri="{FF2B5EF4-FFF2-40B4-BE49-F238E27FC236}">
                <a16:creationId xmlns:a16="http://schemas.microsoft.com/office/drawing/2014/main" id="{DA53C505-A9CB-4748-A74F-EC1A42499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3619942"/>
            <a:ext cx="1136019" cy="1136019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C6CBAFB-7CEE-4ECF-BBF5-8A7C35953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5029200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Graphic 17" descr="Checkbox Checked with solid fill">
            <a:extLst>
              <a:ext uri="{FF2B5EF4-FFF2-40B4-BE49-F238E27FC236}">
                <a16:creationId xmlns:a16="http://schemas.microsoft.com/office/drawing/2014/main" id="{C9B34EF4-6AAD-FF43-92A2-3999A2927D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8154" y="5143454"/>
            <a:ext cx="1136019" cy="1136019"/>
          </a:xfrm>
          <a:prstGeom prst="rect">
            <a:avLst/>
          </a:prstGeom>
        </p:spPr>
      </p:pic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73E61460-2AE4-9F40-BADF-25E9750E2F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75121" y="5211227"/>
            <a:ext cx="1136019" cy="113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2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5400" b="1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</a:t>
            </a:r>
            <a:r>
              <a:rPr kumimoji="0" lang="en-US" sz="5400" b="1" i="0" u="none" strike="noStrike" cap="none" spc="0" normalizeH="0" baseline="0" noProof="0" dirty="0" err="1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ewrex_py.py</a:t>
            </a:r>
            <a:endParaRPr kumimoji="0" lang="en-US" sz="5400" b="1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DD037B6-35AE-6D45-A9AF-362C76FB6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7" y="2959359"/>
            <a:ext cx="5455917" cy="2932555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8740E4E-A19B-6745-AED4-C8228E64F3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464585" y="3002391"/>
            <a:ext cx="5455917" cy="293182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A4A2A9A-2107-7340-BBF3-E6195B838F36}"/>
              </a:ext>
            </a:extLst>
          </p:cNvPr>
          <p:cNvSpPr/>
          <p:nvPr/>
        </p:nvSpPr>
        <p:spPr>
          <a:xfrm>
            <a:off x="1008668" y="3429000"/>
            <a:ext cx="697583" cy="24745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A3116E-E320-DD4A-B31F-09391A6E39CE}"/>
              </a:ext>
            </a:extLst>
          </p:cNvPr>
          <p:cNvSpPr/>
          <p:nvPr/>
        </p:nvSpPr>
        <p:spPr>
          <a:xfrm>
            <a:off x="1772239" y="3525625"/>
            <a:ext cx="611113" cy="4713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AB5C84C-7C42-D54C-BB76-DB91290D635A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1889786" y="2654489"/>
            <a:ext cx="2361703" cy="81103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ECBBE7D-405B-EC41-8CD9-96E634FAA60B}"/>
              </a:ext>
            </a:extLst>
          </p:cNvPr>
          <p:cNvSpPr txBox="1"/>
          <p:nvPr/>
        </p:nvSpPr>
        <p:spPr>
          <a:xfrm>
            <a:off x="4251489" y="2469823"/>
            <a:ext cx="239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Deprecated in Python 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4DCCDD-619E-1C47-8FD8-5C2423F0BD09}"/>
              </a:ext>
            </a:extLst>
          </p:cNvPr>
          <p:cNvSpPr/>
          <p:nvPr/>
        </p:nvSpPr>
        <p:spPr>
          <a:xfrm>
            <a:off x="6464585" y="3465523"/>
            <a:ext cx="2528586" cy="531442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446B70-CC59-3D49-9C1D-000DCB58A49B}"/>
              </a:ext>
            </a:extLst>
          </p:cNvPr>
          <p:cNvSpPr txBox="1"/>
          <p:nvPr/>
        </p:nvSpPr>
        <p:spPr>
          <a:xfrm>
            <a:off x="9173031" y="3533874"/>
            <a:ext cx="2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New import functions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9D747E-CAFC-F940-B891-AC7CDD99E5A9}"/>
              </a:ext>
            </a:extLst>
          </p:cNvPr>
          <p:cNvSpPr/>
          <p:nvPr/>
        </p:nvSpPr>
        <p:spPr>
          <a:xfrm>
            <a:off x="7909090" y="4131159"/>
            <a:ext cx="490194" cy="35077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4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5400" b="1" dirty="0" err="1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/>
              </a:rPr>
              <a:t>newrex_py.py</a:t>
            </a:r>
            <a:endParaRPr lang="en-US" sz="5400" b="1" dirty="0">
              <a:solidFill>
                <a:srgbClr val="FFFFFF"/>
              </a:solidFill>
              <a:latin typeface="Calibri Light" panose="020F0302020204030204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DD037B6-35AE-6D45-A9AF-362C76FB6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7" y="2959359"/>
            <a:ext cx="5455917" cy="2932555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8740E4E-A19B-6745-AED4-C8228E64F3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445073" y="2959723"/>
            <a:ext cx="5455917" cy="293182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818F29F-BE01-5F4F-91A7-B9D4F7F282DD}"/>
              </a:ext>
            </a:extLst>
          </p:cNvPr>
          <p:cNvCxnSpPr/>
          <p:nvPr/>
        </p:nvCxnSpPr>
        <p:spPr>
          <a:xfrm>
            <a:off x="2837468" y="4392891"/>
            <a:ext cx="112179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460FBA-1184-4348-95C9-65312D6FEE9C}"/>
              </a:ext>
            </a:extLst>
          </p:cNvPr>
          <p:cNvCxnSpPr/>
          <p:nvPr/>
        </p:nvCxnSpPr>
        <p:spPr>
          <a:xfrm>
            <a:off x="8880688" y="4912936"/>
            <a:ext cx="112179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41D05640-B245-D149-9C10-68CFD37D09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882" y="4574734"/>
            <a:ext cx="5350046" cy="2874936"/>
          </a:xfrm>
          <a:prstGeom prst="rect">
            <a:avLst/>
          </a:prstGeom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C65D6BB3-211D-9143-ABB8-23934837C2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5073" y="5108471"/>
            <a:ext cx="5092041" cy="273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3362146" cy="441721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774701" y="761999"/>
            <a:ext cx="2771672" cy="381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Index Directory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8091" y="445459"/>
            <a:ext cx="5050356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FEE433-2394-4108-A026-27C0B02A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448056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A0ACF5-0DF4-4C7E-9FE2-427405D12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1975104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6DD569-B9FB-4700-A850-80EDA6A64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3502152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5029200"/>
            <a:ext cx="3362146" cy="1371600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032BD3-EEDA-214D-BFAF-B8C3CAE35BC9}"/>
              </a:ext>
            </a:extLst>
          </p:cNvPr>
          <p:cNvSpPr/>
          <p:nvPr/>
        </p:nvSpPr>
        <p:spPr>
          <a:xfrm>
            <a:off x="4235663" y="1388253"/>
            <a:ext cx="4852636" cy="5599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28600" marR="0" lvl="1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Tx/>
              <a:buNone/>
              <a:tabLst/>
              <a:defRPr/>
            </a:pPr>
            <a:r>
              <a:rPr kumimoji="0" lang="en-US" altLang="en-US" sz="2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white"/>
                </a:solidFill>
                <a:latin typeface="Calibri" panose="020F0502020204030204"/>
              </a:rPr>
              <a:t>c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hecksum.tab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(.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lbl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looks good.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index</a:t>
            </a:r>
            <a:r>
              <a:rPr lang="en-US" sz="2200" dirty="0">
                <a:solidFill>
                  <a:prstClr val="white"/>
                </a:solidFill>
                <a:latin typeface="Calibri" panose="020F0502020204030204"/>
              </a:rPr>
              <a:t>.tab (.</a:t>
            </a:r>
            <a:r>
              <a:rPr lang="en-US" sz="2200" dirty="0" err="1">
                <a:solidFill>
                  <a:prstClr val="white"/>
                </a:solidFill>
                <a:latin typeface="Calibri" panose="020F0502020204030204"/>
              </a:rPr>
              <a:t>lbl</a:t>
            </a:r>
            <a:r>
              <a:rPr lang="en-US" sz="2200" dirty="0">
                <a:solidFill>
                  <a:prstClr val="white"/>
                </a:solidFill>
                <a:latin typeface="Calibri" panose="020F0502020204030204"/>
              </a:rPr>
              <a:t>) looks good.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Indxinfo.txt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200" dirty="0">
                <a:solidFill>
                  <a:prstClr val="white"/>
                </a:solidFill>
              </a:rPr>
              <a:t>looks good.</a:t>
            </a:r>
            <a:br>
              <a:rPr lang="en-US" sz="2200" dirty="0">
                <a:solidFill>
                  <a:prstClr val="white"/>
                </a:solidFill>
              </a:rPr>
            </a:br>
            <a:br>
              <a:rPr lang="en-US" sz="2200" dirty="0">
                <a:solidFill>
                  <a:prstClr val="white"/>
                </a:solidFill>
              </a:rPr>
            </a:br>
            <a:br>
              <a:rPr lang="en-US" sz="2200" dirty="0">
                <a:solidFill>
                  <a:prstClr val="white"/>
                </a:solidFill>
              </a:rPr>
            </a:br>
            <a:br>
              <a:rPr lang="en-US" sz="2200" dirty="0">
                <a:solidFill>
                  <a:prstClr val="white"/>
                </a:solidFill>
              </a:rPr>
            </a:br>
            <a:endParaRPr lang="en-US" sz="2200" dirty="0">
              <a:solidFill>
                <a:prstClr val="white"/>
              </a:solidFill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slimindx.tab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(.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lbl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looks good.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C9F10569-B188-5547-95E7-367AB23E9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565846"/>
            <a:ext cx="1136019" cy="1136019"/>
          </a:xfrm>
          <a:prstGeom prst="rect">
            <a:avLst/>
          </a:prstGeom>
        </p:spPr>
      </p:pic>
      <p:pic>
        <p:nvPicPr>
          <p:cNvPr id="14" name="Graphic 13" descr="Checkbox Checked with solid fill">
            <a:extLst>
              <a:ext uri="{FF2B5EF4-FFF2-40B4-BE49-F238E27FC236}">
                <a16:creationId xmlns:a16="http://schemas.microsoft.com/office/drawing/2014/main" id="{856838EA-A76F-E043-8FFB-82037C869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2090817"/>
            <a:ext cx="1136019" cy="1136019"/>
          </a:xfrm>
          <a:prstGeom prst="rect">
            <a:avLst/>
          </a:prstGeom>
        </p:spPr>
      </p:pic>
      <p:pic>
        <p:nvPicPr>
          <p:cNvPr id="16" name="Graphic 15" descr="Checkbox Checked with solid fill">
            <a:extLst>
              <a:ext uri="{FF2B5EF4-FFF2-40B4-BE49-F238E27FC236}">
                <a16:creationId xmlns:a16="http://schemas.microsoft.com/office/drawing/2014/main" id="{DA53C505-A9CB-4748-A74F-EC1A42499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3619942"/>
            <a:ext cx="1136019" cy="1136019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C6CBAFB-7CEE-4ECF-BBF5-8A7C35953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5029200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Graphic 17" descr="Checkbox Checked with solid fill">
            <a:extLst>
              <a:ext uri="{FF2B5EF4-FFF2-40B4-BE49-F238E27FC236}">
                <a16:creationId xmlns:a16="http://schemas.microsoft.com/office/drawing/2014/main" id="{C9B34EF4-6AAD-FF43-92A2-3999A2927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8154" y="5143454"/>
            <a:ext cx="1136019" cy="1136019"/>
          </a:xfrm>
          <a:prstGeom prst="rect">
            <a:avLst/>
          </a:prstGeom>
        </p:spPr>
      </p:pic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73E61460-2AE4-9F40-BADF-25E9750E2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5121" y="5211227"/>
            <a:ext cx="1136019" cy="113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2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3362146" cy="441721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774701" y="761999"/>
            <a:ext cx="2771672" cy="381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Data Directory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200" b="1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/>
              </a:rPr>
              <a:t>(Fit files)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8091" y="445459"/>
            <a:ext cx="5050356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FEE433-2394-4108-A026-27C0B02A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448056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A0ACF5-0DF4-4C7E-9FE2-427405D12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1975104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6DD569-B9FB-4700-A850-80EDA6A64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3502152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5029200"/>
            <a:ext cx="3362146" cy="1371600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032BD3-EEDA-214D-BFAF-B8C3CAE35BC9}"/>
              </a:ext>
            </a:extLst>
          </p:cNvPr>
          <p:cNvSpPr/>
          <p:nvPr/>
        </p:nvSpPr>
        <p:spPr>
          <a:xfrm>
            <a:off x="4185811" y="935766"/>
            <a:ext cx="4852636" cy="5599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228600" marR="0" lvl="1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Tx/>
              <a:buNone/>
              <a:tabLst/>
              <a:defRPr/>
            </a:pPr>
            <a:r>
              <a:rPr kumimoji="0" lang="en-US" altLang="en-US" sz="2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</a:t>
            </a:r>
            <a:r>
              <a:rPr lang="en-US" sz="2200" dirty="0">
                <a:solidFill>
                  <a:prstClr val="white"/>
                </a:solidFill>
                <a:latin typeface="Calibri" panose="020F0502020204030204"/>
              </a:rPr>
              <a:t>only examined the data that are new to the archive. The data appear complete.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white"/>
                </a:solidFill>
              </a:rPr>
              <a:t>I open the fits file in </a:t>
            </a:r>
            <a:r>
              <a:rPr lang="en-US" sz="2200" dirty="0" err="1">
                <a:solidFill>
                  <a:prstClr val="white"/>
                </a:solidFill>
              </a:rPr>
              <a:t>Topcat</a:t>
            </a:r>
            <a:r>
              <a:rPr lang="en-US" sz="2200" dirty="0">
                <a:solidFill>
                  <a:prstClr val="white"/>
                </a:solidFill>
              </a:rPr>
              <a:t> and compare I/Q samples with the output of the </a:t>
            </a:r>
            <a:r>
              <a:rPr lang="en-US" sz="2200" i="1" dirty="0" err="1">
                <a:solidFill>
                  <a:prstClr val="white"/>
                </a:solidFill>
              </a:rPr>
              <a:t>newrex_py.py</a:t>
            </a:r>
            <a:r>
              <a:rPr lang="en-US" sz="2200" i="1" dirty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prstClr val="white"/>
                </a:solidFill>
              </a:rPr>
              <a:t>script.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white"/>
                </a:solidFill>
              </a:rPr>
              <a:t>Both methods produced the same results, thus validating the </a:t>
            </a:r>
            <a:r>
              <a:rPr lang="en-US" sz="2200" i="1" dirty="0" err="1">
                <a:solidFill>
                  <a:prstClr val="white"/>
                </a:solidFill>
              </a:rPr>
              <a:t>newrex_py.py</a:t>
            </a:r>
            <a:r>
              <a:rPr lang="en-US" sz="2200" i="1" dirty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prstClr val="white"/>
                </a:solidFill>
              </a:rPr>
              <a:t>script</a:t>
            </a: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prstClr val="white"/>
                </a:solidFill>
              </a:rPr>
              <a:t>Based on plotting the I/Q histograms, it appears that they are valid, despite a few files having zero samples throughout.</a:t>
            </a: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C9F10569-B188-5547-95E7-367AB23E9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565846"/>
            <a:ext cx="1136019" cy="1136019"/>
          </a:xfrm>
          <a:prstGeom prst="rect">
            <a:avLst/>
          </a:prstGeom>
        </p:spPr>
      </p:pic>
      <p:pic>
        <p:nvPicPr>
          <p:cNvPr id="14" name="Graphic 13" descr="Checkbox Checked with solid fill">
            <a:extLst>
              <a:ext uri="{FF2B5EF4-FFF2-40B4-BE49-F238E27FC236}">
                <a16:creationId xmlns:a16="http://schemas.microsoft.com/office/drawing/2014/main" id="{856838EA-A76F-E043-8FFB-82037C869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2090817"/>
            <a:ext cx="1136019" cy="1136019"/>
          </a:xfrm>
          <a:prstGeom prst="rect">
            <a:avLst/>
          </a:prstGeom>
        </p:spPr>
      </p:pic>
      <p:pic>
        <p:nvPicPr>
          <p:cNvPr id="16" name="Graphic 15" descr="Checkbox Checked with solid fill">
            <a:extLst>
              <a:ext uri="{FF2B5EF4-FFF2-40B4-BE49-F238E27FC236}">
                <a16:creationId xmlns:a16="http://schemas.microsoft.com/office/drawing/2014/main" id="{DA53C505-A9CB-4748-A74F-EC1A42499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3619942"/>
            <a:ext cx="1136019" cy="1136019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C6CBAFB-7CEE-4ECF-BBF5-8A7C35953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5029200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Graphic 17" descr="Checkbox Checked with solid fill">
            <a:extLst>
              <a:ext uri="{FF2B5EF4-FFF2-40B4-BE49-F238E27FC236}">
                <a16:creationId xmlns:a16="http://schemas.microsoft.com/office/drawing/2014/main" id="{C9B34EF4-6AAD-FF43-92A2-3999A2927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8154" y="5143454"/>
            <a:ext cx="1136019" cy="1136019"/>
          </a:xfrm>
          <a:prstGeom prst="rect">
            <a:avLst/>
          </a:prstGeom>
        </p:spPr>
      </p:pic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73E61460-2AE4-9F40-BADF-25E9750E2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5121" y="5211227"/>
            <a:ext cx="1136019" cy="113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2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3362146" cy="441721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B3541-D4C2-5C4D-BD93-35537974C6F4}"/>
              </a:ext>
            </a:extLst>
          </p:cNvPr>
          <p:cNvSpPr/>
          <p:nvPr/>
        </p:nvSpPr>
        <p:spPr>
          <a:xfrm>
            <a:off x="774701" y="761999"/>
            <a:ext cx="2771672" cy="3810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Data Directory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(TNF)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8091" y="445459"/>
            <a:ext cx="5050356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FEE433-2394-4108-A026-27C0B02A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448056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A0ACF5-0DF4-4C7E-9FE2-427405D12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1975104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6DD569-B9FB-4700-A850-80EDA6A64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3502152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5029200"/>
            <a:ext cx="3362146" cy="1371600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032BD3-EEDA-214D-BFAF-B8C3CAE35BC9}"/>
              </a:ext>
            </a:extLst>
          </p:cNvPr>
          <p:cNvSpPr/>
          <p:nvPr/>
        </p:nvSpPr>
        <p:spPr>
          <a:xfrm>
            <a:off x="4185811" y="820244"/>
            <a:ext cx="4852636" cy="5599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228600" marR="0" lvl="1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45000"/>
              <a:buFontTx/>
              <a:buNone/>
              <a:tabLst/>
              <a:defRPr/>
            </a:pPr>
            <a:r>
              <a:rPr kumimoji="0" lang="en-US" altLang="en-US" sz="2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prstClr val="white"/>
                </a:solidFill>
              </a:rPr>
              <a:t>I only examined the data that are new to the archive. The data appear complete.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white"/>
                </a:solidFill>
              </a:rPr>
              <a:t>There are no reconstructed ("recon") </a:t>
            </a:r>
            <a:r>
              <a:rPr lang="en-US" sz="2200" dirty="0" err="1">
                <a:solidFill>
                  <a:prstClr val="white"/>
                </a:solidFill>
              </a:rPr>
              <a:t>spk</a:t>
            </a:r>
            <a:r>
              <a:rPr lang="en-US" sz="2200" dirty="0">
                <a:solidFill>
                  <a:prstClr val="white"/>
                </a:solidFill>
              </a:rPr>
              <a:t> kernels that cover the new data, so I am not able to compare computed values with raw values, although raw values seem to be valid (see next slide).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white"/>
                </a:solidFill>
              </a:rPr>
              <a:t>As with the last review, I did not find complete uplink data for DSS 34, 36, and 63 that covered 3-way Doppler. Perhaps, this may be beyond the provider's control.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200" dirty="0">
                <a:solidFill>
                  <a:prstClr val="white"/>
                </a:solidFill>
                <a:latin typeface="Calibri" panose="020F0502020204030204"/>
              </a:rPr>
              <a:t>The media files look good and complete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C9F10569-B188-5547-95E7-367AB23E9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565846"/>
            <a:ext cx="1136019" cy="1136019"/>
          </a:xfrm>
          <a:prstGeom prst="rect">
            <a:avLst/>
          </a:prstGeom>
        </p:spPr>
      </p:pic>
      <p:pic>
        <p:nvPicPr>
          <p:cNvPr id="14" name="Graphic 13" descr="Checkbox Checked with solid fill">
            <a:extLst>
              <a:ext uri="{FF2B5EF4-FFF2-40B4-BE49-F238E27FC236}">
                <a16:creationId xmlns:a16="http://schemas.microsoft.com/office/drawing/2014/main" id="{856838EA-A76F-E043-8FFB-82037C869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88154" y="2090817"/>
            <a:ext cx="1136019" cy="1136019"/>
          </a:xfrm>
          <a:prstGeom prst="rect">
            <a:avLst/>
          </a:prstGeom>
        </p:spPr>
      </p:pic>
      <p:pic>
        <p:nvPicPr>
          <p:cNvPr id="16" name="Graphic 15" descr="Checkbox Checked with solid fill">
            <a:extLst>
              <a:ext uri="{FF2B5EF4-FFF2-40B4-BE49-F238E27FC236}">
                <a16:creationId xmlns:a16="http://schemas.microsoft.com/office/drawing/2014/main" id="{DA53C505-A9CB-4748-A74F-EC1A42499D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8154" y="3619942"/>
            <a:ext cx="1136019" cy="1136019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C6CBAFB-7CEE-4ECF-BBF5-8A7C35953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5029200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Graphic 17" descr="Checkbox Checked with solid fill">
            <a:extLst>
              <a:ext uri="{FF2B5EF4-FFF2-40B4-BE49-F238E27FC236}">
                <a16:creationId xmlns:a16="http://schemas.microsoft.com/office/drawing/2014/main" id="{C9B34EF4-6AAD-FF43-92A2-3999A2927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88154" y="5143454"/>
            <a:ext cx="1136019" cy="1136019"/>
          </a:xfrm>
          <a:prstGeom prst="rect">
            <a:avLst/>
          </a:prstGeom>
        </p:spPr>
      </p:pic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73E61460-2AE4-9F40-BADF-25E9750E2F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5121" y="5211227"/>
            <a:ext cx="1136019" cy="113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8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  <wetp:taskpane dockstate="right" visibility="0" width="350" row="0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445401D3-D341-E64A-BAAE-D5D1600C7A49}">
  <we:reference id="wa104380907" version="3.0.0.0" store="en-US" storeType="OMEX"/>
  <we:alternateReferences>
    <we:reference id="wa104380907" version="3.0.0.0" store="WA104380907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F9C60E3C-3C67-F84C-835D-EFEE137FB66D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AF1BE593-6B9F-9148-A72E-85D0B09AC6AB}">
  <we:reference id="wa104382001" version="1.0.0.7" store="en-US" storeType="OMEX"/>
  <we:alternateReferences>
    <we:reference id="WA104382001" version="1.0.0.7" store="" storeType="OMEX"/>
  </we:alternateReferences>
  <we:properties>
    <we:property name="persist:root" value="&quot;{\&quot;powtoons\&quot;:\&quot;{\\\&quot;loading\\\&quot;:false}\&quot;}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9044</TotalTime>
  <Words>595</Words>
  <Application>Microsoft Macintosh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Verma, Ashok</dc:creator>
  <cp:lastModifiedBy>Verma, Ashok</cp:lastModifiedBy>
  <cp:revision>76</cp:revision>
  <dcterms:created xsi:type="dcterms:W3CDTF">2020-11-24T19:28:40Z</dcterms:created>
  <dcterms:modified xsi:type="dcterms:W3CDTF">2022-01-24T22:15:51Z</dcterms:modified>
</cp:coreProperties>
</file>