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63" r:id="rId4"/>
    <p:sldId id="283" r:id="rId5"/>
    <p:sldId id="264" r:id="rId6"/>
    <p:sldId id="268" r:id="rId7"/>
    <p:sldId id="273" r:id="rId8"/>
    <p:sldId id="287" r:id="rId9"/>
    <p:sldId id="277" r:id="rId10"/>
    <p:sldId id="279" r:id="rId11"/>
    <p:sldId id="284" r:id="rId12"/>
    <p:sldId id="285" r:id="rId13"/>
    <p:sldId id="286" r:id="rId14"/>
    <p:sldId id="288" r:id="rId15"/>
    <p:sldId id="289" r:id="rId16"/>
    <p:sldId id="290" r:id="rId17"/>
    <p:sldId id="291" r:id="rId18"/>
    <p:sldId id="292" r:id="rId19"/>
    <p:sldId id="271" r:id="rId20"/>
    <p:sldId id="281" r:id="rId21"/>
    <p:sldId id="293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6"/>
    <p:restoredTop sz="94690"/>
  </p:normalViewPr>
  <p:slideViewPr>
    <p:cSldViewPr snapToGrid="0" snapToObjects="1">
      <p:cViewPr>
        <p:scale>
          <a:sx n="139" d="100"/>
          <a:sy n="139" d="100"/>
        </p:scale>
        <p:origin x="1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A74E-0A15-6340-9153-C4571EB5198A}" type="datetimeFigureOut">
              <a:rPr lang="en-US" smtClean="0"/>
              <a:pPr/>
              <a:t>2/10/22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7D5A-4D2F-2F42-A59B-15D51F5EA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1454-7D9B-1C45-AD3E-C46F07453ECE}" type="datetimeFigureOut">
              <a:rPr lang="en-US" smtClean="0"/>
              <a:pPr/>
              <a:t>2/10/22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0AE3-08BE-EE43-9286-DBAD19FAD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1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20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79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6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8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8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7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4D6-4BCE-C74F-B6D3-BB3E2E1988AC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607E-026D-FA4F-9C2E-61FE08F3D07C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4B-1937-2247-BB29-3E53C2FD2A8D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FBF3-3D49-4842-B8C6-5647FB97E214}" type="datetime1">
              <a:rPr lang="en-US" smtClean="0"/>
              <a:pPr>
                <a:defRPr/>
              </a:pPr>
              <a:t>2/10/22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DiSanti, NH pds review, 5 December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B091-1D47-4D47-968D-5A08C56F8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3A84-5FF9-4548-AB69-6D0E0EBB9164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1CAF-5362-3F4D-8E70-2172B9923FF5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C9F8-27F9-D34B-8ACB-CBA49793E91F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1797-FE3C-AA4C-8301-E05F9F358292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54BF-445C-A04B-8C4D-A2C5589D3B88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D7D-4F8B-B547-9E75-7B8D943DD016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4E69-53A5-9643-A107-164BEE839D9A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634-D88A-3346-8E2B-5F4041BE6F62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3A04-E99D-1349-958C-690B308D82ED}" type="datetime1">
              <a:rPr lang="en-US" smtClean="0"/>
              <a:pPr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281940"/>
            <a:ext cx="8991600" cy="1270000"/>
          </a:xfrm>
          <a:noFill/>
        </p:spPr>
        <p:txBody>
          <a:bodyPr lIns="9142" rIns="9142">
            <a:noAutofit/>
          </a:bodyPr>
          <a:lstStyle/>
          <a:p>
            <a:r>
              <a:rPr lang="en-US" sz="40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PDS-SBN Review of New Horizons LEISA v5.0 Data (2014 MU</a:t>
            </a:r>
            <a:r>
              <a:rPr lang="en-US" sz="4000" b="1" baseline="-25000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40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 Approach)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1551940"/>
            <a:ext cx="8534400" cy="2989580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M. DiSanti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10 Feb 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lsb_0408624418_0x53c_eng.fit (04:50 – 05:05 UT),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4915601" y="778981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624763" y="826892"/>
            <a:ext cx="1656351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6536324" y="980164"/>
            <a:ext cx="2607676" cy="149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dirty="0"/>
              <a:t>Spatially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Registered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(Raw)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510490" y="5096147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 R</a:t>
            </a:r>
            <a:r>
              <a:rPr lang="en-US" dirty="0"/>
              <a:t>ow173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49615" y="3088623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/>
              <a:t>Start: row392 </a:t>
            </a:r>
            <a:r>
              <a:rPr lang="en-US" strike="sngStrike" dirty="0">
                <a:sym typeface="Wingdings" pitchFamily="2" charset="2"/>
              </a:rPr>
              <a:t></a:t>
            </a:r>
            <a:r>
              <a:rPr lang="en-US" strike="sngStrike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50006" y="807842"/>
            <a:ext cx="1696426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6E989-A73E-5C46-A26F-010691AD7A55}"/>
              </a:ext>
            </a:extLst>
          </p:cNvPr>
          <p:cNvSpPr txBox="1"/>
          <p:nvPr/>
        </p:nvSpPr>
        <p:spPr>
          <a:xfrm>
            <a:off x="99145" y="3983973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/>
              <a:t>Mid: row290 </a:t>
            </a:r>
            <a:r>
              <a:rPr lang="en-US" strike="sngStrike" dirty="0">
                <a:sym typeface="Wingdings" pitchFamily="2" charset="2"/>
              </a:rPr>
              <a:t></a:t>
            </a:r>
            <a:r>
              <a:rPr lang="en-US" strike="sngStrike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1B56D-C8E8-4A48-984A-F108891643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75517" y="1290411"/>
            <a:ext cx="49377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861457" y="49041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lsb_0408624418_0x53c_sci.fit (calibrated),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6531428" y="1170867"/>
            <a:ext cx="1925865" cy="54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Ch10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(low_res2.4004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534307" y="1218778"/>
            <a:ext cx="1719035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439886" y="1199728"/>
            <a:ext cx="2188027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pic>
        <p:nvPicPr>
          <p:cNvPr id="3" name="Picture 2" descr="A picture containing door, white&#10;&#10;Description automatically generated">
            <a:extLst>
              <a:ext uri="{FF2B5EF4-FFF2-40B4-BE49-F238E27FC236}">
                <a16:creationId xmlns:a16="http://schemas.microsoft.com/office/drawing/2014/main" id="{A8E0697D-14B5-9D46-80E3-7137F79A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1" y="1847304"/>
            <a:ext cx="8454581" cy="3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387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617076" y="490418"/>
            <a:ext cx="58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lsb_0408621929_0x53c_sci.fit (calibrated), &lt;d&gt; = 65.5e3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6477001" y="996693"/>
            <a:ext cx="1925865" cy="54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Ch10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(low_res2.4004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871764" y="1044604"/>
            <a:ext cx="1719035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65715" y="1025554"/>
            <a:ext cx="2188027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pic>
        <p:nvPicPr>
          <p:cNvPr id="4" name="Picture 3" descr="A picture containing text, window, door&#10;&#10;Description automatically generated">
            <a:extLst>
              <a:ext uri="{FF2B5EF4-FFF2-40B4-BE49-F238E27FC236}">
                <a16:creationId xmlns:a16="http://schemas.microsoft.com/office/drawing/2014/main" id="{CED4A009-BED8-6941-A864-AD3C35CC5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61" y="1563912"/>
            <a:ext cx="8186057" cy="46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3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7170" y="113617"/>
            <a:ext cx="7826829" cy="445828"/>
          </a:xfrm>
          <a:noFill/>
        </p:spPr>
        <p:txBody>
          <a:bodyPr>
            <a:noAutofit/>
          </a:bodyPr>
          <a:lstStyle/>
          <a:p>
            <a:pPr marL="9525" indent="11113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800" dirty="0"/>
              <a:t>lsb_0408619338_0x53c_sci.fit (calibrated), &lt;d&gt; = 104e3 km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6477001" y="463294"/>
            <a:ext cx="1925865" cy="54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Ch10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(low_res2.4004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871764" y="511205"/>
            <a:ext cx="1719035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Ch225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(high_res2.1795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65715" y="492155"/>
            <a:ext cx="2188027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pic>
        <p:nvPicPr>
          <p:cNvPr id="3" name="Picture 2" descr="A picture containing building, door&#10;&#10;Description automatically generated">
            <a:extLst>
              <a:ext uri="{FF2B5EF4-FFF2-40B4-BE49-F238E27FC236}">
                <a16:creationId xmlns:a16="http://schemas.microsoft.com/office/drawing/2014/main" id="{EEB6821A-1C9F-284A-8807-DA9999166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92" y="1008251"/>
            <a:ext cx="4909071" cy="2607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479EDB-3FD5-C248-91F6-A490C953DFDA}"/>
              </a:ext>
            </a:extLst>
          </p:cNvPr>
          <p:cNvSpPr txBox="1"/>
          <p:nvPr/>
        </p:nvSpPr>
        <p:spPr>
          <a:xfrm>
            <a:off x="1404257" y="3679929"/>
            <a:ext cx="580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lsb_0408614341_0x53c_sci.fit (calibrated), &lt;d&gt; = 175e3 km</a:t>
            </a:r>
          </a:p>
        </p:txBody>
      </p:sp>
      <p:pic>
        <p:nvPicPr>
          <p:cNvPr id="6" name="Picture 5" descr="A picture containing text, door, tiled&#10;&#10;Description automatically generated">
            <a:extLst>
              <a:ext uri="{FF2B5EF4-FFF2-40B4-BE49-F238E27FC236}">
                <a16:creationId xmlns:a16="http://schemas.microsoft.com/office/drawing/2014/main" id="{701B7EDA-A7E6-2F4B-AEE0-51AA6A6C0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033" y="3998016"/>
            <a:ext cx="4878230" cy="2612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FD16B3-A661-B942-B595-DA7A3483EFED}"/>
              </a:ext>
            </a:extLst>
          </p:cNvPr>
          <p:cNvSpPr txBox="1"/>
          <p:nvPr/>
        </p:nvSpPr>
        <p:spPr>
          <a:xfrm>
            <a:off x="6085944" y="623914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29AEE4-24D6-864E-A7D9-DD56D201A849}"/>
              </a:ext>
            </a:extLst>
          </p:cNvPr>
          <p:cNvSpPr txBox="1"/>
          <p:nvPr/>
        </p:nvSpPr>
        <p:spPr>
          <a:xfrm>
            <a:off x="4649027" y="500906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D95535-BA4D-D746-801A-FE13C1C637F8}"/>
              </a:ext>
            </a:extLst>
          </p:cNvPr>
          <p:cNvSpPr txBox="1"/>
          <p:nvPr/>
        </p:nvSpPr>
        <p:spPr>
          <a:xfrm>
            <a:off x="2624282" y="399669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D36239-A006-9449-871E-44E279FF4A3C}"/>
              </a:ext>
            </a:extLst>
          </p:cNvPr>
          <p:cNvSpPr txBox="1"/>
          <p:nvPr/>
        </p:nvSpPr>
        <p:spPr>
          <a:xfrm>
            <a:off x="2689594" y="104666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6E4214-E25B-E448-9A5B-36122C16DB65}"/>
              </a:ext>
            </a:extLst>
          </p:cNvPr>
          <p:cNvSpPr txBox="1"/>
          <p:nvPr/>
        </p:nvSpPr>
        <p:spPr>
          <a:xfrm>
            <a:off x="4289790" y="197194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9ADCD1-3BC0-3641-B6F4-8C366A92B0AD}"/>
              </a:ext>
            </a:extLst>
          </p:cNvPr>
          <p:cNvSpPr txBox="1"/>
          <p:nvPr/>
        </p:nvSpPr>
        <p:spPr>
          <a:xfrm>
            <a:off x="5694051" y="320203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8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387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617076" y="490418"/>
            <a:ext cx="58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lsb_0408613050_0x53c_sci.fit (calibrated), &lt;d&gt; = 1.94e5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6477001" y="996693"/>
            <a:ext cx="1925865" cy="54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Ch10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(low_res2.4004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871764" y="1044604"/>
            <a:ext cx="1719035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Ch190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(high_res1.2552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65715" y="1025554"/>
            <a:ext cx="2188027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pic>
        <p:nvPicPr>
          <p:cNvPr id="3" name="Picture 2" descr="A picture containing building, door&#10;&#10;Description automatically generated">
            <a:extLst>
              <a:ext uri="{FF2B5EF4-FFF2-40B4-BE49-F238E27FC236}">
                <a16:creationId xmlns:a16="http://schemas.microsoft.com/office/drawing/2014/main" id="{27DD34EB-3447-F14D-9CF9-6945EAD6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50" y="1748767"/>
            <a:ext cx="8390191" cy="42274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851EF1-8570-3444-8330-0965F10975C7}"/>
              </a:ext>
            </a:extLst>
          </p:cNvPr>
          <p:cNvSpPr txBox="1"/>
          <p:nvPr/>
        </p:nvSpPr>
        <p:spPr>
          <a:xfrm>
            <a:off x="5606955" y="5379172"/>
            <a:ext cx="42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43A28-BA12-B444-AA2A-33F0092357CB}"/>
              </a:ext>
            </a:extLst>
          </p:cNvPr>
          <p:cNvSpPr txBox="1"/>
          <p:nvPr/>
        </p:nvSpPr>
        <p:spPr>
          <a:xfrm>
            <a:off x="3397157" y="3441514"/>
            <a:ext cx="96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9853E-DA53-3E41-BB18-60CADB29FFE9}"/>
              </a:ext>
            </a:extLst>
          </p:cNvPr>
          <p:cNvSpPr txBox="1"/>
          <p:nvPr/>
        </p:nvSpPr>
        <p:spPr>
          <a:xfrm>
            <a:off x="1241781" y="2472686"/>
            <a:ext cx="42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387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617076" y="490418"/>
            <a:ext cx="58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lsb_0408610468_0x53c_sci.fit (calibrated), &lt;d&gt; = 2.32e5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5777752" y="996693"/>
            <a:ext cx="1925865" cy="54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Ch10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(low_res2.4004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871764" y="1044604"/>
            <a:ext cx="1719035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Ch190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(high_res1.2552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65715" y="1025554"/>
            <a:ext cx="2188027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pic>
        <p:nvPicPr>
          <p:cNvPr id="6" name="Picture 5" descr="A picture containing text, tiled&#10;&#10;Description automatically generated">
            <a:extLst>
              <a:ext uri="{FF2B5EF4-FFF2-40B4-BE49-F238E27FC236}">
                <a16:creationId xmlns:a16="http://schemas.microsoft.com/office/drawing/2014/main" id="{CE35089F-4247-7E43-80D8-CE17DF15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8" y="1611421"/>
            <a:ext cx="8612371" cy="48647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ECF5AA-8F7F-784F-8476-371278860A27}"/>
              </a:ext>
            </a:extLst>
          </p:cNvPr>
          <p:cNvSpPr txBox="1"/>
          <p:nvPr/>
        </p:nvSpPr>
        <p:spPr>
          <a:xfrm>
            <a:off x="6241660" y="5626598"/>
            <a:ext cx="42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3FD9C-D2EC-0A4A-B3D9-29D03170E014}"/>
              </a:ext>
            </a:extLst>
          </p:cNvPr>
          <p:cNvSpPr txBox="1"/>
          <p:nvPr/>
        </p:nvSpPr>
        <p:spPr>
          <a:xfrm>
            <a:off x="3967314" y="2860599"/>
            <a:ext cx="96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CD14D3-7707-7E4E-9765-FBDE3269AFF2}"/>
              </a:ext>
            </a:extLst>
          </p:cNvPr>
          <p:cNvSpPr txBox="1"/>
          <p:nvPr/>
        </p:nvSpPr>
        <p:spPr>
          <a:xfrm>
            <a:off x="1241781" y="1837981"/>
            <a:ext cx="42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74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542" y="137204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</a:t>
            </a: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083675" y="468646"/>
            <a:ext cx="698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lsb_0408609177_0x53c_sci.fit (calibrated), &lt;d&gt; = 2.50e5 km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6790124" y="757208"/>
            <a:ext cx="1925865" cy="48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60"/>
              </a:lnSpc>
            </a:pPr>
            <a:r>
              <a:rPr lang="en-US" dirty="0"/>
              <a:t>Ch10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(low_res2.4004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013278" y="783348"/>
            <a:ext cx="1719035" cy="45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60"/>
              </a:lnSpc>
            </a:pPr>
            <a:r>
              <a:rPr lang="en-US" dirty="0"/>
              <a:t>Ch190</a:t>
            </a:r>
          </a:p>
          <a:p>
            <a:pPr algn="ctr">
              <a:lnSpc>
                <a:spcPts val="1360"/>
              </a:lnSpc>
            </a:pPr>
            <a:r>
              <a:rPr lang="en-US" sz="1400" dirty="0"/>
              <a:t>(high_res1.2552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940631" y="764298"/>
            <a:ext cx="2188027" cy="48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pic>
        <p:nvPicPr>
          <p:cNvPr id="5" name="Picture 4" descr="A close up of a rug&#10;&#10;Description automatically generated with low confidence">
            <a:extLst>
              <a:ext uri="{FF2B5EF4-FFF2-40B4-BE49-F238E27FC236}">
                <a16:creationId xmlns:a16="http://schemas.microsoft.com/office/drawing/2014/main" id="{42040528-3253-4D48-8A4D-5D8E2D9B9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1193797"/>
            <a:ext cx="8806543" cy="2543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1501AB-B443-CF47-BCB9-6467B6213C10}"/>
              </a:ext>
            </a:extLst>
          </p:cNvPr>
          <p:cNvSpPr txBox="1"/>
          <p:nvPr/>
        </p:nvSpPr>
        <p:spPr>
          <a:xfrm>
            <a:off x="909501" y="3843213"/>
            <a:ext cx="735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lsb_0408606595_0x53c_sci.fit (calibrated), &lt;d&gt; = 2.88e5 km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(31dec/01jan)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770EF1-BD3D-1C42-849A-A2BA02FDA1E5}"/>
              </a:ext>
            </a:extLst>
          </p:cNvPr>
          <p:cNvSpPr txBox="1"/>
          <p:nvPr/>
        </p:nvSpPr>
        <p:spPr>
          <a:xfrm>
            <a:off x="7747219" y="3387207"/>
            <a:ext cx="85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 (?)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EE8F06-C44F-874E-ACB4-2FBFAE9FA913}"/>
              </a:ext>
            </a:extLst>
          </p:cNvPr>
          <p:cNvSpPr txBox="1"/>
          <p:nvPr/>
        </p:nvSpPr>
        <p:spPr>
          <a:xfrm>
            <a:off x="4808944" y="2251767"/>
            <a:ext cx="96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 (?)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56446C-AB41-264F-971A-34D3C9DA4FCC}"/>
              </a:ext>
            </a:extLst>
          </p:cNvPr>
          <p:cNvSpPr txBox="1"/>
          <p:nvPr/>
        </p:nvSpPr>
        <p:spPr>
          <a:xfrm>
            <a:off x="1223305" y="1344790"/>
            <a:ext cx="83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 (?)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rug&#10;&#10;Description automatically generated with low confidence">
            <a:extLst>
              <a:ext uri="{FF2B5EF4-FFF2-40B4-BE49-F238E27FC236}">
                <a16:creationId xmlns:a16="http://schemas.microsoft.com/office/drawing/2014/main" id="{BAD1A9C8-3559-5140-BBF0-C80835E23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6" y="4173577"/>
            <a:ext cx="8806543" cy="25708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90D2F7A-E42C-3649-A854-66C21A3EF649}"/>
              </a:ext>
            </a:extLst>
          </p:cNvPr>
          <p:cNvSpPr txBox="1"/>
          <p:nvPr/>
        </p:nvSpPr>
        <p:spPr>
          <a:xfrm>
            <a:off x="602814" y="4545191"/>
            <a:ext cx="83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 (?)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75ABF7-23A7-F345-AEBF-B8F5EB551AB1}"/>
              </a:ext>
            </a:extLst>
          </p:cNvPr>
          <p:cNvSpPr txBox="1"/>
          <p:nvPr/>
        </p:nvSpPr>
        <p:spPr>
          <a:xfrm>
            <a:off x="3509293" y="5263646"/>
            <a:ext cx="83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 (?)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58266-7BCC-FB47-A365-BE598230E943}"/>
              </a:ext>
            </a:extLst>
          </p:cNvPr>
          <p:cNvSpPr txBox="1"/>
          <p:nvPr/>
        </p:nvSpPr>
        <p:spPr>
          <a:xfrm>
            <a:off x="6546406" y="6243361"/>
            <a:ext cx="83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 (?)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4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387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(31dec2019)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617076" y="490418"/>
            <a:ext cx="58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lsb_0408605304_0x53c_sci.fit (calibrated), &lt;d&gt; = 3.06e5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5777752" y="778979"/>
            <a:ext cx="1925865" cy="54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Ch10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(low_res2.4004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871764" y="826890"/>
            <a:ext cx="1719035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Ch190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(high_res1.2552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65715" y="807840"/>
            <a:ext cx="2188027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ECF5AA-8F7F-784F-8476-371278860A27}"/>
              </a:ext>
            </a:extLst>
          </p:cNvPr>
          <p:cNvSpPr txBox="1"/>
          <p:nvPr/>
        </p:nvSpPr>
        <p:spPr>
          <a:xfrm>
            <a:off x="6241660" y="5626598"/>
            <a:ext cx="42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3FD9C-D2EC-0A4A-B3D9-29D03170E014}"/>
              </a:ext>
            </a:extLst>
          </p:cNvPr>
          <p:cNvSpPr txBox="1"/>
          <p:nvPr/>
        </p:nvSpPr>
        <p:spPr>
          <a:xfrm>
            <a:off x="3967314" y="2860599"/>
            <a:ext cx="96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CD14D3-7707-7E4E-9765-FBDE3269AFF2}"/>
              </a:ext>
            </a:extLst>
          </p:cNvPr>
          <p:cNvSpPr txBox="1"/>
          <p:nvPr/>
        </p:nvSpPr>
        <p:spPr>
          <a:xfrm>
            <a:off x="1241781" y="1837981"/>
            <a:ext cx="42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tiled&#10;&#10;Description automatically generated">
            <a:extLst>
              <a:ext uri="{FF2B5EF4-FFF2-40B4-BE49-F238E27FC236}">
                <a16:creationId xmlns:a16="http://schemas.microsoft.com/office/drawing/2014/main" id="{4EB99DAA-1BB7-5E4B-B63A-4A5CD737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91" y="1376543"/>
            <a:ext cx="8627618" cy="4864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D96DAF-28D5-DC43-BF3C-356E5533E116}"/>
              </a:ext>
            </a:extLst>
          </p:cNvPr>
          <p:cNvSpPr txBox="1"/>
          <p:nvPr/>
        </p:nvSpPr>
        <p:spPr>
          <a:xfrm>
            <a:off x="6655321" y="5397998"/>
            <a:ext cx="94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 (??)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473C8F-3D30-AB42-8E55-498352C886B7}"/>
              </a:ext>
            </a:extLst>
          </p:cNvPr>
          <p:cNvSpPr txBox="1"/>
          <p:nvPr/>
        </p:nvSpPr>
        <p:spPr>
          <a:xfrm>
            <a:off x="3814916" y="3143628"/>
            <a:ext cx="111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 (??)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AD2E30-E383-1A46-BDDC-F8F7D7AFDF5B}"/>
              </a:ext>
            </a:extLst>
          </p:cNvPr>
          <p:cNvSpPr txBox="1"/>
          <p:nvPr/>
        </p:nvSpPr>
        <p:spPr>
          <a:xfrm>
            <a:off x="839012" y="1827097"/>
            <a:ext cx="96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 (??)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99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387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(31dec2019)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617076" y="490418"/>
            <a:ext cx="58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lsb_0408542761_0x53c_sci.fit (calibrated), &lt;d&gt; = 1.21e6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5777752" y="778979"/>
            <a:ext cx="1925865" cy="544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Ch10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(low_res2.4004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871764" y="826890"/>
            <a:ext cx="1719035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Ch190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(high_res1.2552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65715" y="807840"/>
            <a:ext cx="2188027" cy="5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pic>
        <p:nvPicPr>
          <p:cNvPr id="4" name="Picture 3" descr="A picture containing curtain, outdoor, door, opened&#10;&#10;Description automatically generated">
            <a:extLst>
              <a:ext uri="{FF2B5EF4-FFF2-40B4-BE49-F238E27FC236}">
                <a16:creationId xmlns:a16="http://schemas.microsoft.com/office/drawing/2014/main" id="{9EEA0004-E3FB-0E41-B01B-89337F2B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5" y="1412629"/>
            <a:ext cx="7912100" cy="436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C979DE-773E-7B41-869E-434E7967F1E0}"/>
              </a:ext>
            </a:extLst>
          </p:cNvPr>
          <p:cNvSpPr txBox="1"/>
          <p:nvPr/>
        </p:nvSpPr>
        <p:spPr>
          <a:xfrm>
            <a:off x="2590799" y="6013298"/>
            <a:ext cx="400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data cube appears to be a flat field…</a:t>
            </a:r>
          </a:p>
        </p:txBody>
      </p:sp>
    </p:spTree>
    <p:extLst>
      <p:ext uri="{BB962C8B-B14F-4D97-AF65-F5344CB8AC3E}">
        <p14:creationId xmlns:p14="http://schemas.microsoft.com/office/powerpoint/2010/main" val="246831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607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MU</a:t>
            </a:r>
            <a:r>
              <a:rPr lang="en-US" sz="6000" baseline="-25000" dirty="0"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 Approach DATA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1D9622D-2871-084C-91C6-C51CB6D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9" y="853519"/>
            <a:ext cx="8724422" cy="57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2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473" y="468661"/>
            <a:ext cx="8646160" cy="2375747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A spatial-spectral data cube is created by scanning the FOV across the target in a “push-broom” fashion.  The data cube is a 3-dimensional array having 256x256xN elements, where N is the number of 256x256 files accumulated over the scan.</a:t>
            </a:r>
          </a:p>
          <a:p>
            <a:pPr marL="227013" indent="7938">
              <a:lnSpc>
                <a:spcPct val="80000"/>
              </a:lnSpc>
              <a:spcBef>
                <a:spcPts val="36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e.g., read in calibrated FITS file = ‘nh-p-leisa-3-pluto-v2.0/data/20150714_029917/lsb_0299172889_0x53c_sci.fit’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Picture 3" descr="leisa_data_layo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67" y="2580781"/>
            <a:ext cx="3341428" cy="4171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73" y="3011643"/>
            <a:ext cx="4223336" cy="326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file = 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),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=spatial 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y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=lambda(256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=spectral/spatial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(N=elements; e.g., N=371)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(i.e., lambda varies spatially)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[figure from ‘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leisa_data.pdf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’ in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folder ‘document’]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7871" y="40309"/>
            <a:ext cx="4781481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Intensity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499338" y="5647261"/>
            <a:ext cx="859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471C2-56B0-CC44-B61F-DB4316BA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7" y="581137"/>
            <a:ext cx="4781481" cy="3049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EC72A-BADE-D34C-9972-AA80FD8E8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71" y="3824156"/>
            <a:ext cx="4370119" cy="28089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D0C665-80D8-5D44-917E-8EA9A3D17737}"/>
              </a:ext>
            </a:extLst>
          </p:cNvPr>
          <p:cNvSpPr txBox="1"/>
          <p:nvPr/>
        </p:nvSpPr>
        <p:spPr>
          <a:xfrm>
            <a:off x="6496640" y="5407130"/>
            <a:ext cx="951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ow230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A08A63-3E8A-5142-AC53-82A94C5661A0}"/>
              </a:ext>
            </a:extLst>
          </p:cNvPr>
          <p:cNvSpPr txBox="1"/>
          <p:nvPr/>
        </p:nvSpPr>
        <p:spPr>
          <a:xfrm>
            <a:off x="6496640" y="5227551"/>
            <a:ext cx="859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F93CF3-94F0-2747-9F74-31CF0BDDBC07}"/>
              </a:ext>
            </a:extLst>
          </p:cNvPr>
          <p:cNvSpPr txBox="1"/>
          <p:nvPr/>
        </p:nvSpPr>
        <p:spPr>
          <a:xfrm>
            <a:off x="6698921" y="4333418"/>
            <a:ext cx="775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R</a:t>
            </a:r>
            <a:r>
              <a:rPr lang="en-US" sz="1400" dirty="0"/>
              <a:t>ow127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50A27C-B471-2042-B197-B6AC1B84E6FA}"/>
              </a:ext>
            </a:extLst>
          </p:cNvPr>
          <p:cNvSpPr txBox="1"/>
          <p:nvPr/>
        </p:nvSpPr>
        <p:spPr>
          <a:xfrm>
            <a:off x="6696946" y="4165185"/>
            <a:ext cx="775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R</a:t>
            </a:r>
            <a:r>
              <a:rPr lang="en-US" sz="1400" dirty="0"/>
              <a:t>ow199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37593-F482-8B49-8F7B-CCE3E6494931}"/>
                  </a:ext>
                </a:extLst>
              </p:cNvPr>
              <p:cNvSpPr txBox="1"/>
              <p:nvPr/>
            </p:nvSpPr>
            <p:spPr>
              <a:xfrm>
                <a:off x="5398998" y="926275"/>
                <a:ext cx="38320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Could express as flux density, </a:t>
                </a:r>
              </a:p>
              <a:p>
                <a:r>
                  <a:rPr lang="en-US" dirty="0"/>
                  <a:t>e.g., </a:t>
                </a:r>
                <a:r>
                  <a:rPr lang="en-US" dirty="0" err="1"/>
                  <a:t>Rayleighs</a:t>
                </a:r>
                <a:r>
                  <a:rPr lang="en-US" dirty="0"/>
                  <a:t>/Angstrom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10</a:t>
                </a:r>
                <a:r>
                  <a:rPr lang="en-US" baseline="30000" dirty="0"/>
                  <a:t>6</a:t>
                </a:r>
                <a:r>
                  <a:rPr lang="en-US" dirty="0"/>
                  <a:t> </a:t>
                </a:r>
                <a:r>
                  <a:rPr lang="en-US" dirty="0" err="1"/>
                  <a:t>ph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cm</a:t>
                </a:r>
                <a:r>
                  <a:rPr lang="en-US" baseline="30000" dirty="0"/>
                  <a:t>-2</a:t>
                </a:r>
                <a:r>
                  <a:rPr lang="en-US" dirty="0"/>
                  <a:t> A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once aperture (e.g., pixel) angular subtense given by solid angle Omega(pix)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/>
                  <a:t> 1.7e-7 </a:t>
                </a:r>
                <a:r>
                  <a:rPr lang="en-US" dirty="0" err="1"/>
                  <a:t>sr</a:t>
                </a:r>
                <a:r>
                  <a:rPr lang="en-US" dirty="0"/>
                  <a:t>; </a:t>
                </a:r>
                <a:r>
                  <a:rPr lang="en-US" dirty="0" err="1"/>
                  <a:t>fr.</a:t>
                </a:r>
                <a:r>
                  <a:rPr lang="en-US" dirty="0"/>
                  <a:t> ‘</a:t>
                </a:r>
                <a:r>
                  <a:rPr lang="en-US" dirty="0" err="1"/>
                  <a:t>calinfo.txt</a:t>
                </a:r>
                <a:r>
                  <a:rPr lang="en-US" dirty="0"/>
                  <a:t>’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37593-F482-8B49-8F7B-CCE3E649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998" y="926275"/>
                <a:ext cx="3832088" cy="1754326"/>
              </a:xfrm>
              <a:prstGeom prst="rect">
                <a:avLst/>
              </a:prstGeom>
              <a:blipFill>
                <a:blip r:embed="rId5"/>
                <a:stretch>
                  <a:fillRect l="-1656" t="-1429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BB2351A-5DBE-BA43-B266-1DC32712324B}"/>
              </a:ext>
            </a:extLst>
          </p:cNvPr>
          <p:cNvSpPr txBox="1"/>
          <p:nvPr/>
        </p:nvSpPr>
        <p:spPr>
          <a:xfrm>
            <a:off x="6492240" y="4219335"/>
            <a:ext cx="37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1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7871" y="40309"/>
            <a:ext cx="4781481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Intensity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471C2-56B0-CC44-B61F-DB4316BA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7" y="581137"/>
            <a:ext cx="4781481" cy="30494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37593-F482-8B49-8F7B-CCE3E6494931}"/>
                  </a:ext>
                </a:extLst>
              </p:cNvPr>
              <p:cNvSpPr txBox="1"/>
              <p:nvPr/>
            </p:nvSpPr>
            <p:spPr>
              <a:xfrm>
                <a:off x="5398998" y="926275"/>
                <a:ext cx="38320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Could express as flux density, </a:t>
                </a:r>
              </a:p>
              <a:p>
                <a:r>
                  <a:rPr lang="en-US" dirty="0"/>
                  <a:t>e.g., </a:t>
                </a:r>
                <a:r>
                  <a:rPr lang="en-US" dirty="0" err="1"/>
                  <a:t>Rayleighs</a:t>
                </a:r>
                <a:r>
                  <a:rPr lang="en-US" dirty="0"/>
                  <a:t>/Angstrom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10</a:t>
                </a:r>
                <a:r>
                  <a:rPr lang="en-US" baseline="30000" dirty="0"/>
                  <a:t>6</a:t>
                </a:r>
                <a:r>
                  <a:rPr lang="en-US" dirty="0"/>
                  <a:t> </a:t>
                </a:r>
                <a:r>
                  <a:rPr lang="en-US" dirty="0" err="1"/>
                  <a:t>ph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cm</a:t>
                </a:r>
                <a:r>
                  <a:rPr lang="en-US" baseline="30000" dirty="0"/>
                  <a:t>-2</a:t>
                </a:r>
                <a:r>
                  <a:rPr lang="en-US" dirty="0"/>
                  <a:t> A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once aperture (e.g., pixel) angular subtense given by solid angle Omega(pix)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/>
                  <a:t> 1.7e-7 </a:t>
                </a:r>
                <a:r>
                  <a:rPr lang="en-US" dirty="0" err="1"/>
                  <a:t>sr</a:t>
                </a:r>
                <a:r>
                  <a:rPr lang="en-US" dirty="0"/>
                  <a:t>; </a:t>
                </a:r>
                <a:r>
                  <a:rPr lang="en-US" dirty="0" err="1"/>
                  <a:t>fr.</a:t>
                </a:r>
                <a:r>
                  <a:rPr lang="en-US" dirty="0"/>
                  <a:t> ‘</a:t>
                </a:r>
                <a:r>
                  <a:rPr lang="en-US" dirty="0" err="1"/>
                  <a:t>calinfo.txt</a:t>
                </a:r>
                <a:r>
                  <a:rPr lang="en-US" dirty="0"/>
                  <a:t>’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37593-F482-8B49-8F7B-CCE3E649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998" y="926275"/>
                <a:ext cx="3832088" cy="1754326"/>
              </a:xfrm>
              <a:prstGeom prst="rect">
                <a:avLst/>
              </a:prstGeom>
              <a:blipFill>
                <a:blip r:embed="rId4"/>
                <a:stretch>
                  <a:fillRect l="-1656" t="-1429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B3F11AB-13AD-F448-B0EC-B9D7E48EC197}"/>
              </a:ext>
            </a:extLst>
          </p:cNvPr>
          <p:cNvSpPr txBox="1"/>
          <p:nvPr/>
        </p:nvSpPr>
        <p:spPr>
          <a:xfrm>
            <a:off x="384048" y="4023360"/>
            <a:ext cx="8516627" cy="2563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Raw:            393.0 DN in im127_net(61,156), or 256.6 DN/s if “cadence” = 1.52s</a:t>
            </a:r>
          </a:p>
          <a:p>
            <a:r>
              <a:rPr lang="en-US" sz="1400" dirty="0"/>
              <a:t>Calibrated: 0.0091637 erg/s/cm^2/A/</a:t>
            </a:r>
            <a:r>
              <a:rPr lang="en-US" sz="1400" dirty="0" err="1"/>
              <a:t>sr</a:t>
            </a:r>
            <a:r>
              <a:rPr lang="en-US" sz="1400" dirty="0"/>
              <a:t> in im127_net(61,156)</a:t>
            </a:r>
          </a:p>
          <a:p>
            <a:endParaRPr lang="en-US" sz="1400" dirty="0"/>
          </a:p>
          <a:p>
            <a:r>
              <a:rPr lang="en-US" sz="1400" dirty="0"/>
              <a:t>Above curve =&gt; 12.4090 </a:t>
            </a:r>
            <a:r>
              <a:rPr lang="en-US" sz="1400" dirty="0" err="1"/>
              <a:t>ph</a:t>
            </a:r>
            <a:r>
              <a:rPr lang="en-US" sz="1400" dirty="0"/>
              <a:t>/s at step 127 </a:t>
            </a:r>
          </a:p>
          <a:p>
            <a:r>
              <a:rPr lang="en-US" sz="1400" dirty="0"/>
              <a:t>    (lambda 1.57477 um, </a:t>
            </a:r>
            <a:r>
              <a:rPr lang="en-US" sz="1400" dirty="0" err="1">
                <a:latin typeface="Symbol" pitchFamily="2" charset="2"/>
              </a:rPr>
              <a:t>D</a:t>
            </a:r>
            <a:r>
              <a:rPr lang="en-US" sz="1400" dirty="0" err="1"/>
              <a:t>lam</a:t>
            </a:r>
            <a:r>
              <a:rPr lang="en-US" sz="1400" dirty="0"/>
              <a:t> 0.00714018 µm)</a:t>
            </a:r>
          </a:p>
          <a:p>
            <a:r>
              <a:rPr lang="en-US" sz="1400" dirty="0"/>
              <a:t>Pixel solid angle = 1.70d-7 </a:t>
            </a:r>
            <a:r>
              <a:rPr lang="en-US" sz="1400" dirty="0" err="1"/>
              <a:t>sr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256.6 x 1.7d-7 / </a:t>
            </a:r>
            <a:r>
              <a:rPr lang="en-US" sz="1400" dirty="0" err="1">
                <a:latin typeface="Symbol" pitchFamily="2" charset="2"/>
              </a:rPr>
              <a:t>D</a:t>
            </a:r>
            <a:r>
              <a:rPr lang="en-US" sz="1400" dirty="0" err="1"/>
              <a:t>lam</a:t>
            </a:r>
            <a:r>
              <a:rPr lang="en-US" sz="1400" dirty="0"/>
              <a:t> = 6.156e-3 (vs 9.164d-3)</a:t>
            </a:r>
          </a:p>
          <a:p>
            <a:r>
              <a:rPr lang="en-US" sz="1400" dirty="0"/>
              <a:t>														  Raw	           Calibrated</a:t>
            </a:r>
          </a:p>
          <a:p>
            <a:r>
              <a:rPr lang="en-US" sz="1400" dirty="0"/>
              <a:t>I also tried the per-pixel calibration formula in ‘</a:t>
            </a:r>
            <a:r>
              <a:rPr lang="en-US" sz="1400" dirty="0" err="1"/>
              <a:t>calinfo.txt</a:t>
            </a:r>
            <a:r>
              <a:rPr lang="en-US" sz="1400" dirty="0"/>
              <a:t>’:</a:t>
            </a:r>
          </a:p>
          <a:p>
            <a:pPr>
              <a:lnSpc>
                <a:spcPts val="1180"/>
              </a:lnSpc>
            </a:pPr>
            <a:r>
              <a:rPr lang="en-US" sz="1400" dirty="0"/>
              <a:t> C  = (((S - E ) / F ) - O ) * G  / (I * W  * </a:t>
            </a:r>
            <a:r>
              <a:rPr lang="en-US" sz="1400" dirty="0" err="1"/>
              <a:t>aOmega</a:t>
            </a:r>
            <a:r>
              <a:rPr lang="en-US" sz="1400" dirty="0"/>
              <a:t> * </a:t>
            </a:r>
            <a:r>
              <a:rPr lang="en-US" sz="1400" dirty="0" err="1"/>
              <a:t>gCorr</a:t>
            </a:r>
            <a:r>
              <a:rPr lang="en-US" sz="1400" dirty="0"/>
              <a:t>), but I get a ridiculously large number (O(10^12!) so… ?            </a:t>
            </a:r>
          </a:p>
          <a:p>
            <a:pPr>
              <a:lnSpc>
                <a:spcPts val="1180"/>
              </a:lnSpc>
            </a:pPr>
            <a:r>
              <a:rPr lang="en-US" sz="1400" dirty="0"/>
              <a:t>     </a:t>
            </a:r>
            <a:r>
              <a:rPr lang="en-US" sz="1400" dirty="0" err="1"/>
              <a:t>i</a:t>
            </a:r>
            <a:r>
              <a:rPr lang="en-US" sz="1400" dirty="0"/>
              <a:t>       </a:t>
            </a:r>
            <a:r>
              <a:rPr lang="en-US" sz="1400" dirty="0" err="1"/>
              <a:t>i</a:t>
            </a:r>
            <a:r>
              <a:rPr lang="en-US" sz="1400" dirty="0"/>
              <a:t>    </a:t>
            </a:r>
            <a:r>
              <a:rPr lang="en-US" sz="1400" dirty="0" err="1"/>
              <a:t>i</a:t>
            </a:r>
            <a:r>
              <a:rPr lang="en-US" sz="1400" dirty="0"/>
              <a:t>     </a:t>
            </a:r>
            <a:r>
              <a:rPr lang="en-US" sz="1400" dirty="0" err="1"/>
              <a:t>i</a:t>
            </a:r>
            <a:r>
              <a:rPr lang="en-US" sz="1400" dirty="0"/>
              <a:t>     </a:t>
            </a:r>
            <a:r>
              <a:rPr lang="en-US" sz="1400" dirty="0" err="1"/>
              <a:t>i</a:t>
            </a:r>
            <a:r>
              <a:rPr lang="en-US" sz="1400" dirty="0"/>
              <a:t>     </a:t>
            </a:r>
            <a:r>
              <a:rPr lang="en-US" sz="1400" dirty="0" err="1"/>
              <a:t>i</a:t>
            </a:r>
            <a:r>
              <a:rPr lang="en-US" sz="1400" dirty="0"/>
              <a:t>        </a:t>
            </a:r>
            <a:r>
              <a:rPr lang="en-US" sz="1400" dirty="0" err="1"/>
              <a:t>i</a:t>
            </a:r>
            <a:r>
              <a:rPr lang="en-US" sz="1400" dirty="0"/>
              <a:t>                          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3E1132-B367-A948-8BF8-404481AC6225}"/>
              </a:ext>
            </a:extLst>
          </p:cNvPr>
          <p:cNvGraphicFramePr>
            <a:graphicFrameLocks noGrp="1"/>
          </p:cNvGraphicFramePr>
          <p:nvPr/>
        </p:nvGraphicFramePr>
        <p:xfrm>
          <a:off x="1343025" y="3771741"/>
          <a:ext cx="645795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260">
                  <a:extLst>
                    <a:ext uri="{9D8B030D-6E8A-4147-A177-3AD203B41FA5}">
                      <a16:colId xmlns:a16="http://schemas.microsoft.com/office/drawing/2014/main" val="3247319313"/>
                    </a:ext>
                  </a:extLst>
                </a:gridCol>
                <a:gridCol w="1481228">
                  <a:extLst>
                    <a:ext uri="{9D8B030D-6E8A-4147-A177-3AD203B41FA5}">
                      <a16:colId xmlns:a16="http://schemas.microsoft.com/office/drawing/2014/main" val="623272004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1256543286"/>
                    </a:ext>
                  </a:extLst>
                </a:gridCol>
                <a:gridCol w="856667">
                  <a:extLst>
                    <a:ext uri="{9D8B030D-6E8A-4147-A177-3AD203B41FA5}">
                      <a16:colId xmlns:a16="http://schemas.microsoft.com/office/drawing/2014/main" val="2705326487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val="618512174"/>
                    </a:ext>
                  </a:extLst>
                </a:gridCol>
                <a:gridCol w="724872">
                  <a:extLst>
                    <a:ext uri="{9D8B030D-6E8A-4147-A177-3AD203B41FA5}">
                      <a16:colId xmlns:a16="http://schemas.microsoft.com/office/drawing/2014/main" val="2728462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20180820_039709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lsb_0397097519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2018-08-20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19:00:01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19:07:44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Vega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389980"/>
                  </a:ext>
                </a:extLst>
              </a:tr>
            </a:tbl>
          </a:graphicData>
        </a:graphic>
      </p:graphicFrame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677B5D9-0F11-3D4D-8E2F-118A57499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161" y="4023360"/>
            <a:ext cx="595967" cy="1754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DDEA27-E028-AE45-9B4E-5A2474BF0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490" y="4023360"/>
            <a:ext cx="658902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1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17071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Summary/Suggestions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C6CD1-34F8-AF45-A8C5-C4CBA2B761F6}"/>
              </a:ext>
            </a:extLst>
          </p:cNvPr>
          <p:cNvSpPr txBox="1"/>
          <p:nvPr/>
        </p:nvSpPr>
        <p:spPr>
          <a:xfrm>
            <a:off x="270640" y="1157490"/>
            <a:ext cx="86106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dirty="0"/>
              <a:t>LEISA frames read in fine, for both raw and calibrated) data.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lambda 2.5-1.225um (rows0 thru 199, low res), 2.25-2.10um (rows204 thru 255, hi res).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Asteroid </a:t>
            </a:r>
            <a:r>
              <a:rPr lang="en-US" dirty="0" err="1"/>
              <a:t>Arrokoth</a:t>
            </a:r>
            <a:r>
              <a:rPr lang="en-US" dirty="0"/>
              <a:t> (2014 MU</a:t>
            </a:r>
            <a:r>
              <a:rPr lang="en-US" baseline="-25000" dirty="0"/>
              <a:t>69</a:t>
            </a:r>
            <a:r>
              <a:rPr lang="en-US" dirty="0"/>
              <a:t>) is clearly seen at 65.5e3 and 31.2e3 km, detected to 1.94e5 km. Suggestive at 2.32e5, 2.88e5 (?), and 3.06e5 km (??). Data at 1.21e6 km looks like a flat field (or some such).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While Vega scan direction is “as expected” (target moved upward through lambda, as w/ Pluto scans), MU</a:t>
            </a:r>
            <a:r>
              <a:rPr lang="en-US" baseline="-25000" dirty="0"/>
              <a:t>69</a:t>
            </a:r>
            <a:r>
              <a:rPr lang="en-US" dirty="0"/>
              <a:t> scan direction is reversed (target moved downward through lambda). In each case it was ~1 row per step in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; software was modified to accommodate this.</a:t>
            </a:r>
          </a:p>
          <a:p>
            <a:pPr>
              <a:lnSpc>
                <a:spcPts val="1960"/>
              </a:lnSpc>
            </a:pPr>
            <a:endParaRPr lang="en-US" dirty="0"/>
          </a:p>
          <a:p>
            <a:pPr>
              <a:lnSpc>
                <a:spcPts val="1960"/>
              </a:lnSpc>
            </a:pPr>
            <a:r>
              <a:rPr lang="en-US" dirty="0"/>
              <a:t>Spatial Registration</a:t>
            </a:r>
          </a:p>
          <a:p>
            <a:pPr marL="177800" indent="-17780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Both Vega and MU</a:t>
            </a:r>
            <a:r>
              <a:rPr lang="en-US" baseline="-25000" dirty="0"/>
              <a:t>69</a:t>
            </a:r>
            <a:r>
              <a:rPr lang="en-US" dirty="0"/>
              <a:t> data show some “wobble” in the x-direction, more so for Vega, less so for MU</a:t>
            </a:r>
            <a:r>
              <a:rPr lang="en-US" baseline="-25000" dirty="0"/>
              <a:t>69</a:t>
            </a:r>
            <a:r>
              <a:rPr lang="en-US" dirty="0"/>
              <a:t>.</a:t>
            </a:r>
          </a:p>
          <a:p>
            <a:pPr marL="117475">
              <a:lnSpc>
                <a:spcPts val="1960"/>
              </a:lnSpc>
            </a:pPr>
            <a:r>
              <a:rPr lang="en-US" dirty="0"/>
              <a:t>Difficult to extract spectra for Vega or MU</a:t>
            </a:r>
            <a:r>
              <a:rPr lang="en-US" baseline="-25000" dirty="0"/>
              <a:t>69</a:t>
            </a:r>
            <a:r>
              <a:rPr lang="en-US" dirty="0"/>
              <a:t>, due to spatial smearing (not so critical for previous Pluto scans).</a:t>
            </a:r>
          </a:p>
          <a:p>
            <a:pPr marL="11113">
              <a:lnSpc>
                <a:spcPts val="1960"/>
              </a:lnSpc>
            </a:pPr>
            <a:endParaRPr lang="en-US" dirty="0"/>
          </a:p>
          <a:p>
            <a:pPr marL="11113">
              <a:lnSpc>
                <a:spcPts val="1960"/>
              </a:lnSpc>
            </a:pPr>
            <a:r>
              <a:rPr lang="en-US" dirty="0"/>
              <a:t>I tried to reproduce flux calibration (raw </a:t>
            </a:r>
            <a:r>
              <a:rPr lang="en-US" dirty="0">
                <a:sym typeface="Wingdings" pitchFamily="2" charset="2"/>
              </a:rPr>
              <a:t> calibrated data) but was so far unsuccessful.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7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-114300"/>
            <a:ext cx="8991600" cy="1270000"/>
          </a:xfrm>
          <a:noFill/>
        </p:spPr>
        <p:txBody>
          <a:bodyPr lIns="9142" rIns="9142">
            <a:normAutofit/>
          </a:bodyPr>
          <a:lstStyle/>
          <a:p>
            <a:pPr eaLnBrk="1" hangingPunct="1"/>
            <a:r>
              <a:rPr lang="en-US" sz="32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LEISA</a:t>
            </a:r>
            <a:endParaRPr lang="en-US" sz="2800" b="1" dirty="0">
              <a:latin typeface="New York" pitchFamily="8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736825"/>
            <a:ext cx="8534400" cy="2048951"/>
          </a:xfrm>
          <a:noFill/>
        </p:spPr>
        <p:txBody>
          <a:bodyPr>
            <a:normAutofit fontScale="92500"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A near-IR (1.2 – 2.5 micron) spectrometer that uses a 256x256 Rockwell PICNIC array, with 40-micron square pixels.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It produces low-resolution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240) and higher-resolution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540) spectra over separate sections (ranges of 54 and 199 rows) that are separated by 4 rows obscured by a bond joint.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8382000" y="2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rotopapa_LE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17" y="2743293"/>
            <a:ext cx="3142141" cy="37956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 descr="wavemap_exten1.png">
            <a:extLst>
              <a:ext uri="{FF2B5EF4-FFF2-40B4-BE49-F238E27FC236}">
                <a16:creationId xmlns:a16="http://schemas.microsoft.com/office/drawing/2014/main" id="{93DCC7C0-15FC-E945-BA47-C66B57964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60" y="3480316"/>
            <a:ext cx="2869005" cy="2869005"/>
          </a:xfrm>
          <a:prstGeom prst="rect">
            <a:avLst/>
          </a:prstGeom>
        </p:spPr>
      </p:pic>
      <p:pic>
        <p:nvPicPr>
          <p:cNvPr id="10" name="Picture 9" descr="disp_plot_exten1.png">
            <a:extLst>
              <a:ext uri="{FF2B5EF4-FFF2-40B4-BE49-F238E27FC236}">
                <a16:creationId xmlns:a16="http://schemas.microsoft.com/office/drawing/2014/main" id="{43CA69EB-D795-7145-B218-FB39A093019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9981" y="3480314"/>
            <a:ext cx="1416515" cy="3143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4CA17-0DC7-5549-956F-14A02A75465F}"/>
              </a:ext>
            </a:extLst>
          </p:cNvPr>
          <p:cNvSpPr txBox="1"/>
          <p:nvPr/>
        </p:nvSpPr>
        <p:spPr>
          <a:xfrm>
            <a:off x="395393" y="3029650"/>
            <a:ext cx="44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/>
            <a:r>
              <a:rPr lang="en-US" sz="1200" u="sng" dirty="0"/>
              <a:t>Note</a:t>
            </a:r>
            <a:r>
              <a:rPr lang="en-US" sz="1200" dirty="0"/>
              <a:t>: “Hi-res” </a:t>
            </a:r>
            <a:r>
              <a:rPr lang="en-US" sz="1200" dirty="0">
                <a:latin typeface="Symbol" pitchFamily="2" charset="2"/>
              </a:rPr>
              <a:t>l/Dl </a:t>
            </a:r>
            <a:r>
              <a:rPr lang="en-US" sz="1200" dirty="0"/>
              <a:t>was ~ 425  for Pluto flyby data (as below) but is ~ 540 for cruise &amp; 2014 MU</a:t>
            </a:r>
            <a:r>
              <a:rPr lang="en-US" sz="1200" baseline="-25000" dirty="0"/>
              <a:t>69</a:t>
            </a:r>
            <a:r>
              <a:rPr lang="en-US" sz="1200" dirty="0"/>
              <a:t> approach phases (recalibration)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3798" y="40309"/>
            <a:ext cx="5306807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Wavelength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36D26-A2A2-1E46-B649-FFB770BFB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5" y="541421"/>
            <a:ext cx="4892635" cy="3090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D11ED-8692-154E-A9C0-2D6FCD43611F}"/>
              </a:ext>
            </a:extLst>
          </p:cNvPr>
          <p:cNvSpPr txBox="1"/>
          <p:nvPr/>
        </p:nvSpPr>
        <p:spPr>
          <a:xfrm>
            <a:off x="4916388" y="136566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lambda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8A80A-A5EC-EA44-AB38-6C27D56B602A}"/>
              </a:ext>
            </a:extLst>
          </p:cNvPr>
          <p:cNvSpPr txBox="1"/>
          <p:nvPr/>
        </p:nvSpPr>
        <p:spPr>
          <a:xfrm>
            <a:off x="4890661" y="2693726"/>
            <a:ext cx="20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Delta-lambda x 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FB551-4DD3-F44D-B0EB-FE074871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414" y="3695028"/>
            <a:ext cx="4673214" cy="29339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599C61-B329-4043-A180-6041973320EA}"/>
              </a:ext>
            </a:extLst>
          </p:cNvPr>
          <p:cNvSpPr txBox="1"/>
          <p:nvPr/>
        </p:nvSpPr>
        <p:spPr>
          <a:xfrm>
            <a:off x="522521" y="4880753"/>
            <a:ext cx="23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Lambda / Delta-lambda</a:t>
            </a:r>
          </a:p>
        </p:txBody>
      </p:sp>
    </p:spTree>
    <p:extLst>
      <p:ext uri="{BB962C8B-B14F-4D97-AF65-F5344CB8AC3E}">
        <p14:creationId xmlns:p14="http://schemas.microsoft.com/office/powerpoint/2010/main" val="144454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002" y="113617"/>
            <a:ext cx="9048997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4800" dirty="0" err="1">
                <a:ea typeface="ＭＳ Ｐゴシック" pitchFamily="-112" charset="-128"/>
                <a:cs typeface="ＭＳ Ｐゴシック" pitchFamily="-112" charset="-128"/>
              </a:rPr>
              <a:t>Arrokoth</a:t>
            </a:r>
            <a:r>
              <a:rPr lang="en-US" sz="4800" dirty="0">
                <a:ea typeface="ＭＳ Ｐゴシック" pitchFamily="-112" charset="-128"/>
                <a:cs typeface="ＭＳ Ｐゴシック" pitchFamily="-112" charset="-128"/>
              </a:rPr>
              <a:t> (2014 MU</a:t>
            </a:r>
            <a:r>
              <a:rPr lang="en-US" sz="4800" baseline="-25000" dirty="0"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4800" dirty="0">
                <a:ea typeface="ＭＳ Ｐゴシック" pitchFamily="-112" charset="-128"/>
                <a:cs typeface="ＭＳ Ｐゴシック" pitchFamily="-112" charset="-128"/>
              </a:rPr>
              <a:t>) Approach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BDC12D-055F-144A-9515-FFE5F22D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39" y="958850"/>
            <a:ext cx="5530021" cy="57855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1FF1F5-7821-7E46-A682-BF4A79370597}"/>
              </a:ext>
            </a:extLst>
          </p:cNvPr>
          <p:cNvSpPr txBox="1"/>
          <p:nvPr/>
        </p:nvSpPr>
        <p:spPr>
          <a:xfrm>
            <a:off x="5877473" y="3177540"/>
            <a:ext cx="3254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“First Look” at MU69, at </a:t>
            </a:r>
          </a:p>
          <a:p>
            <a:pPr algn="ctr"/>
            <a:r>
              <a:rPr lang="en-US" sz="2400" dirty="0"/>
              <a:t>d~10</a:t>
            </a:r>
            <a:r>
              <a:rPr lang="en-US" sz="2400" baseline="30000" dirty="0"/>
              <a:t>6</a:t>
            </a:r>
            <a:r>
              <a:rPr lang="en-US" sz="2400" dirty="0"/>
              <a:t> km (with LORRI)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(20aug2018)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23158" y="892098"/>
            <a:ext cx="70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/data/20180820_039709/lsb_0397097519_0x53c_eng.fit (Alpha </a:t>
            </a:r>
            <a:r>
              <a:rPr lang="en-US" dirty="0" err="1"/>
              <a:t>Lyrae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209849" y="1224751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9 (2.4088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6381049" y="12284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250 (2.1038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9806F-1102-C543-AB2A-40450A01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6" y="1554840"/>
            <a:ext cx="8848388" cy="42069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3338990" y="12383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194 (1.2384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82EF-CFC1-A94B-A42B-68898347D1B9}"/>
              </a:ext>
            </a:extLst>
          </p:cNvPr>
          <p:cNvSpPr txBox="1"/>
          <p:nvPr/>
        </p:nvSpPr>
        <p:spPr>
          <a:xfrm>
            <a:off x="1964658" y="5842664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243)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001C8-DD7F-B24D-AA26-7718BBB90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0" y="3175000"/>
            <a:ext cx="2235200" cy="50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D71C37-2707-9641-ADA8-748D64BB4C8A}"/>
              </a:ext>
            </a:extLst>
          </p:cNvPr>
          <p:cNvSpPr txBox="1"/>
          <p:nvPr/>
        </p:nvSpPr>
        <p:spPr>
          <a:xfrm>
            <a:off x="6546535" y="581693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542)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49C4E-9F6D-C543-8733-0A561DAFE493}"/>
              </a:ext>
            </a:extLst>
          </p:cNvPr>
          <p:cNvSpPr txBox="1"/>
          <p:nvPr/>
        </p:nvSpPr>
        <p:spPr>
          <a:xfrm>
            <a:off x="11877" y="5662552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|&lt;--------------------------------------------------------------------------------&gt;|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090054" y="6020794"/>
            <a:ext cx="49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unregistered)</a:t>
            </a:r>
          </a:p>
        </p:txBody>
      </p:sp>
    </p:spTree>
    <p:extLst>
      <p:ext uri="{BB962C8B-B14F-4D97-AF65-F5344CB8AC3E}">
        <p14:creationId xmlns:p14="http://schemas.microsoft.com/office/powerpoint/2010/main" val="275473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(20aug2018)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23158" y="892098"/>
            <a:ext cx="70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/data/20180820_039709/lsb_0397097519_0x53c_eng.fit (Alpha </a:t>
            </a:r>
            <a:r>
              <a:rPr lang="en-US" dirty="0" err="1"/>
              <a:t>Lyrae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209849" y="1224751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9 (2.4088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6381049" y="12284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250 (2.1038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3338990" y="12383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194 (1.2384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82EF-CFC1-A94B-A42B-68898347D1B9}"/>
              </a:ext>
            </a:extLst>
          </p:cNvPr>
          <p:cNvSpPr txBox="1"/>
          <p:nvPr/>
        </p:nvSpPr>
        <p:spPr>
          <a:xfrm>
            <a:off x="1964658" y="5842664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243)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D71C37-2707-9641-ADA8-748D64BB4C8A}"/>
              </a:ext>
            </a:extLst>
          </p:cNvPr>
          <p:cNvSpPr txBox="1"/>
          <p:nvPr/>
        </p:nvSpPr>
        <p:spPr>
          <a:xfrm>
            <a:off x="6546535" y="581693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542)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49C4E-9F6D-C543-8733-0A561DAFE493}"/>
              </a:ext>
            </a:extLst>
          </p:cNvPr>
          <p:cNvSpPr txBox="1"/>
          <p:nvPr/>
        </p:nvSpPr>
        <p:spPr>
          <a:xfrm>
            <a:off x="11877" y="5662552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|&lt;--------------------------------------------------------------------------------&gt;|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363186" y="6020794"/>
            <a:ext cx="4456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registered)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DEECF-898A-F140-A12E-4C1C2719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590105"/>
            <a:ext cx="8856913" cy="41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3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607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MU</a:t>
            </a:r>
            <a:r>
              <a:rPr lang="en-US" sz="6000" baseline="-25000" dirty="0"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 Approach DATA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5B96E4E-F765-7049-9E04-4A36C6A0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51459"/>
            <a:ext cx="7480636" cy="55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2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lsb_0408624418_0x53c_eng.fit (04:50 – 05:05 UT),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4915601" y="778981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719763" y="826892"/>
            <a:ext cx="1656351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6536324" y="980164"/>
            <a:ext cx="2607676" cy="14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dirty="0"/>
              <a:t>Spatially</a:t>
            </a:r>
          </a:p>
          <a:p>
            <a:pPr algn="ctr">
              <a:lnSpc>
                <a:spcPts val="3620"/>
              </a:lnSpc>
            </a:pPr>
            <a:r>
              <a:rPr lang="en-US" sz="3600" dirty="0"/>
              <a:t>Unregistered</a:t>
            </a:r>
          </a:p>
          <a:p>
            <a:pPr algn="ctr">
              <a:lnSpc>
                <a:spcPts val="3620"/>
              </a:lnSpc>
            </a:pPr>
            <a:r>
              <a:rPr lang="en-US" sz="3600" dirty="0"/>
              <a:t>(Raw)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510490" y="5072397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End: row173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49615" y="3088623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row392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7AB78-18AF-E54E-8F40-B78B1BC73FB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1292273"/>
            <a:ext cx="4937760" cy="5486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70043" y="807842"/>
            <a:ext cx="1656352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6E989-A73E-5C46-A26F-010691AD7A55}"/>
              </a:ext>
            </a:extLst>
          </p:cNvPr>
          <p:cNvSpPr txBox="1"/>
          <p:nvPr/>
        </p:nvSpPr>
        <p:spPr>
          <a:xfrm>
            <a:off x="99145" y="3983973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Mid: row290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5D885-3EDE-FC44-BEA1-BD5DA5B13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164" y="5526557"/>
            <a:ext cx="279400" cy="3175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A12D0-0356-7B45-B4A1-71BD34ADA63C}"/>
              </a:ext>
            </a:extLst>
          </p:cNvPr>
          <p:cNvSpPr txBox="1"/>
          <p:nvPr/>
        </p:nvSpPr>
        <p:spPr>
          <a:xfrm>
            <a:off x="3431975" y="5809265"/>
            <a:ext cx="1554913" cy="503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600" dirty="0">
                <a:solidFill>
                  <a:schemeClr val="bg1"/>
                </a:solidFill>
              </a:rPr>
              <a:t>Subtract median</a:t>
            </a:r>
          </a:p>
          <a:p>
            <a:pPr>
              <a:lnSpc>
                <a:spcPts val="1560"/>
              </a:lnSpc>
            </a:pPr>
            <a:r>
              <a:rPr lang="en-US" sz="1600" dirty="0">
                <a:solidFill>
                  <a:schemeClr val="bg1"/>
                </a:solidFill>
              </a:rPr>
              <a:t>at each step in </a:t>
            </a:r>
            <a:r>
              <a:rPr lang="en-US" sz="1600" dirty="0">
                <a:solidFill>
                  <a:schemeClr val="bg1"/>
                </a:solidFill>
                <a:latin typeface="Symbol" pitchFamily="2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2810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4729</TotalTime>
  <Words>1486</Words>
  <Application>Microsoft Macintosh PowerPoint</Application>
  <PresentationFormat>On-screen Show (4:3)</PresentationFormat>
  <Paragraphs>247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New York</vt:lpstr>
      <vt:lpstr>Symbol</vt:lpstr>
      <vt:lpstr>Office Theme</vt:lpstr>
      <vt:lpstr>PDS-SBN Review of New Horizons LEISA v5.0 Data (2014 MU69 Approach) </vt:lpstr>
      <vt:lpstr>PowerPoint Presentation</vt:lpstr>
      <vt:lpstr>LEISA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DiSanti</dc:creator>
  <cp:lastModifiedBy>Disanti, Michael A. (GSFC-6930)</cp:lastModifiedBy>
  <cp:revision>219</cp:revision>
  <cp:lastPrinted>2018-10-10T14:46:50Z</cp:lastPrinted>
  <dcterms:created xsi:type="dcterms:W3CDTF">2016-12-06T18:55:39Z</dcterms:created>
  <dcterms:modified xsi:type="dcterms:W3CDTF">2022-02-10T16:31:57Z</dcterms:modified>
</cp:coreProperties>
</file>