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11" r:id="rId3"/>
    <p:sldId id="412" r:id="rId4"/>
    <p:sldId id="416" r:id="rId5"/>
    <p:sldId id="414" r:id="rId6"/>
    <p:sldId id="415" r:id="rId7"/>
    <p:sldId id="413" r:id="rId8"/>
    <p:sldId id="407" r:id="rId9"/>
    <p:sldId id="408" r:id="rId10"/>
    <p:sldId id="40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8772" autoAdjust="0"/>
  </p:normalViewPr>
  <p:slideViewPr>
    <p:cSldViewPr>
      <p:cViewPr varScale="1">
        <p:scale>
          <a:sx n="60" d="100"/>
          <a:sy n="60" d="100"/>
        </p:scale>
        <p:origin x="14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9T21:43:21.0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1131 4105 24575,'-18'0'0,"10"1"0,-1-1 0,0 0 0,0-1 0,0 0 0,0 0 0,1-1 0,-12-4 0,-50-24 0,-45-24 0,-180-79-845,-8 11 0,204 87 845,84 29 0,0 0 0,0-1 0,-23-15 0,33 18 0,0 0 0,0 0 0,0-1 0,0 1 0,1-1 0,0 0 0,0 0 0,1 0 0,-1-1 0,1 1 0,-5-12 0,6 9 70,-1 0 0,1-1 0,1 0 0,-1 1 0,1-1-1,1 0 1,0-8 0,9-64 835,-3 35-679,-1-6-226,3 0 0,18-68 0,23-68 0,-28 98 0,6-44 0,3-15 0,-9 77 0,-3 9 0,11-71 0,-3 11 0,-16 85 0,-1-1 0,5-73 0,-13-261 0,-2 217 0,0-283 0,3 402 0,8-46 0,1-12 0,-9 36 0,3-33 0,-3 72 0,1 0 0,8-30 0,-7 38 0,1 0 0,0 0 0,13-21 0,26-29 0,-33 46 0,9-12 0,1 2 0,2 1 0,48-44 0,-44 46 0,-12 10 0,0 1 0,21-13 0,-9 8 0,-14 8 0,1 1 0,0 0 0,1 1 0,-1 1 0,21-6 0,47-7 0,452-78 0,-441 87 0,-75 10 0,1 0 0,-1 1 0,19 3 0,-17-1 0,0-1 0,32-1 0,38-9 0,-70 7 0,-17 0 0,454-33 0,-411 32 0,94-5 0,81-7 0,641 16 0,-493-3 0,-350 2 0,0 1 0,29 6 0,7 2 0,-36-7 0,21 6 0,-23-5 0,30 4 0,-3-4 0,68 14 0,-83-12 0,0-2 0,0-1 0,42-2 0,-4 1 0,14 9 0,-62-7 0,1-1 0,0-1 0,34 0 0,-51-3 0,0 1 0,1 1 0,-1-1 0,0 0 0,0 1 0,0 0 0,0-1 0,1 1 0,-1 1 0,5 1 0,-3 0 0,-1 0 0,1 0 0,-1 0 0,0 1 0,7 7 0,-3-2 0,0 1 0,-2 0 0,1 0 0,10 22 0,9 19 0,6 13 0,-28-55 0,-1 1 0,0 0 0,-1 1 0,0-1 0,0 18 0,-3 54 0,-1-42 0,0 365 0,3-221 0,-1-178 0,7 359 0,-1 39 0,-7-259 0,1 1098 0,0-1238 0,0-1 0,0 0 0,-1 1 0,1-1 0,-1 0 0,0 1 0,0-1 0,0 0 0,-1 0 0,0 0 0,-3 6 0,-42 60 0,30-47 0,1 1 0,-22 45 0,32-55 0,-1-1 0,-13 21 0,17-30 0,0 0 0,-1 1 0,1-1 0,-1 0 0,0-1 0,-1 1 0,1-1 0,-1 0 0,1 0 0,-8 3 0,-1-1 0,0 0 0,-18 3 0,18-5 0,-1 0 0,-17 9 0,-77 28 0,11-5 0,85-29 0,1 1 0,-1 0 0,1 1 0,1 0 0,-11 11 0,-25 17 0,31-25 0,-31 22 0,22-14 0,-39 23 0,16-11 0,-60 53 0,34-25 0,53-46 0,0 0 0,-25 11 0,7-4 0,18-9 0,-23 13 0,-51 21 0,79-39 0,0-1 0,0 0 0,-1-2 0,0 1 0,0-2 0,0 0 0,-25-1 0,-335-5 0,308 4 0,56 1 0,1 0 0,-1 0 0,-12 4 0,-6 1 0,-212 19 0,-5-17 0,233-8 0,-402-1 0,232-12 0,0-11 0,-102-9 0,272 32 0,0 0 0,1 0 0,-1-2 0,-24-7 0,21 4 0,-4-2 0,-26-7 0,39 13 0,0 0 0,1-1 0,-1 0 0,1-1 0,0 1 0,0-1 0,-11-9 0,-2-3 0,-19-21 0,23 22 0,-40-42-1365,33 33-5461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9T21:43:40.01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1012 4551 24575,'-3'-4'0,"1"-1"0,-1 1 0,-1-1 0,1 1 0,-1 0 0,1 0 0,-6-4 0,-1-2 0,-191-191 0,167 170 0,-45-34 0,11 11 0,-125-133 0,134 124 0,-88-118 0,133 160 0,2 0 0,0-1 0,2 0 0,0-1 0,-6-25 0,-23-119 0,26 104 0,3 17 0,2 0 0,2-1 0,0-50 0,6 83 0,-5-233 0,-4 108 0,-10-390 0,19 331 0,1-74 0,11 108 0,-10 153 0,0 1 0,1-1 0,0 1 0,5-11 0,2-5 0,4-13 0,80-205 0,-84 226 0,15-22 0,-14 24 0,13-27 0,-18 31 0,-3 3 0,1 0 0,1 1 0,10-16 0,10-5 0,38-37 0,32-18 0,111-83 0,-189 154 0,2 0 0,-1 0 0,2 2 0,30-14 0,84-24 0,-93 35 0,94-34 0,164-52 0,301-38-1428,22 49 1428,-413 70 1190,117 6-952,-312 13-238,-1-1 0,1 0 0,-1-1 0,18-6 0,49-19 0,-55 17 0,0 2 0,47-11 0,-25 14 0,80 2 0,-17 1 0,240-4 0,-276 6 0,-42 1 0,-1 3 0,57 12 0,-29-5 0,-45-8 0,241 31 0,-80-30-494,67-9-1484,132-9 341,334-7-733,-558 22 1896,-124 0 413,37 6 1,-54-5 60,-1 0 0,1 0 1,-1 1-1,0 0 0,0 1 0,0 0 1,9 5-1,-11-4 109,-1-1 1,1 1-1,-1-1 0,0 2 1,0-1-1,7 11 0,-2 0 804,9 21 0,-13-27-687,-3-5 234,4 13 1199,-7-18-1604,1 1-1,-1 0 0,0-1 0,0 1 1,0 0-1,0 0 0,0-1 0,0 1 1,0 0-1,-1 0 0,1-1 0,0 1 1,0 0-1,0-1 0,-1 1 0,1 0 1,0-1-1,-1 1 0,1 0 0,-1-1 1,0 2-1,-2 0 123,0 1 0,0-1 1,-6 3-1,6-3-116,-52 33-3,3 1-1,-51 47 0,75-56-57,-32 38 0,57-62 0,1 0 0,-1 1 0,1-1 0,0 1 0,0 0 0,0 0 0,1 0 0,-1 0 0,1 0 0,-1 6 0,0 3 0,1-1 0,1 15 0,0-11 0,0 68 0,0-25 0,-7 62 0,4-91 0,-16 54 0,-5 25 0,9-32 0,-8 15 0,-11 45 0,30-117 0,-19 79 0,18-82 0,0 0 0,-2-1 0,-15 29 0,18-38 0,1 1 0,-1 0 0,1 0 0,1 0 0,0 0 0,-2 13 0,-3 52 0,7-70 0,-1 217 0,0-201 0,-1-1 0,0 0 0,-2 0 0,-10 33 0,1-3 0,0 15 0,3 1 0,3 0 0,2 115 0,7 141 0,-2-255 0,-1-29 0,-8 53 0,-5 120 0,4-27 0,-18 21 0,13-63 0,13-110 0,-1 34 0,1 6 0,-1-53 0,-5 21 0,0-1 0,-13 55 0,4-25 0,-11 80 0,12-73 0,13-63 0,-1-1 0,0 0 0,-1 0 0,-10 17 0,8-15 0,0 0 0,0 0 0,-5 16 0,9-22 0,1-1 0,-1 0 0,0-1 0,0 1 0,-1 0 0,1-1 0,-1 0 0,0 0 0,0 0 0,-1 0 0,-8 6 0,-4 0 0,-1 0 0,-18 7 0,25-12 0,-26 10 0,-21 12 0,48-22 0,1 0 0,0 1 0,0 0 0,-8 8 0,6-4 0,-25 23 0,-65 47 0,-7-8 0,2-2 0,28-19 0,61-41 0,0 0 0,-37 13 0,-37 6 0,69-23 0,-1-1 0,0-1 0,0-1 0,0-1 0,-24-2 0,16-1 0,0-2 0,0-1 0,-38-11 0,43 8 0,-72-17 0,76 20 0,-1 1 0,-34 0 0,-350 5 0,269 4 0,37-1 0,81-5 0,-176 1 0,138-6 0,-11-1 0,-86 17 0,96-1 0,36-5 0,-43 4 0,-92 3 0,-46 1 0,-105-15 0,238-2 0,-82-16 0,109 13 0,-29-6-74,-77-25 0,-64-31-251,83 25 114,112 37 163,-214-59-41,218 63 89,8 2 0,1 0 0,0-1 0,0 0 0,-6-2 0,11 3 0,-1 0 0,1 0 0,-1 0 0,1 0 0,-1 0 0,1 0 0,0 0 0,0 0 0,-1 0 0,1-1 0,0 1 0,0-1 0,0 1 0,1-1 0,-1 1 0,0-1 0,0 1 0,0-4 0,0-3 78,0 0 0,0-1 0,0 1 0,1 0 0,1-1 0,0 1 0,2-11 0,1-17 119,-3-29-1562,1 36-5461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2A342-B491-449F-AA5E-9556D1F2281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5F570-E8B5-44CC-801B-65926A4D5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2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05F6-7EE4-473A-B608-8A081070DB69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80EA-8B41-43B9-9BA3-1C1243DB1032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D069-96D8-4D7D-8759-3C5EA7E79EE2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9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5459-A29B-4A6D-9F81-44D5F7ECDB12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0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473-787C-4C36-8416-72B10C034491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581D-D248-43BE-A50E-4C0187EEF711}" type="datetime1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4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554-C680-458B-ACD2-837A4B39624F}" type="datetime1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6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99F4-769C-4459-8FE3-2582BC573420}" type="datetime1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1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1F34-5307-41C9-B309-F50E1DF51DDA}" type="datetime1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E7F0-DED2-4AC9-9836-D0F4F9FA1D9F}" type="datetime1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6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2447-B0FC-4480-BB89-EEE66D479363}" type="datetime1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1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4010-6110-45AA-8DE5-E8BFEF76183A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Jeff Morgenthaler, PSI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1298A-93E8-4080-AB6B-6B0239D8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15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F08CF3F-F6F2-337F-B80F-34F03C401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653" y="81517"/>
            <a:ext cx="7772400" cy="1066801"/>
          </a:xfrm>
        </p:spPr>
        <p:txBody>
          <a:bodyPr>
            <a:normAutofit/>
          </a:bodyPr>
          <a:lstStyle/>
          <a:p>
            <a:r>
              <a:rPr lang="en-US" dirty="0"/>
              <a:t>SOHO-SWAN 2022 PDS Review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21010209">
            <a:off x="2495857" y="1344248"/>
            <a:ext cx="6400800" cy="1549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Jeff Morgenthaler</a:t>
            </a:r>
          </a:p>
        </p:txBody>
      </p:sp>
    </p:spTree>
    <p:extLst>
      <p:ext uri="{BB962C8B-B14F-4D97-AF65-F5344CB8AC3E}">
        <p14:creationId xmlns:p14="http://schemas.microsoft.com/office/powerpoint/2010/main" val="1468650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</p:spTree>
    <p:extLst>
      <p:ext uri="{BB962C8B-B14F-4D97-AF65-F5344CB8AC3E}">
        <p14:creationId xmlns:p14="http://schemas.microsoft.com/office/powerpoint/2010/main" val="359016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SOHO-SWAN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err="1"/>
              <a:t>SOlar</a:t>
            </a:r>
            <a:r>
              <a:rPr lang="en-US" dirty="0"/>
              <a:t> and </a:t>
            </a:r>
            <a:r>
              <a:rPr lang="en-US" dirty="0" err="1"/>
              <a:t>Heliospheric</a:t>
            </a:r>
            <a:r>
              <a:rPr lang="en-US" dirty="0"/>
              <a:t> Observatory (SOHO)</a:t>
            </a:r>
          </a:p>
          <a:p>
            <a:pPr lvl="1"/>
            <a:r>
              <a:rPr lang="en-US" dirty="0"/>
              <a:t>L1 halo orbit</a:t>
            </a:r>
          </a:p>
          <a:p>
            <a:r>
              <a:rPr lang="en-US" dirty="0"/>
              <a:t>Solar Wind </a:t>
            </a:r>
            <a:r>
              <a:rPr lang="en-US" dirty="0" err="1"/>
              <a:t>ANisotropies</a:t>
            </a:r>
            <a:r>
              <a:rPr lang="en-US" dirty="0"/>
              <a:t> (SWAN) Instrument </a:t>
            </a:r>
          </a:p>
          <a:p>
            <a:pPr lvl="1"/>
            <a:r>
              <a:rPr lang="en-US" dirty="0"/>
              <a:t>Two hydrogen absorption cells pointed +/-Z</a:t>
            </a:r>
          </a:p>
          <a:p>
            <a:pPr lvl="1"/>
            <a:r>
              <a:rPr lang="en-US" dirty="0"/>
              <a:t>H Lyman-alpha intensity recorded in 1-deg pixels</a:t>
            </a:r>
          </a:p>
          <a:p>
            <a:pPr lvl="1"/>
            <a:r>
              <a:rPr lang="en-US" dirty="0"/>
              <a:t>One day to execute scan of entire sky</a:t>
            </a:r>
          </a:p>
          <a:p>
            <a:pPr lvl="1"/>
            <a:r>
              <a:rPr lang="en-US" dirty="0"/>
              <a:t>One year to obtain velocity-resolved scan of interplanetary H</a:t>
            </a:r>
          </a:p>
          <a:p>
            <a:r>
              <a:rPr lang="en-US" dirty="0">
                <a:solidFill>
                  <a:srgbClr val="00B050"/>
                </a:solidFill>
              </a:rPr>
              <a:t>Comet observations fortuitously unavoidable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</p:spTree>
    <p:extLst>
      <p:ext uri="{BB962C8B-B14F-4D97-AF65-F5344CB8AC3E}">
        <p14:creationId xmlns:p14="http://schemas.microsoft.com/office/powerpoint/2010/main" val="34515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SOHO-SWAN Comet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Although CO</a:t>
            </a:r>
            <a:r>
              <a:rPr lang="en-US" baseline="-25000" dirty="0"/>
              <a:t>2</a:t>
            </a:r>
            <a:r>
              <a:rPr lang="en-US" dirty="0"/>
              <a:t> and CO are important in understanding the total picture of comet activity, H</a:t>
            </a:r>
            <a:r>
              <a:rPr lang="en-US" baseline="-25000" dirty="0"/>
              <a:t>2</a:t>
            </a:r>
            <a:r>
              <a:rPr lang="en-US" dirty="0"/>
              <a:t>O dominates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production rates provide the foundation of composition studies, but derivation is complex:</a:t>
            </a:r>
          </a:p>
          <a:p>
            <a:pPr lvl="1"/>
            <a:r>
              <a:rPr lang="en-US" dirty="0"/>
              <a:t>Primary photolysis: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Wingdings" panose="05000000000000000000" pitchFamily="2" charset="2"/>
              </a:rPr>
              <a:t> H + OH; OH  O + H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All reactions exothermic  affect coma shape</a:t>
            </a:r>
          </a:p>
          <a:p>
            <a:pPr lvl="1"/>
            <a:r>
              <a:rPr lang="en-US" dirty="0"/>
              <a:t>Radiation pressure on H </a:t>
            </a:r>
            <a:r>
              <a:rPr lang="en-US" dirty="0">
                <a:sym typeface="Wingdings" panose="05000000000000000000" pitchFamily="2" charset="2"/>
              </a:rPr>
              <a:t> affects coma shape</a:t>
            </a:r>
          </a:p>
          <a:p>
            <a:pPr lvl="1"/>
            <a:r>
              <a:rPr lang="en-US" dirty="0"/>
              <a:t>Assumed H emission rate (g-factor) affects Q, coma shape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Images of comet H Lyman-alpha analyzed with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</p:spTree>
    <p:extLst>
      <p:ext uri="{BB962C8B-B14F-4D97-AF65-F5344CB8AC3E}">
        <p14:creationId xmlns:p14="http://schemas.microsoft.com/office/powerpoint/2010/main" val="312943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SOHO-SWAN Comet PDS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SOHO-SWAN PDS archive provides “the answer”</a:t>
            </a:r>
          </a:p>
          <a:p>
            <a:pPr lvl="1"/>
            <a:r>
              <a:rPr lang="en-US" dirty="0"/>
              <a:t>Q(H</a:t>
            </a:r>
            <a:r>
              <a:rPr lang="en-US" baseline="-25000" dirty="0"/>
              <a:t>2</a:t>
            </a:r>
            <a:r>
              <a:rPr lang="en-US" dirty="0"/>
              <a:t>O) vs. time on daily cadence for 77 comet apparitions 1996 – 2017</a:t>
            </a:r>
          </a:p>
          <a:p>
            <a:pPr lvl="1"/>
            <a:r>
              <a:rPr lang="en-US" dirty="0"/>
              <a:t>g-factor used to derive comet H-Ly-alpha emission</a:t>
            </a:r>
          </a:p>
          <a:p>
            <a:pPr lvl="1"/>
            <a:r>
              <a:rPr lang="en-US" dirty="0"/>
              <a:t>Error estimate from image and coma model fit</a:t>
            </a:r>
          </a:p>
          <a:p>
            <a:pPr lvl="1"/>
            <a:r>
              <a:rPr lang="en-US" dirty="0"/>
              <a:t>Latest SOHO-SWAN calibration is used</a:t>
            </a:r>
          </a:p>
          <a:p>
            <a:r>
              <a:rPr lang="en-US" dirty="0">
                <a:solidFill>
                  <a:srgbClr val="FF0000"/>
                </a:solidFill>
              </a:rPr>
              <a:t>Not provided: calibrated images</a:t>
            </a:r>
          </a:p>
          <a:p>
            <a:pPr lvl="1"/>
            <a:r>
              <a:rPr lang="en-US" dirty="0"/>
              <a:t>These would be useful for future researchers who develop their own coma models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</p:spTree>
    <p:extLst>
      <p:ext uri="{BB962C8B-B14F-4D97-AF65-F5344CB8AC3E}">
        <p14:creationId xmlns:p14="http://schemas.microsoft.com/office/powerpoint/2010/main" val="388966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Data easy to use &amp; of foundational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Documentation straightforward</a:t>
            </a:r>
          </a:p>
          <a:p>
            <a:r>
              <a:rPr lang="en-US" dirty="0"/>
              <a:t>Extraction of production rates from ASCII tables is trivial with Python high-level tools</a:t>
            </a:r>
          </a:p>
          <a:p>
            <a:r>
              <a:rPr lang="en-US" dirty="0"/>
              <a:t>Next page shows poorest and highest quality data</a:t>
            </a:r>
          </a:p>
          <a:p>
            <a:r>
              <a:rPr lang="en-US" dirty="0"/>
              <a:t>These Q(H</a:t>
            </a:r>
            <a:r>
              <a:rPr lang="en-US" baseline="-25000" dirty="0"/>
              <a:t>2</a:t>
            </a:r>
            <a:r>
              <a:rPr lang="en-US" dirty="0"/>
              <a:t>O) are considered the “gold standard” because of extensive time coverage and sensitivity</a:t>
            </a:r>
          </a:p>
          <a:p>
            <a:r>
              <a:rPr lang="en-US" dirty="0"/>
              <a:t>High value in the PDS archive</a:t>
            </a:r>
          </a:p>
          <a:p>
            <a:pPr lvl="1"/>
            <a:r>
              <a:rPr lang="en-US" dirty="0"/>
              <a:t>Would be nice to have </a:t>
            </a:r>
            <a:r>
              <a:rPr lang="en-US"/>
              <a:t>calibrated images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</p:spTree>
    <p:extLst>
      <p:ext uri="{BB962C8B-B14F-4D97-AF65-F5344CB8AC3E}">
        <p14:creationId xmlns:p14="http://schemas.microsoft.com/office/powerpoint/2010/main" val="158038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SOHO-SWAN sample data showing range of quality (note H-B has &gt; 1 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B4A761E-DB28-398E-2D55-D9EBD6CFF1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97290"/>
            <a:ext cx="3497334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E94DFB-F26A-9371-728F-8BA067156E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745" y="1447800"/>
            <a:ext cx="3530255" cy="456856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095DBB8-FDDA-1ACF-AC04-25BE24617DD8}"/>
                  </a:ext>
                </a:extLst>
              </p14:cNvPr>
              <p14:cNvContentPartPr/>
              <p14:nvPr/>
            </p14:nvContentPartPr>
            <p14:xfrm>
              <a:off x="646620" y="3081387"/>
              <a:ext cx="1779480" cy="15584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095DBB8-FDDA-1ACF-AC04-25BE24617DD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7980" y="3072387"/>
                <a:ext cx="1797120" cy="157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4773572-9976-A046-AD7B-4EB2401DACF8}"/>
                  </a:ext>
                </a:extLst>
              </p14:cNvPr>
              <p14:cNvContentPartPr/>
              <p14:nvPr/>
            </p14:nvContentPartPr>
            <p14:xfrm>
              <a:off x="4575660" y="1269507"/>
              <a:ext cx="2343240" cy="18388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4773572-9976-A046-AD7B-4EB2401DACF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67020" y="1260867"/>
                <a:ext cx="2360880" cy="185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915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</p:spTree>
    <p:extLst>
      <p:ext uri="{BB962C8B-B14F-4D97-AF65-F5344CB8AC3E}">
        <p14:creationId xmlns:p14="http://schemas.microsoft.com/office/powerpoint/2010/main" val="14851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</p:spTree>
    <p:extLst>
      <p:ext uri="{BB962C8B-B14F-4D97-AF65-F5344CB8AC3E}">
        <p14:creationId xmlns:p14="http://schemas.microsoft.com/office/powerpoint/2010/main" val="4174285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Jeff Morgenthaler, PSI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383795"/>
            <a:ext cx="1136906" cy="457201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152400" y="6411358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SOHO-SWAN</a:t>
            </a:r>
          </a:p>
        </p:txBody>
      </p:sp>
    </p:spTree>
    <p:extLst>
      <p:ext uri="{BB962C8B-B14F-4D97-AF65-F5344CB8AC3E}">
        <p14:creationId xmlns:p14="http://schemas.microsoft.com/office/powerpoint/2010/main" val="377784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49505</TotalTime>
  <Words>340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SOHO-SWAN 2022 PDS Review</vt:lpstr>
      <vt:lpstr>SOHO-SWAN Overview</vt:lpstr>
      <vt:lpstr>SOHO-SWAN Comet Observations</vt:lpstr>
      <vt:lpstr>SOHO-SWAN Comet PDS Products</vt:lpstr>
      <vt:lpstr>Data easy to use &amp; of foundational importance</vt:lpstr>
      <vt:lpstr>SOHO-SWAN sample data showing range of quality (note H-B has &gt; 1 yr)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jpmorgen</dc:creator>
  <cp:lastModifiedBy>jpmorgen</cp:lastModifiedBy>
  <cp:revision>921</cp:revision>
  <dcterms:created xsi:type="dcterms:W3CDTF">2015-10-24T15:26:21Z</dcterms:created>
  <dcterms:modified xsi:type="dcterms:W3CDTF">2022-05-09T21:57:01Z</dcterms:modified>
</cp:coreProperties>
</file>