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60" r:id="rId5"/>
    <p:sldId id="263" r:id="rId6"/>
    <p:sldId id="258" r:id="rId7"/>
    <p:sldId id="259" r:id="rId8"/>
    <p:sldId id="271" r:id="rId9"/>
    <p:sldId id="272" r:id="rId10"/>
    <p:sldId id="269" r:id="rId11"/>
    <p:sldId id="265" r:id="rId12"/>
    <p:sldId id="266" r:id="rId13"/>
    <p:sldId id="268" r:id="rId14"/>
    <p:sldId id="267"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1"/>
    <p:restoredTop sz="94716"/>
  </p:normalViewPr>
  <p:slideViewPr>
    <p:cSldViewPr snapToGrid="0" snapToObjects="1">
      <p:cViewPr>
        <p:scale>
          <a:sx n="122" d="100"/>
          <a:sy n="122" d="100"/>
        </p:scale>
        <p:origin x="328" y="4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1420358-3B60-324C-99FD-B96D3F7AE31F}" type="datetimeFigureOut">
              <a:rPr lang="en-US" smtClean="0"/>
              <a:t>5/11/22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55281-A15E-6F44-A611-2561E53A761C}" type="slidenum">
              <a:rPr lang="en-US" smtClean="0"/>
              <a:t>‹#›</a:t>
            </a:fld>
            <a:endParaRPr lang="en-US"/>
          </a:p>
        </p:txBody>
      </p:sp>
    </p:spTree>
    <p:extLst>
      <p:ext uri="{BB962C8B-B14F-4D97-AF65-F5344CB8AC3E}">
        <p14:creationId xmlns:p14="http://schemas.microsoft.com/office/powerpoint/2010/main" val="167172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420358-3B60-324C-99FD-B96D3F7AE31F}" type="datetimeFigureOut">
              <a:rPr lang="en-US" smtClean="0"/>
              <a:t>5/11/22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55281-A15E-6F44-A611-2561E53A761C}" type="slidenum">
              <a:rPr lang="en-US" smtClean="0"/>
              <a:t>‹#›</a:t>
            </a:fld>
            <a:endParaRPr lang="en-US"/>
          </a:p>
        </p:txBody>
      </p:sp>
    </p:spTree>
    <p:extLst>
      <p:ext uri="{BB962C8B-B14F-4D97-AF65-F5344CB8AC3E}">
        <p14:creationId xmlns:p14="http://schemas.microsoft.com/office/powerpoint/2010/main" val="2063492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420358-3B60-324C-99FD-B96D3F7AE31F}" type="datetimeFigureOut">
              <a:rPr lang="en-US" smtClean="0"/>
              <a:t>5/11/22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55281-A15E-6F44-A611-2561E53A761C}" type="slidenum">
              <a:rPr lang="en-US" smtClean="0"/>
              <a:t>‹#›</a:t>
            </a:fld>
            <a:endParaRPr lang="en-US"/>
          </a:p>
        </p:txBody>
      </p:sp>
    </p:spTree>
    <p:extLst>
      <p:ext uri="{BB962C8B-B14F-4D97-AF65-F5344CB8AC3E}">
        <p14:creationId xmlns:p14="http://schemas.microsoft.com/office/powerpoint/2010/main" val="1401485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420358-3B60-324C-99FD-B96D3F7AE31F}" type="datetimeFigureOut">
              <a:rPr lang="en-US" smtClean="0"/>
              <a:t>5/11/22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55281-A15E-6F44-A611-2561E53A761C}" type="slidenum">
              <a:rPr lang="en-US" smtClean="0"/>
              <a:t>‹#›</a:t>
            </a:fld>
            <a:endParaRPr lang="en-US"/>
          </a:p>
        </p:txBody>
      </p:sp>
    </p:spTree>
    <p:extLst>
      <p:ext uri="{BB962C8B-B14F-4D97-AF65-F5344CB8AC3E}">
        <p14:creationId xmlns:p14="http://schemas.microsoft.com/office/powerpoint/2010/main" val="762555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420358-3B60-324C-99FD-B96D3F7AE31F}" type="datetimeFigureOut">
              <a:rPr lang="en-US" smtClean="0"/>
              <a:t>5/11/22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55281-A15E-6F44-A611-2561E53A761C}" type="slidenum">
              <a:rPr lang="en-US" smtClean="0"/>
              <a:t>‹#›</a:t>
            </a:fld>
            <a:endParaRPr lang="en-US"/>
          </a:p>
        </p:txBody>
      </p:sp>
    </p:spTree>
    <p:extLst>
      <p:ext uri="{BB962C8B-B14F-4D97-AF65-F5344CB8AC3E}">
        <p14:creationId xmlns:p14="http://schemas.microsoft.com/office/powerpoint/2010/main" val="83782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1420358-3B60-324C-99FD-B96D3F7AE31F}" type="datetimeFigureOut">
              <a:rPr lang="en-US" smtClean="0"/>
              <a:t>5/11/22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55281-A15E-6F44-A611-2561E53A761C}" type="slidenum">
              <a:rPr lang="en-US" smtClean="0"/>
              <a:t>‹#›</a:t>
            </a:fld>
            <a:endParaRPr lang="en-US"/>
          </a:p>
        </p:txBody>
      </p:sp>
    </p:spTree>
    <p:extLst>
      <p:ext uri="{BB962C8B-B14F-4D97-AF65-F5344CB8AC3E}">
        <p14:creationId xmlns:p14="http://schemas.microsoft.com/office/powerpoint/2010/main" val="1527260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1420358-3B60-324C-99FD-B96D3F7AE31F}" type="datetimeFigureOut">
              <a:rPr lang="en-US" smtClean="0"/>
              <a:t>5/11/22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55281-A15E-6F44-A611-2561E53A761C}" type="slidenum">
              <a:rPr lang="en-US" smtClean="0"/>
              <a:t>‹#›</a:t>
            </a:fld>
            <a:endParaRPr lang="en-US"/>
          </a:p>
        </p:txBody>
      </p:sp>
    </p:spTree>
    <p:extLst>
      <p:ext uri="{BB962C8B-B14F-4D97-AF65-F5344CB8AC3E}">
        <p14:creationId xmlns:p14="http://schemas.microsoft.com/office/powerpoint/2010/main" val="1935733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1420358-3B60-324C-99FD-B96D3F7AE31F}" type="datetimeFigureOut">
              <a:rPr lang="en-US" smtClean="0"/>
              <a:t>5/11/22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55281-A15E-6F44-A611-2561E53A761C}" type="slidenum">
              <a:rPr lang="en-US" smtClean="0"/>
              <a:t>‹#›</a:t>
            </a:fld>
            <a:endParaRPr lang="en-US"/>
          </a:p>
        </p:txBody>
      </p:sp>
    </p:spTree>
    <p:extLst>
      <p:ext uri="{BB962C8B-B14F-4D97-AF65-F5344CB8AC3E}">
        <p14:creationId xmlns:p14="http://schemas.microsoft.com/office/powerpoint/2010/main" val="1639216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420358-3B60-324C-99FD-B96D3F7AE31F}" type="datetimeFigureOut">
              <a:rPr lang="en-US" smtClean="0"/>
              <a:t>5/11/22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55281-A15E-6F44-A611-2561E53A761C}" type="slidenum">
              <a:rPr lang="en-US" smtClean="0"/>
              <a:t>‹#›</a:t>
            </a:fld>
            <a:endParaRPr lang="en-US"/>
          </a:p>
        </p:txBody>
      </p:sp>
    </p:spTree>
    <p:extLst>
      <p:ext uri="{BB962C8B-B14F-4D97-AF65-F5344CB8AC3E}">
        <p14:creationId xmlns:p14="http://schemas.microsoft.com/office/powerpoint/2010/main" val="243201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420358-3B60-324C-99FD-B96D3F7AE31F}" type="datetimeFigureOut">
              <a:rPr lang="en-US" smtClean="0"/>
              <a:t>5/11/22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55281-A15E-6F44-A611-2561E53A761C}" type="slidenum">
              <a:rPr lang="en-US" smtClean="0"/>
              <a:t>‹#›</a:t>
            </a:fld>
            <a:endParaRPr lang="en-US"/>
          </a:p>
        </p:txBody>
      </p:sp>
    </p:spTree>
    <p:extLst>
      <p:ext uri="{BB962C8B-B14F-4D97-AF65-F5344CB8AC3E}">
        <p14:creationId xmlns:p14="http://schemas.microsoft.com/office/powerpoint/2010/main" val="824566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420358-3B60-324C-99FD-B96D3F7AE31F}" type="datetimeFigureOut">
              <a:rPr lang="en-US" smtClean="0"/>
              <a:t>5/11/22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55281-A15E-6F44-A611-2561E53A761C}" type="slidenum">
              <a:rPr lang="en-US" smtClean="0"/>
              <a:t>‹#›</a:t>
            </a:fld>
            <a:endParaRPr lang="en-US"/>
          </a:p>
        </p:txBody>
      </p:sp>
    </p:spTree>
    <p:extLst>
      <p:ext uri="{BB962C8B-B14F-4D97-AF65-F5344CB8AC3E}">
        <p14:creationId xmlns:p14="http://schemas.microsoft.com/office/powerpoint/2010/main" val="774939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9830" y="1"/>
            <a:ext cx="11891481" cy="118152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49829" y="1181529"/>
            <a:ext cx="11891481" cy="553994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420358-3B60-324C-99FD-B96D3F7AE31F}" type="datetimeFigureOut">
              <a:rPr lang="en-US" smtClean="0"/>
              <a:t>5/11/22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55281-A15E-6F44-A611-2561E53A761C}" type="slidenum">
              <a:rPr lang="en-US" smtClean="0"/>
              <a:t>‹#›</a:t>
            </a:fld>
            <a:endParaRPr lang="en-US"/>
          </a:p>
        </p:txBody>
      </p:sp>
    </p:spTree>
    <p:extLst>
      <p:ext uri="{BB962C8B-B14F-4D97-AF65-F5344CB8AC3E}">
        <p14:creationId xmlns:p14="http://schemas.microsoft.com/office/powerpoint/2010/main" val="1082376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3BD21-0DD8-C942-BE6C-7F461C558982}"/>
              </a:ext>
            </a:extLst>
          </p:cNvPr>
          <p:cNvSpPr>
            <a:spLocks noGrp="1"/>
          </p:cNvSpPr>
          <p:nvPr>
            <p:ph type="ctrTitle"/>
          </p:nvPr>
        </p:nvSpPr>
        <p:spPr>
          <a:xfrm>
            <a:off x="396240" y="294640"/>
            <a:ext cx="10911840" cy="3901440"/>
          </a:xfrm>
        </p:spPr>
        <p:txBody>
          <a:bodyPr>
            <a:normAutofit fontScale="90000"/>
          </a:bodyPr>
          <a:lstStyle/>
          <a:p>
            <a:r>
              <a:rPr lang="en-US" dirty="0"/>
              <a:t>Review of </a:t>
            </a:r>
            <a:r>
              <a:rPr lang="en-US" dirty="0" err="1"/>
              <a:t>LICIACube</a:t>
            </a:r>
            <a:r>
              <a:rPr lang="en-US" dirty="0"/>
              <a:t> document collection, LEIA (raw and calibrated), and LUKE (raw and calibrated)</a:t>
            </a:r>
          </a:p>
        </p:txBody>
      </p:sp>
      <p:sp>
        <p:nvSpPr>
          <p:cNvPr id="3" name="Subtitle 2">
            <a:extLst>
              <a:ext uri="{FF2B5EF4-FFF2-40B4-BE49-F238E27FC236}">
                <a16:creationId xmlns:a16="http://schemas.microsoft.com/office/drawing/2014/main" id="{C7C7D14F-A574-424E-84E8-11A82832BAFB}"/>
              </a:ext>
            </a:extLst>
          </p:cNvPr>
          <p:cNvSpPr>
            <a:spLocks noGrp="1"/>
          </p:cNvSpPr>
          <p:nvPr>
            <p:ph type="subTitle" idx="1"/>
          </p:nvPr>
        </p:nvSpPr>
        <p:spPr>
          <a:xfrm>
            <a:off x="1524000" y="4628198"/>
            <a:ext cx="9144000" cy="1655762"/>
          </a:xfrm>
        </p:spPr>
        <p:txBody>
          <a:bodyPr>
            <a:normAutofit/>
          </a:bodyPr>
          <a:lstStyle/>
          <a:p>
            <a:r>
              <a:rPr lang="en-US" sz="4000" dirty="0"/>
              <a:t>Matthew Knight (USNA)</a:t>
            </a:r>
          </a:p>
          <a:p>
            <a:r>
              <a:rPr lang="en-US" sz="4000" dirty="0"/>
              <a:t>May 13, 2022</a:t>
            </a:r>
          </a:p>
        </p:txBody>
      </p:sp>
    </p:spTree>
    <p:extLst>
      <p:ext uri="{BB962C8B-B14F-4D97-AF65-F5344CB8AC3E}">
        <p14:creationId xmlns:p14="http://schemas.microsoft.com/office/powerpoint/2010/main" val="1171536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4C923-E7E0-EF4E-AFA6-A8D5683CDDD9}"/>
              </a:ext>
            </a:extLst>
          </p:cNvPr>
          <p:cNvSpPr>
            <a:spLocks noGrp="1"/>
          </p:cNvSpPr>
          <p:nvPr>
            <p:ph type="title"/>
          </p:nvPr>
        </p:nvSpPr>
        <p:spPr/>
        <p:txBody>
          <a:bodyPr/>
          <a:lstStyle/>
          <a:p>
            <a:r>
              <a:rPr lang="en-US" dirty="0"/>
              <a:t>LEIA/LUKE raw data</a:t>
            </a:r>
          </a:p>
        </p:txBody>
      </p:sp>
      <p:sp>
        <p:nvSpPr>
          <p:cNvPr id="3" name="Content Placeholder 2">
            <a:extLst>
              <a:ext uri="{FF2B5EF4-FFF2-40B4-BE49-F238E27FC236}">
                <a16:creationId xmlns:a16="http://schemas.microsoft.com/office/drawing/2014/main" id="{18D74FAD-D006-FF4D-9029-F14A19E0AD22}"/>
              </a:ext>
            </a:extLst>
          </p:cNvPr>
          <p:cNvSpPr>
            <a:spLocks noGrp="1"/>
          </p:cNvSpPr>
          <p:nvPr>
            <p:ph idx="1"/>
          </p:nvPr>
        </p:nvSpPr>
        <p:spPr>
          <a:xfrm>
            <a:off x="149830" y="1181529"/>
            <a:ext cx="11674308" cy="3474554"/>
          </a:xfrm>
        </p:spPr>
        <p:txBody>
          <a:bodyPr>
            <a:normAutofit/>
          </a:bodyPr>
          <a:lstStyle/>
          <a:p>
            <a:r>
              <a:rPr lang="en-US" dirty="0"/>
              <a:t>Many keyword explanations are truncated in FITS headers and not all are given in XML labels. SIS PDF (p. 18) says “Metadata descriptions may be abbreviated in the FITS header, with full description in the label”</a:t>
            </a:r>
          </a:p>
          <a:p>
            <a:pPr lvl="1"/>
            <a:r>
              <a:rPr lang="en-US" dirty="0"/>
              <a:t>Example: RCNTTHST is only in FITS </a:t>
            </a:r>
          </a:p>
          <a:p>
            <a:pPr lvl="1"/>
            <a:endParaRPr lang="en-US" dirty="0"/>
          </a:p>
        </p:txBody>
      </p:sp>
      <p:pic>
        <p:nvPicPr>
          <p:cNvPr id="5" name="Picture 4">
            <a:extLst>
              <a:ext uri="{FF2B5EF4-FFF2-40B4-BE49-F238E27FC236}">
                <a16:creationId xmlns:a16="http://schemas.microsoft.com/office/drawing/2014/main" id="{68E8BF06-7CFB-8742-9C66-8A2629B2CFA9}"/>
              </a:ext>
            </a:extLst>
          </p:cNvPr>
          <p:cNvPicPr>
            <a:picLocks noChangeAspect="1"/>
          </p:cNvPicPr>
          <p:nvPr/>
        </p:nvPicPr>
        <p:blipFill>
          <a:blip r:embed="rId2"/>
          <a:stretch>
            <a:fillRect/>
          </a:stretch>
        </p:blipFill>
        <p:spPr>
          <a:xfrm>
            <a:off x="1462397" y="3394841"/>
            <a:ext cx="8864236" cy="3369875"/>
          </a:xfrm>
          <a:prstGeom prst="rect">
            <a:avLst/>
          </a:prstGeom>
        </p:spPr>
      </p:pic>
      <p:cxnSp>
        <p:nvCxnSpPr>
          <p:cNvPr id="7" name="Straight Arrow Connector 6">
            <a:extLst>
              <a:ext uri="{FF2B5EF4-FFF2-40B4-BE49-F238E27FC236}">
                <a16:creationId xmlns:a16="http://schemas.microsoft.com/office/drawing/2014/main" id="{CF237415-B549-7E44-9E6A-AFC4B4A9F547}"/>
              </a:ext>
            </a:extLst>
          </p:cNvPr>
          <p:cNvCxnSpPr>
            <a:cxnSpLocks/>
          </p:cNvCxnSpPr>
          <p:nvPr/>
        </p:nvCxnSpPr>
        <p:spPr>
          <a:xfrm flipH="1">
            <a:off x="9897481" y="4550979"/>
            <a:ext cx="858304" cy="0"/>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44499B1B-29B2-454E-995B-3E2E2A02CF1B}"/>
              </a:ext>
            </a:extLst>
          </p:cNvPr>
          <p:cNvCxnSpPr>
            <a:cxnSpLocks/>
          </p:cNvCxnSpPr>
          <p:nvPr/>
        </p:nvCxnSpPr>
        <p:spPr>
          <a:xfrm flipH="1">
            <a:off x="9897481" y="5575737"/>
            <a:ext cx="858304" cy="0"/>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2773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4C923-E7E0-EF4E-AFA6-A8D5683CDDD9}"/>
              </a:ext>
            </a:extLst>
          </p:cNvPr>
          <p:cNvSpPr>
            <a:spLocks noGrp="1"/>
          </p:cNvSpPr>
          <p:nvPr>
            <p:ph type="title"/>
          </p:nvPr>
        </p:nvSpPr>
        <p:spPr/>
        <p:txBody>
          <a:bodyPr/>
          <a:lstStyle/>
          <a:p>
            <a:r>
              <a:rPr lang="en-US" dirty="0"/>
              <a:t>LEIA/LUKE raw data</a:t>
            </a:r>
          </a:p>
        </p:txBody>
      </p:sp>
      <p:sp>
        <p:nvSpPr>
          <p:cNvPr id="3" name="Content Placeholder 2">
            <a:extLst>
              <a:ext uri="{FF2B5EF4-FFF2-40B4-BE49-F238E27FC236}">
                <a16:creationId xmlns:a16="http://schemas.microsoft.com/office/drawing/2014/main" id="{18D74FAD-D006-FF4D-9029-F14A19E0AD22}"/>
              </a:ext>
            </a:extLst>
          </p:cNvPr>
          <p:cNvSpPr>
            <a:spLocks noGrp="1"/>
          </p:cNvSpPr>
          <p:nvPr>
            <p:ph idx="1"/>
          </p:nvPr>
        </p:nvSpPr>
        <p:spPr>
          <a:xfrm>
            <a:off x="149830" y="1181529"/>
            <a:ext cx="11674308" cy="3474554"/>
          </a:xfrm>
        </p:spPr>
        <p:txBody>
          <a:bodyPr>
            <a:normAutofit/>
          </a:bodyPr>
          <a:lstStyle/>
          <a:p>
            <a:r>
              <a:rPr lang="en-US" dirty="0"/>
              <a:t>Many keyword explanations are truncated in FITS headers and not all are given in XML labels. SIS PDF (p. 18) says “Metadata descriptions may be abbreviated in the FITS header, with full description in the label”</a:t>
            </a:r>
          </a:p>
          <a:p>
            <a:pPr lvl="1"/>
            <a:r>
              <a:rPr lang="en-US" dirty="0"/>
              <a:t>Example: WINXSTA, WINXEND, WINYSTA, WINYEND don’t have explanations in XML</a:t>
            </a:r>
          </a:p>
          <a:p>
            <a:pPr lvl="1"/>
            <a:endParaRPr lang="en-US" dirty="0"/>
          </a:p>
        </p:txBody>
      </p:sp>
      <p:pic>
        <p:nvPicPr>
          <p:cNvPr id="11" name="Picture 10">
            <a:extLst>
              <a:ext uri="{FF2B5EF4-FFF2-40B4-BE49-F238E27FC236}">
                <a16:creationId xmlns:a16="http://schemas.microsoft.com/office/drawing/2014/main" id="{48C4933F-196A-4F44-BCE5-1B7BAC1A468E}"/>
              </a:ext>
            </a:extLst>
          </p:cNvPr>
          <p:cNvPicPr>
            <a:picLocks noChangeAspect="1"/>
          </p:cNvPicPr>
          <p:nvPr/>
        </p:nvPicPr>
        <p:blipFill>
          <a:blip r:embed="rId2"/>
          <a:stretch>
            <a:fillRect/>
          </a:stretch>
        </p:blipFill>
        <p:spPr>
          <a:xfrm>
            <a:off x="1305035" y="3799271"/>
            <a:ext cx="6197600" cy="2349500"/>
          </a:xfrm>
          <a:prstGeom prst="rect">
            <a:avLst/>
          </a:prstGeom>
        </p:spPr>
      </p:pic>
      <p:cxnSp>
        <p:nvCxnSpPr>
          <p:cNvPr id="12" name="Straight Arrow Connector 11">
            <a:extLst>
              <a:ext uri="{FF2B5EF4-FFF2-40B4-BE49-F238E27FC236}">
                <a16:creationId xmlns:a16="http://schemas.microsoft.com/office/drawing/2014/main" id="{F12CC465-791A-CC49-B8F1-BF447F0207BF}"/>
              </a:ext>
            </a:extLst>
          </p:cNvPr>
          <p:cNvCxnSpPr>
            <a:cxnSpLocks/>
          </p:cNvCxnSpPr>
          <p:nvPr/>
        </p:nvCxnSpPr>
        <p:spPr>
          <a:xfrm flipH="1">
            <a:off x="6040184" y="5202621"/>
            <a:ext cx="858304" cy="0"/>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41A37F27-10BC-4C4A-9B93-2099A7FC876D}"/>
              </a:ext>
            </a:extLst>
          </p:cNvPr>
          <p:cNvCxnSpPr>
            <a:cxnSpLocks/>
          </p:cNvCxnSpPr>
          <p:nvPr/>
        </p:nvCxnSpPr>
        <p:spPr>
          <a:xfrm flipH="1">
            <a:off x="6040184" y="5454868"/>
            <a:ext cx="858304" cy="0"/>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85B4661B-C1FE-2740-AB53-83A1408A1571}"/>
              </a:ext>
            </a:extLst>
          </p:cNvPr>
          <p:cNvCxnSpPr>
            <a:cxnSpLocks/>
          </p:cNvCxnSpPr>
          <p:nvPr/>
        </p:nvCxnSpPr>
        <p:spPr>
          <a:xfrm flipH="1">
            <a:off x="6040184" y="5696606"/>
            <a:ext cx="858304" cy="0"/>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505CE823-62C2-5D41-809A-8019CD891245}"/>
              </a:ext>
            </a:extLst>
          </p:cNvPr>
          <p:cNvCxnSpPr>
            <a:cxnSpLocks/>
          </p:cNvCxnSpPr>
          <p:nvPr/>
        </p:nvCxnSpPr>
        <p:spPr>
          <a:xfrm flipH="1">
            <a:off x="6040184" y="5959365"/>
            <a:ext cx="858304" cy="0"/>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2514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5D70B-4B4B-9149-BDB5-C44BC6A37B29}"/>
              </a:ext>
            </a:extLst>
          </p:cNvPr>
          <p:cNvSpPr>
            <a:spLocks noGrp="1"/>
          </p:cNvSpPr>
          <p:nvPr>
            <p:ph type="title"/>
          </p:nvPr>
        </p:nvSpPr>
        <p:spPr/>
        <p:txBody>
          <a:bodyPr/>
          <a:lstStyle/>
          <a:p>
            <a:r>
              <a:rPr lang="en-US" dirty="0"/>
              <a:t>LEIA/LUKE raw data</a:t>
            </a:r>
          </a:p>
        </p:txBody>
      </p:sp>
      <p:sp>
        <p:nvSpPr>
          <p:cNvPr id="3" name="Content Placeholder 2">
            <a:extLst>
              <a:ext uri="{FF2B5EF4-FFF2-40B4-BE49-F238E27FC236}">
                <a16:creationId xmlns:a16="http://schemas.microsoft.com/office/drawing/2014/main" id="{8DFC29CE-1933-A443-9E40-142C6AA18407}"/>
              </a:ext>
            </a:extLst>
          </p:cNvPr>
          <p:cNvSpPr>
            <a:spLocks noGrp="1"/>
          </p:cNvSpPr>
          <p:nvPr>
            <p:ph idx="1"/>
          </p:nvPr>
        </p:nvSpPr>
        <p:spPr/>
        <p:txBody>
          <a:bodyPr/>
          <a:lstStyle/>
          <a:p>
            <a:r>
              <a:rPr lang="en-US" dirty="0"/>
              <a:t>Included in XML but not SIS PDF</a:t>
            </a:r>
          </a:p>
          <a:p>
            <a:pPr lvl="1"/>
            <a:r>
              <a:rPr lang="en-US" dirty="0" err="1"/>
              <a:t>dart.test_pattern</a:t>
            </a:r>
            <a:r>
              <a:rPr lang="en-US" dirty="0"/>
              <a:t> </a:t>
            </a:r>
            <a:r>
              <a:rPr lang="en-US" dirty="0">
                <a:sym typeface="Wingdings" pitchFamily="2" charset="2"/>
              </a:rPr>
              <a:t> </a:t>
            </a:r>
            <a:r>
              <a:rPr lang="en-US" dirty="0"/>
              <a:t>comparable FITS keyword is ‘HIERARCH TESTPTTRN’ </a:t>
            </a:r>
          </a:p>
          <a:p>
            <a:pPr lvl="2"/>
            <a:r>
              <a:rPr lang="en-US" dirty="0"/>
              <a:t>Also, this keyword probably has a typo in the FITS file?</a:t>
            </a:r>
          </a:p>
          <a:p>
            <a:pPr marL="0" indent="0">
              <a:buNone/>
            </a:pPr>
            <a:r>
              <a:rPr lang="en-US" dirty="0"/>
              <a:t> </a:t>
            </a:r>
          </a:p>
          <a:p>
            <a:endParaRPr lang="en-US" dirty="0"/>
          </a:p>
        </p:txBody>
      </p:sp>
      <p:pic>
        <p:nvPicPr>
          <p:cNvPr id="5" name="Picture 4">
            <a:extLst>
              <a:ext uri="{FF2B5EF4-FFF2-40B4-BE49-F238E27FC236}">
                <a16:creationId xmlns:a16="http://schemas.microsoft.com/office/drawing/2014/main" id="{BFFBBDA6-16E1-BA4C-9410-94247319E454}"/>
              </a:ext>
            </a:extLst>
          </p:cNvPr>
          <p:cNvPicPr>
            <a:picLocks noChangeAspect="1"/>
          </p:cNvPicPr>
          <p:nvPr/>
        </p:nvPicPr>
        <p:blipFill>
          <a:blip r:embed="rId2"/>
          <a:stretch>
            <a:fillRect/>
          </a:stretch>
        </p:blipFill>
        <p:spPr>
          <a:xfrm>
            <a:off x="1462397" y="3394841"/>
            <a:ext cx="8864236" cy="3369875"/>
          </a:xfrm>
          <a:prstGeom prst="rect">
            <a:avLst/>
          </a:prstGeom>
        </p:spPr>
      </p:pic>
      <p:cxnSp>
        <p:nvCxnSpPr>
          <p:cNvPr id="6" name="Straight Arrow Connector 5">
            <a:extLst>
              <a:ext uri="{FF2B5EF4-FFF2-40B4-BE49-F238E27FC236}">
                <a16:creationId xmlns:a16="http://schemas.microsoft.com/office/drawing/2014/main" id="{065DFFDD-FC91-D945-BEDB-0589BBD1C05B}"/>
              </a:ext>
            </a:extLst>
          </p:cNvPr>
          <p:cNvCxnSpPr>
            <a:cxnSpLocks/>
          </p:cNvCxnSpPr>
          <p:nvPr/>
        </p:nvCxnSpPr>
        <p:spPr>
          <a:xfrm>
            <a:off x="294290" y="4035972"/>
            <a:ext cx="1089812" cy="0"/>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843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5D70B-4B4B-9149-BDB5-C44BC6A37B29}"/>
              </a:ext>
            </a:extLst>
          </p:cNvPr>
          <p:cNvSpPr>
            <a:spLocks noGrp="1"/>
          </p:cNvSpPr>
          <p:nvPr>
            <p:ph type="title"/>
          </p:nvPr>
        </p:nvSpPr>
        <p:spPr/>
        <p:txBody>
          <a:bodyPr/>
          <a:lstStyle/>
          <a:p>
            <a:r>
              <a:rPr lang="en-US" dirty="0"/>
              <a:t>LEIA/LUKE raw data</a:t>
            </a:r>
          </a:p>
        </p:txBody>
      </p:sp>
      <p:sp>
        <p:nvSpPr>
          <p:cNvPr id="3" name="Content Placeholder 2">
            <a:extLst>
              <a:ext uri="{FF2B5EF4-FFF2-40B4-BE49-F238E27FC236}">
                <a16:creationId xmlns:a16="http://schemas.microsoft.com/office/drawing/2014/main" id="{8DFC29CE-1933-A443-9E40-142C6AA18407}"/>
              </a:ext>
            </a:extLst>
          </p:cNvPr>
          <p:cNvSpPr>
            <a:spLocks noGrp="1"/>
          </p:cNvSpPr>
          <p:nvPr>
            <p:ph idx="1"/>
          </p:nvPr>
        </p:nvSpPr>
        <p:spPr/>
        <p:txBody>
          <a:bodyPr/>
          <a:lstStyle/>
          <a:p>
            <a:r>
              <a:rPr lang="en-US" dirty="0"/>
              <a:t>CORT_UTC and CORTJDAT don’t agree. I assume this is because this is demo data, but want to make sure the pipeline isn’t converting incorrectly</a:t>
            </a:r>
          </a:p>
          <a:p>
            <a:pPr marL="0" indent="0">
              <a:buNone/>
            </a:pPr>
            <a:r>
              <a:rPr lang="en-US" dirty="0"/>
              <a:t> </a:t>
            </a:r>
          </a:p>
          <a:p>
            <a:endParaRPr lang="en-US" dirty="0"/>
          </a:p>
        </p:txBody>
      </p:sp>
      <p:pic>
        <p:nvPicPr>
          <p:cNvPr id="5" name="Picture 4">
            <a:extLst>
              <a:ext uri="{FF2B5EF4-FFF2-40B4-BE49-F238E27FC236}">
                <a16:creationId xmlns:a16="http://schemas.microsoft.com/office/drawing/2014/main" id="{BFFBBDA6-16E1-BA4C-9410-94247319E454}"/>
              </a:ext>
            </a:extLst>
          </p:cNvPr>
          <p:cNvPicPr>
            <a:picLocks noChangeAspect="1"/>
          </p:cNvPicPr>
          <p:nvPr/>
        </p:nvPicPr>
        <p:blipFill>
          <a:blip r:embed="rId2"/>
          <a:stretch>
            <a:fillRect/>
          </a:stretch>
        </p:blipFill>
        <p:spPr>
          <a:xfrm>
            <a:off x="1462397" y="3394841"/>
            <a:ext cx="8864236" cy="3369875"/>
          </a:xfrm>
          <a:prstGeom prst="rect">
            <a:avLst/>
          </a:prstGeom>
        </p:spPr>
      </p:pic>
      <p:cxnSp>
        <p:nvCxnSpPr>
          <p:cNvPr id="6" name="Straight Arrow Connector 5">
            <a:extLst>
              <a:ext uri="{FF2B5EF4-FFF2-40B4-BE49-F238E27FC236}">
                <a16:creationId xmlns:a16="http://schemas.microsoft.com/office/drawing/2014/main" id="{065DFFDD-FC91-D945-BEDB-0589BBD1C05B}"/>
              </a:ext>
            </a:extLst>
          </p:cNvPr>
          <p:cNvCxnSpPr>
            <a:cxnSpLocks/>
          </p:cNvCxnSpPr>
          <p:nvPr/>
        </p:nvCxnSpPr>
        <p:spPr>
          <a:xfrm>
            <a:off x="252248" y="6442841"/>
            <a:ext cx="1089812" cy="0"/>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C79E3B12-3185-D744-B045-6C7895FEF502}"/>
              </a:ext>
            </a:extLst>
          </p:cNvPr>
          <p:cNvCxnSpPr>
            <a:cxnSpLocks/>
          </p:cNvCxnSpPr>
          <p:nvPr/>
        </p:nvCxnSpPr>
        <p:spPr>
          <a:xfrm>
            <a:off x="252248" y="6716219"/>
            <a:ext cx="1089812" cy="0"/>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5383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5D70B-4B4B-9149-BDB5-C44BC6A37B29}"/>
              </a:ext>
            </a:extLst>
          </p:cNvPr>
          <p:cNvSpPr>
            <a:spLocks noGrp="1"/>
          </p:cNvSpPr>
          <p:nvPr>
            <p:ph type="title"/>
          </p:nvPr>
        </p:nvSpPr>
        <p:spPr/>
        <p:txBody>
          <a:bodyPr/>
          <a:lstStyle/>
          <a:p>
            <a:r>
              <a:rPr lang="en-US" dirty="0"/>
              <a:t>LEIA/LUKE data</a:t>
            </a:r>
          </a:p>
        </p:txBody>
      </p:sp>
      <p:sp>
        <p:nvSpPr>
          <p:cNvPr id="3" name="Content Placeholder 2">
            <a:extLst>
              <a:ext uri="{FF2B5EF4-FFF2-40B4-BE49-F238E27FC236}">
                <a16:creationId xmlns:a16="http://schemas.microsoft.com/office/drawing/2014/main" id="{8DFC29CE-1933-A443-9E40-142C6AA18407}"/>
              </a:ext>
            </a:extLst>
          </p:cNvPr>
          <p:cNvSpPr>
            <a:spLocks noGrp="1"/>
          </p:cNvSpPr>
          <p:nvPr>
            <p:ph idx="1"/>
          </p:nvPr>
        </p:nvSpPr>
        <p:spPr/>
        <p:txBody>
          <a:bodyPr/>
          <a:lstStyle/>
          <a:p>
            <a:r>
              <a:rPr lang="en-US" dirty="0"/>
              <a:t>What is  Application ID (APID)? [please expand definition in SIS PDF]</a:t>
            </a:r>
          </a:p>
          <a:p>
            <a:r>
              <a:rPr lang="en-US" dirty="0"/>
              <a:t>Missing </a:t>
            </a:r>
            <a:r>
              <a:rPr lang="en-US" dirty="0" err="1"/>
              <a:t>Class.Attribute</a:t>
            </a:r>
            <a:r>
              <a:rPr lang="en-US" dirty="0"/>
              <a:t> Name?</a:t>
            </a:r>
          </a:p>
          <a:p>
            <a:pPr lvl="1"/>
            <a:r>
              <a:rPr lang="en-US" dirty="0"/>
              <a:t>SIS PDF (p. 20 and 28) lists </a:t>
            </a:r>
            <a:r>
              <a:rPr lang="en-US" dirty="0" err="1"/>
              <a:t>dart.correct_image_time</a:t>
            </a:r>
            <a:r>
              <a:rPr lang="en-US" dirty="0"/>
              <a:t> (CORT_UTC in FITS header), but it isn’t in the XML</a:t>
            </a:r>
          </a:p>
          <a:p>
            <a:r>
              <a:rPr lang="en-US" dirty="0"/>
              <a:t>SIS PDF (p. 22) and FITS headers: Some keywords refer to “primary target” or “secondary target”. Are these always </a:t>
            </a:r>
            <a:r>
              <a:rPr lang="en-US" dirty="0" err="1"/>
              <a:t>Didymos</a:t>
            </a:r>
            <a:r>
              <a:rPr lang="en-US" dirty="0"/>
              <a:t> and </a:t>
            </a:r>
            <a:r>
              <a:rPr lang="en-US" dirty="0" err="1"/>
              <a:t>Dimorphos</a:t>
            </a:r>
            <a:r>
              <a:rPr lang="en-US" dirty="0"/>
              <a:t> respectively?</a:t>
            </a:r>
          </a:p>
          <a:p>
            <a:pPr marL="0" indent="0">
              <a:buNone/>
            </a:pPr>
            <a:r>
              <a:rPr lang="en-US" dirty="0"/>
              <a:t> </a:t>
            </a:r>
          </a:p>
          <a:p>
            <a:endParaRPr lang="en-US" dirty="0"/>
          </a:p>
        </p:txBody>
      </p:sp>
      <p:pic>
        <p:nvPicPr>
          <p:cNvPr id="5" name="Picture 4">
            <a:extLst>
              <a:ext uri="{FF2B5EF4-FFF2-40B4-BE49-F238E27FC236}">
                <a16:creationId xmlns:a16="http://schemas.microsoft.com/office/drawing/2014/main" id="{2A791E15-7D2B-E640-B82A-92AB7587DF7A}"/>
              </a:ext>
            </a:extLst>
          </p:cNvPr>
          <p:cNvPicPr>
            <a:picLocks noChangeAspect="1"/>
          </p:cNvPicPr>
          <p:nvPr/>
        </p:nvPicPr>
        <p:blipFill>
          <a:blip r:embed="rId2"/>
          <a:stretch>
            <a:fillRect/>
          </a:stretch>
        </p:blipFill>
        <p:spPr>
          <a:xfrm>
            <a:off x="734855" y="4182342"/>
            <a:ext cx="7293778" cy="2207560"/>
          </a:xfrm>
          <a:prstGeom prst="rect">
            <a:avLst/>
          </a:prstGeom>
        </p:spPr>
      </p:pic>
      <p:cxnSp>
        <p:nvCxnSpPr>
          <p:cNvPr id="6" name="Straight Arrow Connector 5">
            <a:extLst>
              <a:ext uri="{FF2B5EF4-FFF2-40B4-BE49-F238E27FC236}">
                <a16:creationId xmlns:a16="http://schemas.microsoft.com/office/drawing/2014/main" id="{5649F0D6-53EB-4043-BE2B-818902F0E62A}"/>
              </a:ext>
            </a:extLst>
          </p:cNvPr>
          <p:cNvCxnSpPr>
            <a:cxnSpLocks/>
          </p:cNvCxnSpPr>
          <p:nvPr/>
        </p:nvCxnSpPr>
        <p:spPr>
          <a:xfrm flipH="1" flipV="1">
            <a:off x="4568736" y="6016589"/>
            <a:ext cx="549802" cy="620111"/>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10A33B80-0466-B544-92F1-F2F08244CA8E}"/>
              </a:ext>
            </a:extLst>
          </p:cNvPr>
          <p:cNvCxnSpPr>
            <a:cxnSpLocks/>
          </p:cNvCxnSpPr>
          <p:nvPr/>
        </p:nvCxnSpPr>
        <p:spPr>
          <a:xfrm flipH="1" flipV="1">
            <a:off x="4381744" y="4687226"/>
            <a:ext cx="549802" cy="620111"/>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4208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126FB-D99E-6A4B-9C7B-D489F6F7A7A2}"/>
              </a:ext>
            </a:extLst>
          </p:cNvPr>
          <p:cNvSpPr>
            <a:spLocks noGrp="1"/>
          </p:cNvSpPr>
          <p:nvPr>
            <p:ph type="title"/>
          </p:nvPr>
        </p:nvSpPr>
        <p:spPr/>
        <p:txBody>
          <a:bodyPr/>
          <a:lstStyle/>
          <a:p>
            <a:r>
              <a:rPr lang="en-US" dirty="0"/>
              <a:t>LEIA/LUKE calibration data</a:t>
            </a:r>
          </a:p>
        </p:txBody>
      </p:sp>
      <p:sp>
        <p:nvSpPr>
          <p:cNvPr id="3" name="Content Placeholder 2">
            <a:extLst>
              <a:ext uri="{FF2B5EF4-FFF2-40B4-BE49-F238E27FC236}">
                <a16:creationId xmlns:a16="http://schemas.microsoft.com/office/drawing/2014/main" id="{5E6A135D-F7CC-7545-AC9E-FCB235068B00}"/>
              </a:ext>
            </a:extLst>
          </p:cNvPr>
          <p:cNvSpPr>
            <a:spLocks noGrp="1"/>
          </p:cNvSpPr>
          <p:nvPr>
            <p:ph idx="1"/>
          </p:nvPr>
        </p:nvSpPr>
        <p:spPr>
          <a:xfrm>
            <a:off x="149829" y="1181528"/>
            <a:ext cx="11891482" cy="5573995"/>
          </a:xfrm>
        </p:spPr>
        <p:txBody>
          <a:bodyPr/>
          <a:lstStyle/>
          <a:p>
            <a:r>
              <a:rPr lang="en-US" dirty="0"/>
              <a:t>The calibrated image cube has the same start/stop times. Is this intentional?</a:t>
            </a:r>
          </a:p>
          <a:p>
            <a:endParaRPr lang="en-US" dirty="0"/>
          </a:p>
          <a:p>
            <a:endParaRPr lang="en-US" dirty="0"/>
          </a:p>
        </p:txBody>
      </p:sp>
      <p:pic>
        <p:nvPicPr>
          <p:cNvPr id="5" name="Picture 4">
            <a:extLst>
              <a:ext uri="{FF2B5EF4-FFF2-40B4-BE49-F238E27FC236}">
                <a16:creationId xmlns:a16="http://schemas.microsoft.com/office/drawing/2014/main" id="{47C5367C-D820-A541-B91E-C4B573250223}"/>
              </a:ext>
            </a:extLst>
          </p:cNvPr>
          <p:cNvPicPr>
            <a:picLocks noChangeAspect="1"/>
          </p:cNvPicPr>
          <p:nvPr/>
        </p:nvPicPr>
        <p:blipFill>
          <a:blip r:embed="rId2"/>
          <a:stretch>
            <a:fillRect/>
          </a:stretch>
        </p:blipFill>
        <p:spPr>
          <a:xfrm>
            <a:off x="813676" y="2202821"/>
            <a:ext cx="6019800" cy="914400"/>
          </a:xfrm>
          <a:prstGeom prst="rect">
            <a:avLst/>
          </a:prstGeom>
        </p:spPr>
      </p:pic>
    </p:spTree>
    <p:extLst>
      <p:ext uri="{BB962C8B-B14F-4D97-AF65-F5344CB8AC3E}">
        <p14:creationId xmlns:p14="http://schemas.microsoft.com/office/powerpoint/2010/main" val="2382072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E7D4C-0FBF-8C41-8ED8-3BE39172A94D}"/>
              </a:ext>
            </a:extLst>
          </p:cNvPr>
          <p:cNvSpPr>
            <a:spLocks noGrp="1"/>
          </p:cNvSpPr>
          <p:nvPr>
            <p:ph type="title"/>
          </p:nvPr>
        </p:nvSpPr>
        <p:spPr/>
        <p:txBody>
          <a:bodyPr/>
          <a:lstStyle/>
          <a:p>
            <a:r>
              <a:rPr lang="en-US" dirty="0"/>
              <a:t>Summary of review</a:t>
            </a:r>
          </a:p>
        </p:txBody>
      </p:sp>
      <p:sp>
        <p:nvSpPr>
          <p:cNvPr id="4" name="Content Placeholder 3">
            <a:extLst>
              <a:ext uri="{FF2B5EF4-FFF2-40B4-BE49-F238E27FC236}">
                <a16:creationId xmlns:a16="http://schemas.microsoft.com/office/drawing/2014/main" id="{56C387FB-293F-4D43-B51C-F4BA12BBF155}"/>
              </a:ext>
            </a:extLst>
          </p:cNvPr>
          <p:cNvSpPr>
            <a:spLocks noGrp="1"/>
          </p:cNvSpPr>
          <p:nvPr>
            <p:ph idx="1"/>
          </p:nvPr>
        </p:nvSpPr>
        <p:spPr/>
        <p:txBody>
          <a:bodyPr/>
          <a:lstStyle/>
          <a:p>
            <a:r>
              <a:rPr lang="en-US" dirty="0"/>
              <a:t>Documentation overall good</a:t>
            </a:r>
          </a:p>
          <a:p>
            <a:pPr lvl="1"/>
            <a:r>
              <a:rPr lang="en-US" dirty="0"/>
              <a:t>Does Della Corte et al. 2022 exist yet? </a:t>
            </a:r>
          </a:p>
          <a:p>
            <a:r>
              <a:rPr lang="en-US" dirty="0"/>
              <a:t>Several important topics need additional information/clarification</a:t>
            </a:r>
          </a:p>
          <a:p>
            <a:pPr lvl="1"/>
            <a:r>
              <a:rPr lang="en-US" dirty="0"/>
              <a:t>Units of calibrated data inconsistent</a:t>
            </a:r>
          </a:p>
          <a:p>
            <a:pPr lvl="1"/>
            <a:r>
              <a:rPr lang="en-US" dirty="0"/>
              <a:t>Need more explanation of LUKE “color” data</a:t>
            </a:r>
          </a:p>
          <a:p>
            <a:pPr lvl="1"/>
            <a:r>
              <a:rPr lang="en-US" dirty="0"/>
              <a:t>I have questions about bit accuracy</a:t>
            </a:r>
          </a:p>
          <a:p>
            <a:r>
              <a:rPr lang="en-US" dirty="0"/>
              <a:t>Minor inconsistencies between documentation/FITS keywords/XML</a:t>
            </a:r>
          </a:p>
        </p:txBody>
      </p:sp>
    </p:spTree>
    <p:extLst>
      <p:ext uri="{BB962C8B-B14F-4D97-AF65-F5344CB8AC3E}">
        <p14:creationId xmlns:p14="http://schemas.microsoft.com/office/powerpoint/2010/main" val="1688271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9DA09-5E40-314F-908B-2339F8E0EB21}"/>
              </a:ext>
            </a:extLst>
          </p:cNvPr>
          <p:cNvSpPr>
            <a:spLocks noGrp="1"/>
          </p:cNvSpPr>
          <p:nvPr>
            <p:ph type="title"/>
          </p:nvPr>
        </p:nvSpPr>
        <p:spPr/>
        <p:txBody>
          <a:bodyPr/>
          <a:lstStyle/>
          <a:p>
            <a:r>
              <a:rPr lang="en-US" dirty="0"/>
              <a:t>Inconsistencies in calibrated units</a:t>
            </a:r>
          </a:p>
        </p:txBody>
      </p:sp>
      <p:sp>
        <p:nvSpPr>
          <p:cNvPr id="3" name="Content Placeholder 2">
            <a:extLst>
              <a:ext uri="{FF2B5EF4-FFF2-40B4-BE49-F238E27FC236}">
                <a16:creationId xmlns:a16="http://schemas.microsoft.com/office/drawing/2014/main" id="{D88F880F-8B77-5448-A90F-5DE6E591D654}"/>
              </a:ext>
            </a:extLst>
          </p:cNvPr>
          <p:cNvSpPr>
            <a:spLocks noGrp="1"/>
          </p:cNvSpPr>
          <p:nvPr>
            <p:ph idx="1"/>
          </p:nvPr>
        </p:nvSpPr>
        <p:spPr/>
        <p:txBody>
          <a:bodyPr/>
          <a:lstStyle/>
          <a:p>
            <a:r>
              <a:rPr lang="en-US" dirty="0"/>
              <a:t>SIS PDF page 12 text: Level-2 calibrated data “represented in radiance (W m</a:t>
            </a:r>
            <a:r>
              <a:rPr lang="en-US" baseline="30000" dirty="0"/>
              <a:t>-2</a:t>
            </a:r>
            <a:r>
              <a:rPr lang="en-US" dirty="0"/>
              <a:t> nm</a:t>
            </a:r>
            <a:r>
              <a:rPr lang="en-US" baseline="30000" dirty="0"/>
              <a:t>-1</a:t>
            </a:r>
            <a:r>
              <a:rPr lang="en-US" dirty="0"/>
              <a:t> sr</a:t>
            </a:r>
            <a:r>
              <a:rPr lang="en-US" baseline="30000" dirty="0"/>
              <a:t>-1</a:t>
            </a:r>
            <a:r>
              <a:rPr lang="en-US" dirty="0"/>
              <a:t>)”</a:t>
            </a:r>
          </a:p>
          <a:p>
            <a:r>
              <a:rPr lang="en-US" dirty="0"/>
              <a:t>SIS PDF Figure 3: Calibrated image units are “W/SR/nm/s”</a:t>
            </a:r>
          </a:p>
          <a:p>
            <a:r>
              <a:rPr lang="en-US" dirty="0" err="1"/>
              <a:t>Overview.txt</a:t>
            </a:r>
            <a:r>
              <a:rPr lang="en-US" dirty="0"/>
              <a:t> for LEIA and LUKE calibrated data: “All observations are calibrated data reported in units of [W*s]/[m^2*</a:t>
            </a:r>
            <a:r>
              <a:rPr lang="en-US" dirty="0" err="1"/>
              <a:t>sr</a:t>
            </a:r>
            <a:r>
              <a:rPr lang="en-US" dirty="0"/>
              <a:t>].”</a:t>
            </a:r>
          </a:p>
          <a:p>
            <a:r>
              <a:rPr lang="en-US" dirty="0"/>
              <a:t>Calibrated data XML for LEIA and LUKE: </a:t>
            </a:r>
          </a:p>
          <a:p>
            <a:pPr lvl="1"/>
            <a:r>
              <a:rPr lang="en-US" dirty="0"/>
              <a:t>Conversion is: x0+x1*DN+x2*DN^2+x3*DN^3</a:t>
            </a:r>
          </a:p>
          <a:p>
            <a:pPr lvl="1"/>
            <a:r>
              <a:rPr lang="en-US" dirty="0"/>
              <a:t>X0: </a:t>
            </a:r>
            <a:r>
              <a:rPr lang="en-US" b="1" dirty="0"/>
              <a:t>&lt;unit&gt;</a:t>
            </a:r>
            <a:r>
              <a:rPr lang="en-US" dirty="0"/>
              <a:t>DN*m**-2*s**-1</a:t>
            </a:r>
            <a:r>
              <a:rPr lang="en-US" b="1" dirty="0"/>
              <a:t>&lt;/unit&gt;</a:t>
            </a:r>
            <a:endParaRPr lang="en-US" dirty="0"/>
          </a:p>
          <a:p>
            <a:pPr lvl="1"/>
            <a:r>
              <a:rPr lang="en-US" dirty="0"/>
              <a:t>X1: </a:t>
            </a:r>
            <a:r>
              <a:rPr lang="en-US" b="1" dirty="0"/>
              <a:t>&lt;unit&gt;</a:t>
            </a:r>
            <a:r>
              <a:rPr lang="en-US" dirty="0"/>
              <a:t>W*m**-2*</a:t>
            </a:r>
            <a:r>
              <a:rPr lang="en-US" dirty="0" err="1"/>
              <a:t>sr</a:t>
            </a:r>
            <a:r>
              <a:rPr lang="en-US" dirty="0"/>
              <a:t>**-1*DN**-1</a:t>
            </a:r>
            <a:r>
              <a:rPr lang="en-US" b="1" dirty="0"/>
              <a:t>&lt;/unit&gt;</a:t>
            </a:r>
            <a:endParaRPr lang="en-US" dirty="0"/>
          </a:p>
          <a:p>
            <a:pPr lvl="1"/>
            <a:r>
              <a:rPr lang="en-US" dirty="0"/>
              <a:t>X2: </a:t>
            </a:r>
            <a:r>
              <a:rPr lang="en-US" b="1" dirty="0"/>
              <a:t>&lt;unit&gt;</a:t>
            </a:r>
            <a:r>
              <a:rPr lang="en-US" dirty="0"/>
              <a:t>W*m**-2*</a:t>
            </a:r>
            <a:r>
              <a:rPr lang="en-US" dirty="0" err="1"/>
              <a:t>sr</a:t>
            </a:r>
            <a:r>
              <a:rPr lang="en-US" dirty="0"/>
              <a:t>**-1*DN**-2</a:t>
            </a:r>
            <a:r>
              <a:rPr lang="en-US" b="1" dirty="0"/>
              <a:t>&lt;/unit&gt;</a:t>
            </a:r>
            <a:endParaRPr lang="en-US" dirty="0"/>
          </a:p>
          <a:p>
            <a:pPr lvl="1"/>
            <a:r>
              <a:rPr lang="en-US" dirty="0"/>
              <a:t>X3: </a:t>
            </a:r>
            <a:r>
              <a:rPr lang="en-US" b="1" dirty="0"/>
              <a:t>&lt;unit&gt;</a:t>
            </a:r>
            <a:r>
              <a:rPr lang="en-US" dirty="0"/>
              <a:t>W*m**-2*</a:t>
            </a:r>
            <a:r>
              <a:rPr lang="en-US" dirty="0" err="1"/>
              <a:t>sr</a:t>
            </a:r>
            <a:r>
              <a:rPr lang="en-US" dirty="0"/>
              <a:t>**-1*DN**-3</a:t>
            </a:r>
            <a:r>
              <a:rPr lang="en-US" b="1" dirty="0"/>
              <a:t>&lt;/unit&gt;</a:t>
            </a:r>
            <a:endParaRPr lang="en-US" dirty="0"/>
          </a:p>
          <a:p>
            <a:pPr lvl="1"/>
            <a:endParaRPr lang="en-US" dirty="0"/>
          </a:p>
        </p:txBody>
      </p:sp>
      <p:pic>
        <p:nvPicPr>
          <p:cNvPr id="4" name="Picture 3">
            <a:extLst>
              <a:ext uri="{FF2B5EF4-FFF2-40B4-BE49-F238E27FC236}">
                <a16:creationId xmlns:a16="http://schemas.microsoft.com/office/drawing/2014/main" id="{4BDFE0EE-D7B0-2A41-9D7A-1C26AF6FFAF4}"/>
              </a:ext>
            </a:extLst>
          </p:cNvPr>
          <p:cNvPicPr>
            <a:picLocks noChangeAspect="1"/>
          </p:cNvPicPr>
          <p:nvPr/>
        </p:nvPicPr>
        <p:blipFill>
          <a:blip r:embed="rId2"/>
          <a:stretch>
            <a:fillRect/>
          </a:stretch>
        </p:blipFill>
        <p:spPr>
          <a:xfrm>
            <a:off x="7061419" y="4325226"/>
            <a:ext cx="1054100" cy="393700"/>
          </a:xfrm>
          <a:prstGeom prst="rect">
            <a:avLst/>
          </a:prstGeom>
        </p:spPr>
      </p:pic>
      <p:sp>
        <p:nvSpPr>
          <p:cNvPr id="5" name="TextBox 4">
            <a:extLst>
              <a:ext uri="{FF2B5EF4-FFF2-40B4-BE49-F238E27FC236}">
                <a16:creationId xmlns:a16="http://schemas.microsoft.com/office/drawing/2014/main" id="{D1D7BC9C-BDA4-034A-AF37-5190B257CD37}"/>
              </a:ext>
            </a:extLst>
          </p:cNvPr>
          <p:cNvSpPr txBox="1"/>
          <p:nvPr/>
        </p:nvSpPr>
        <p:spPr>
          <a:xfrm>
            <a:off x="8115519" y="4320190"/>
            <a:ext cx="3456370" cy="942364"/>
          </a:xfrm>
          <a:prstGeom prst="rect">
            <a:avLst/>
          </a:prstGeom>
          <a:noFill/>
        </p:spPr>
        <p:txBody>
          <a:bodyPr wrap="square" rtlCol="0">
            <a:spAutoFit/>
          </a:bodyPr>
          <a:lstStyle/>
          <a:p>
            <a:r>
              <a:rPr lang="en-US" dirty="0">
                <a:solidFill>
                  <a:srgbClr val="FF0000"/>
                </a:solidFill>
              </a:rPr>
              <a:t>Should be W*m**-2*</a:t>
            </a:r>
            <a:r>
              <a:rPr lang="en-US" dirty="0" err="1">
                <a:solidFill>
                  <a:srgbClr val="FF0000"/>
                </a:solidFill>
              </a:rPr>
              <a:t>sr</a:t>
            </a:r>
            <a:r>
              <a:rPr lang="en-US" dirty="0">
                <a:solidFill>
                  <a:srgbClr val="FF0000"/>
                </a:solidFill>
              </a:rPr>
              <a:t>**-1 ?</a:t>
            </a:r>
          </a:p>
          <a:p>
            <a:r>
              <a:rPr lang="en-US" dirty="0">
                <a:solidFill>
                  <a:srgbClr val="FF0000"/>
                </a:solidFill>
              </a:rPr>
              <a:t>For all four of these, what about nm? </a:t>
            </a:r>
          </a:p>
        </p:txBody>
      </p:sp>
    </p:spTree>
    <p:extLst>
      <p:ext uri="{BB962C8B-B14F-4D97-AF65-F5344CB8AC3E}">
        <p14:creationId xmlns:p14="http://schemas.microsoft.com/office/powerpoint/2010/main" val="3580086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D839A-114B-714D-A1A6-751C76490307}"/>
              </a:ext>
            </a:extLst>
          </p:cNvPr>
          <p:cNvSpPr>
            <a:spLocks noGrp="1"/>
          </p:cNvSpPr>
          <p:nvPr>
            <p:ph type="title"/>
          </p:nvPr>
        </p:nvSpPr>
        <p:spPr/>
        <p:txBody>
          <a:bodyPr/>
          <a:lstStyle/>
          <a:p>
            <a:r>
              <a:rPr lang="en-US" dirty="0"/>
              <a:t>Handling of bit accuracy</a:t>
            </a:r>
          </a:p>
        </p:txBody>
      </p:sp>
      <p:sp>
        <p:nvSpPr>
          <p:cNvPr id="3" name="Content Placeholder 2">
            <a:extLst>
              <a:ext uri="{FF2B5EF4-FFF2-40B4-BE49-F238E27FC236}">
                <a16:creationId xmlns:a16="http://schemas.microsoft.com/office/drawing/2014/main" id="{2772A25E-62DA-FC4B-84EC-380618ADE760}"/>
              </a:ext>
            </a:extLst>
          </p:cNvPr>
          <p:cNvSpPr>
            <a:spLocks noGrp="1"/>
          </p:cNvSpPr>
          <p:nvPr>
            <p:ph idx="1"/>
          </p:nvPr>
        </p:nvSpPr>
        <p:spPr/>
        <p:txBody>
          <a:bodyPr>
            <a:normAutofit fontScale="92500" lnSpcReduction="10000"/>
          </a:bodyPr>
          <a:lstStyle/>
          <a:p>
            <a:r>
              <a:rPr lang="en-US" dirty="0"/>
              <a:t>Page 8: LUKE acquires 10-bit per pixel images but payload electronics stores only the first 8-bits per pixel. It would be useful to explain the motivation and/or execution of this in more detail since this may eventually lead to quirks when interpreting the data. </a:t>
            </a:r>
          </a:p>
          <a:p>
            <a:pPr lvl="1"/>
            <a:r>
              <a:rPr lang="en-US" dirty="0"/>
              <a:t>It sounds like those bits are truncated, so saved data are always slightly undercounting flux? </a:t>
            </a:r>
          </a:p>
          <a:p>
            <a:pPr lvl="1"/>
            <a:r>
              <a:rPr lang="en-US" dirty="0"/>
              <a:t>If rounded, we would expect a gaussian distribution around the saved number?</a:t>
            </a:r>
          </a:p>
          <a:p>
            <a:r>
              <a:rPr lang="en-US" dirty="0"/>
              <a:t>Page 9: will there be error/bias introduced when the 10 or 12 bit data are constituted as 16 bit? </a:t>
            </a:r>
          </a:p>
          <a:p>
            <a:pPr lvl="1"/>
            <a:r>
              <a:rPr lang="en-US" dirty="0"/>
              <a:t>It would be helpful to explain how this is accomplished</a:t>
            </a:r>
          </a:p>
          <a:p>
            <a:r>
              <a:rPr lang="en-US" dirty="0"/>
              <a:t>Page 13: “The MCC reconstructs 8-bit images from the raw telemetry by performing the cut of the signal to the 8 chosen bit per pixel per channel (i.e., most or least significant ones), in order to select the best part of the acquired histogram for LUKE”</a:t>
            </a:r>
          </a:p>
          <a:p>
            <a:pPr lvl="1"/>
            <a:r>
              <a:rPr lang="en-US" dirty="0"/>
              <a:t>How does this affect uncertainties/interpretation of the data?</a:t>
            </a:r>
          </a:p>
        </p:txBody>
      </p:sp>
    </p:spTree>
    <p:extLst>
      <p:ext uri="{BB962C8B-B14F-4D97-AF65-F5344CB8AC3E}">
        <p14:creationId xmlns:p14="http://schemas.microsoft.com/office/powerpoint/2010/main" val="2991246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3BC90FC-02B1-2E49-9539-632C67F80827}"/>
              </a:ext>
            </a:extLst>
          </p:cNvPr>
          <p:cNvSpPr>
            <a:spLocks noGrp="1"/>
          </p:cNvSpPr>
          <p:nvPr>
            <p:ph type="title"/>
          </p:nvPr>
        </p:nvSpPr>
        <p:spPr/>
        <p:txBody>
          <a:bodyPr/>
          <a:lstStyle/>
          <a:p>
            <a:r>
              <a:rPr lang="en-US" dirty="0"/>
              <a:t>Explanation of LUKE’s “color” data</a:t>
            </a:r>
          </a:p>
        </p:txBody>
      </p:sp>
      <p:sp>
        <p:nvSpPr>
          <p:cNvPr id="5" name="Content Placeholder 4">
            <a:extLst>
              <a:ext uri="{FF2B5EF4-FFF2-40B4-BE49-F238E27FC236}">
                <a16:creationId xmlns:a16="http://schemas.microsoft.com/office/drawing/2014/main" id="{C6F95930-83AD-2247-AD79-3C70240D2C3D}"/>
              </a:ext>
            </a:extLst>
          </p:cNvPr>
          <p:cNvSpPr>
            <a:spLocks noGrp="1"/>
          </p:cNvSpPr>
          <p:nvPr>
            <p:ph idx="1"/>
          </p:nvPr>
        </p:nvSpPr>
        <p:spPr/>
        <p:txBody>
          <a:bodyPr>
            <a:normAutofit lnSpcReduction="10000"/>
          </a:bodyPr>
          <a:lstStyle/>
          <a:p>
            <a:r>
              <a:rPr lang="en-US" dirty="0"/>
              <a:t>Page 9: Bayer filter was new to me. Please give a brief explanation of what it is</a:t>
            </a:r>
          </a:p>
          <a:p>
            <a:pPr lvl="1"/>
            <a:r>
              <a:rPr lang="en-US" dirty="0" err="1"/>
              <a:t>Dotto</a:t>
            </a:r>
            <a:r>
              <a:rPr lang="en-US" dirty="0"/>
              <a:t> et al. 2021 mentions Bayer but gives no explanation</a:t>
            </a:r>
          </a:p>
          <a:p>
            <a:r>
              <a:rPr lang="en-US" dirty="0"/>
              <a:t>Table 5: It doesn’t really have “filters” in the traditional sense (a transparent material that blocks/allows particular wavelengths), right? Consider rephrasing</a:t>
            </a:r>
          </a:p>
          <a:p>
            <a:r>
              <a:rPr lang="en-US" dirty="0"/>
              <a:t>Page 13: “At the present time the filter used is a CFA ‘RGGB’ one, but it can be modified for in-flight images.”</a:t>
            </a:r>
          </a:p>
          <a:p>
            <a:pPr lvl="1"/>
            <a:r>
              <a:rPr lang="en-US" dirty="0"/>
              <a:t>Is this statement still accurate or was it leftover from something written before launch? If so, CFA ‘RGGB’ should be defined. </a:t>
            </a:r>
          </a:p>
          <a:p>
            <a:pPr lvl="1"/>
            <a:r>
              <a:rPr lang="en-US" dirty="0"/>
              <a:t>Consider rephrasing “filter” per comment above.</a:t>
            </a:r>
          </a:p>
          <a:p>
            <a:r>
              <a:rPr lang="en-US" dirty="0"/>
              <a:t>No explanation of how the color values use the calibration coefficients. </a:t>
            </a:r>
          </a:p>
          <a:p>
            <a:pPr lvl="1"/>
            <a:r>
              <a:rPr lang="en-US" dirty="0"/>
              <a:t>Are the same coefficients used for each of R, G, B? </a:t>
            </a:r>
          </a:p>
          <a:p>
            <a:pPr lvl="1"/>
            <a:r>
              <a:rPr lang="en-US" dirty="0"/>
              <a:t>Are the three colors combined or treated independently?</a:t>
            </a:r>
          </a:p>
          <a:p>
            <a:endParaRPr lang="en-US" dirty="0"/>
          </a:p>
        </p:txBody>
      </p:sp>
    </p:spTree>
    <p:extLst>
      <p:ext uri="{BB962C8B-B14F-4D97-AF65-F5344CB8AC3E}">
        <p14:creationId xmlns:p14="http://schemas.microsoft.com/office/powerpoint/2010/main" val="1491662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3AA7-FD4D-8645-9D72-2E497A824CFD}"/>
              </a:ext>
            </a:extLst>
          </p:cNvPr>
          <p:cNvSpPr>
            <a:spLocks noGrp="1"/>
          </p:cNvSpPr>
          <p:nvPr>
            <p:ph type="title"/>
          </p:nvPr>
        </p:nvSpPr>
        <p:spPr/>
        <p:txBody>
          <a:bodyPr/>
          <a:lstStyle/>
          <a:p>
            <a:r>
              <a:rPr lang="en-US" dirty="0"/>
              <a:t>SIS PDF </a:t>
            </a:r>
            <a:r>
              <a:rPr lang="en-US" dirty="0" err="1"/>
              <a:t>misc</a:t>
            </a:r>
            <a:endParaRPr lang="en-US" dirty="0"/>
          </a:p>
        </p:txBody>
      </p:sp>
      <p:sp>
        <p:nvSpPr>
          <p:cNvPr id="3" name="Content Placeholder 2">
            <a:extLst>
              <a:ext uri="{FF2B5EF4-FFF2-40B4-BE49-F238E27FC236}">
                <a16:creationId xmlns:a16="http://schemas.microsoft.com/office/drawing/2014/main" id="{07BD36F3-8FEE-2A40-BC8D-E58463C0549C}"/>
              </a:ext>
            </a:extLst>
          </p:cNvPr>
          <p:cNvSpPr>
            <a:spLocks noGrp="1"/>
          </p:cNvSpPr>
          <p:nvPr>
            <p:ph idx="1"/>
          </p:nvPr>
        </p:nvSpPr>
        <p:spPr/>
        <p:txBody>
          <a:bodyPr>
            <a:normAutofit/>
          </a:bodyPr>
          <a:lstStyle/>
          <a:p>
            <a:r>
              <a:rPr lang="en-US" dirty="0"/>
              <a:t>Page numbers would be helpful</a:t>
            </a:r>
          </a:p>
          <a:p>
            <a:r>
              <a:rPr lang="en-US" dirty="0"/>
              <a:t>Suggest adding a table of acronyms. Some undefined acronyms:</a:t>
            </a:r>
          </a:p>
          <a:p>
            <a:pPr lvl="1"/>
            <a:r>
              <a:rPr lang="en-US" dirty="0"/>
              <a:t>AR (p. 8)</a:t>
            </a:r>
          </a:p>
          <a:p>
            <a:pPr lvl="1"/>
            <a:r>
              <a:rPr lang="en-US" dirty="0"/>
              <a:t>CDS (p. 7)</a:t>
            </a:r>
          </a:p>
          <a:p>
            <a:pPr lvl="1"/>
            <a:r>
              <a:rPr lang="en-US" dirty="0"/>
              <a:t>F/N (p. 8)</a:t>
            </a:r>
          </a:p>
          <a:p>
            <a:pPr lvl="1"/>
            <a:r>
              <a:rPr lang="en-US" dirty="0"/>
              <a:t>PCB (p. 7)</a:t>
            </a:r>
          </a:p>
          <a:p>
            <a:pPr lvl="1"/>
            <a:r>
              <a:rPr lang="en-US" dirty="0"/>
              <a:t>PGA/FPGA (p. 7)</a:t>
            </a:r>
          </a:p>
          <a:p>
            <a:pPr lvl="1"/>
            <a:r>
              <a:rPr lang="en-US" dirty="0"/>
              <a:t>PL (p. 8)</a:t>
            </a:r>
          </a:p>
          <a:p>
            <a:pPr lvl="1"/>
            <a:r>
              <a:rPr lang="en-US" dirty="0"/>
              <a:t>GNC (p. 13)</a:t>
            </a:r>
          </a:p>
          <a:p>
            <a:pPr lvl="1"/>
            <a:r>
              <a:rPr lang="en-US" dirty="0"/>
              <a:t>TOV (p. 19)</a:t>
            </a:r>
          </a:p>
          <a:p>
            <a:pPr lvl="1"/>
            <a:r>
              <a:rPr lang="en-US" dirty="0"/>
              <a:t>MSB / LSB (many places)</a:t>
            </a:r>
          </a:p>
          <a:p>
            <a:r>
              <a:rPr lang="en-US" dirty="0"/>
              <a:t>Minor typos (included in annotated PDF)</a:t>
            </a:r>
          </a:p>
          <a:p>
            <a:endParaRPr lang="en-US" dirty="0"/>
          </a:p>
          <a:p>
            <a:endParaRPr lang="en-US" dirty="0"/>
          </a:p>
          <a:p>
            <a:endParaRPr lang="en-US" dirty="0"/>
          </a:p>
        </p:txBody>
      </p:sp>
    </p:spTree>
    <p:extLst>
      <p:ext uri="{BB962C8B-B14F-4D97-AF65-F5344CB8AC3E}">
        <p14:creationId xmlns:p14="http://schemas.microsoft.com/office/powerpoint/2010/main" val="1149579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52BC5-ECF2-6849-AB25-4DD9C79F61D6}"/>
              </a:ext>
            </a:extLst>
          </p:cNvPr>
          <p:cNvSpPr>
            <a:spLocks noGrp="1"/>
          </p:cNvSpPr>
          <p:nvPr>
            <p:ph type="title"/>
          </p:nvPr>
        </p:nvSpPr>
        <p:spPr/>
        <p:txBody>
          <a:bodyPr/>
          <a:lstStyle/>
          <a:p>
            <a:r>
              <a:rPr lang="en-US" dirty="0"/>
              <a:t>SIS PDF </a:t>
            </a:r>
            <a:r>
              <a:rPr lang="en-US" dirty="0" err="1"/>
              <a:t>misc</a:t>
            </a:r>
            <a:endParaRPr lang="en-US" dirty="0"/>
          </a:p>
        </p:txBody>
      </p:sp>
      <p:sp>
        <p:nvSpPr>
          <p:cNvPr id="3" name="Content Placeholder 2">
            <a:extLst>
              <a:ext uri="{FF2B5EF4-FFF2-40B4-BE49-F238E27FC236}">
                <a16:creationId xmlns:a16="http://schemas.microsoft.com/office/drawing/2014/main" id="{501CF122-A3F7-F046-9B8D-1E925DE8C0B5}"/>
              </a:ext>
            </a:extLst>
          </p:cNvPr>
          <p:cNvSpPr>
            <a:spLocks noGrp="1"/>
          </p:cNvSpPr>
          <p:nvPr>
            <p:ph idx="1"/>
          </p:nvPr>
        </p:nvSpPr>
        <p:spPr>
          <a:xfrm>
            <a:off x="149829" y="1181529"/>
            <a:ext cx="11891482" cy="3422002"/>
          </a:xfrm>
        </p:spPr>
        <p:txBody>
          <a:bodyPr/>
          <a:lstStyle/>
          <a:p>
            <a:r>
              <a:rPr lang="en-US" dirty="0"/>
              <a:t>Page 5: what is the </a:t>
            </a:r>
            <a:r>
              <a:rPr lang="en-US" dirty="0" err="1"/>
              <a:t>LICIACube</a:t>
            </a:r>
            <a:r>
              <a:rPr lang="en-US" dirty="0"/>
              <a:t> Calibration Pipeline Description? Is this Della Corte et al. 2022 (referenced elsewhere)? If so, where do I find that paper? </a:t>
            </a:r>
          </a:p>
          <a:p>
            <a:r>
              <a:rPr lang="en-US" dirty="0"/>
              <a:t>Page 6 and 8 (Tables 2 and 4): </a:t>
            </a:r>
          </a:p>
          <a:p>
            <a:pPr lvl="1"/>
            <a:r>
              <a:rPr lang="en-US" dirty="0"/>
              <a:t>Sensor field of view given as “+/-2.06 </a:t>
            </a:r>
            <a:r>
              <a:rPr lang="en-US" dirty="0" err="1"/>
              <a:t>deg</a:t>
            </a:r>
            <a:r>
              <a:rPr lang="en-US" dirty="0"/>
              <a:t> on the sensor diagonal” is confusing. Why not just say 2.9 </a:t>
            </a:r>
            <a:r>
              <a:rPr lang="en-US" dirty="0" err="1"/>
              <a:t>deg</a:t>
            </a:r>
            <a:r>
              <a:rPr lang="en-US" dirty="0"/>
              <a:t> on the horizontal and vertical axis?</a:t>
            </a:r>
          </a:p>
          <a:p>
            <a:pPr lvl="1"/>
            <a:r>
              <a:rPr lang="en-US" dirty="0"/>
              <a:t>What is F/N?</a:t>
            </a:r>
          </a:p>
        </p:txBody>
      </p:sp>
      <p:pic>
        <p:nvPicPr>
          <p:cNvPr id="5" name="Picture 4">
            <a:extLst>
              <a:ext uri="{FF2B5EF4-FFF2-40B4-BE49-F238E27FC236}">
                <a16:creationId xmlns:a16="http://schemas.microsoft.com/office/drawing/2014/main" id="{5597EA1A-874C-C041-AAAA-2E2D796101E4}"/>
              </a:ext>
            </a:extLst>
          </p:cNvPr>
          <p:cNvPicPr>
            <a:picLocks noChangeAspect="1"/>
          </p:cNvPicPr>
          <p:nvPr/>
        </p:nvPicPr>
        <p:blipFill>
          <a:blip r:embed="rId2"/>
          <a:stretch>
            <a:fillRect/>
          </a:stretch>
        </p:blipFill>
        <p:spPr>
          <a:xfrm>
            <a:off x="4249683" y="3661103"/>
            <a:ext cx="4189266" cy="3207407"/>
          </a:xfrm>
          <a:prstGeom prst="rect">
            <a:avLst/>
          </a:prstGeom>
        </p:spPr>
      </p:pic>
      <p:cxnSp>
        <p:nvCxnSpPr>
          <p:cNvPr id="6" name="Straight Arrow Connector 5">
            <a:extLst>
              <a:ext uri="{FF2B5EF4-FFF2-40B4-BE49-F238E27FC236}">
                <a16:creationId xmlns:a16="http://schemas.microsoft.com/office/drawing/2014/main" id="{F3C00BE1-1ECF-A34E-B414-CB23AB22004B}"/>
              </a:ext>
            </a:extLst>
          </p:cNvPr>
          <p:cNvCxnSpPr>
            <a:cxnSpLocks/>
          </p:cNvCxnSpPr>
          <p:nvPr/>
        </p:nvCxnSpPr>
        <p:spPr>
          <a:xfrm flipH="1">
            <a:off x="8438949" y="4466896"/>
            <a:ext cx="858304" cy="0"/>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159A11A0-0938-3D47-9FC9-9E39F6175E18}"/>
              </a:ext>
            </a:extLst>
          </p:cNvPr>
          <p:cNvCxnSpPr>
            <a:cxnSpLocks/>
          </p:cNvCxnSpPr>
          <p:nvPr/>
        </p:nvCxnSpPr>
        <p:spPr>
          <a:xfrm flipH="1">
            <a:off x="8438949" y="5696607"/>
            <a:ext cx="858304" cy="0"/>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1537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52BC5-ECF2-6849-AB25-4DD9C79F61D6}"/>
              </a:ext>
            </a:extLst>
          </p:cNvPr>
          <p:cNvSpPr>
            <a:spLocks noGrp="1"/>
          </p:cNvSpPr>
          <p:nvPr>
            <p:ph type="title"/>
          </p:nvPr>
        </p:nvSpPr>
        <p:spPr/>
        <p:txBody>
          <a:bodyPr/>
          <a:lstStyle/>
          <a:p>
            <a:r>
              <a:rPr lang="en-US" dirty="0"/>
              <a:t>SIS PDF </a:t>
            </a:r>
            <a:r>
              <a:rPr lang="en-US" dirty="0" err="1"/>
              <a:t>misc</a:t>
            </a:r>
            <a:endParaRPr lang="en-US" dirty="0"/>
          </a:p>
        </p:txBody>
      </p:sp>
      <p:sp>
        <p:nvSpPr>
          <p:cNvPr id="3" name="Content Placeholder 2">
            <a:extLst>
              <a:ext uri="{FF2B5EF4-FFF2-40B4-BE49-F238E27FC236}">
                <a16:creationId xmlns:a16="http://schemas.microsoft.com/office/drawing/2014/main" id="{501CF122-A3F7-F046-9B8D-1E925DE8C0B5}"/>
              </a:ext>
            </a:extLst>
          </p:cNvPr>
          <p:cNvSpPr>
            <a:spLocks noGrp="1"/>
          </p:cNvSpPr>
          <p:nvPr>
            <p:ph idx="1"/>
          </p:nvPr>
        </p:nvSpPr>
        <p:spPr/>
        <p:txBody>
          <a:bodyPr/>
          <a:lstStyle/>
          <a:p>
            <a:r>
              <a:rPr lang="en-US" dirty="0"/>
              <a:t>Page 7 (Table 2) : Resolution says “Diffraction limit”. Give explicit number?</a:t>
            </a:r>
          </a:p>
          <a:p>
            <a:r>
              <a:rPr lang="en-US" dirty="0"/>
              <a:t>Page 7: I don’t understand to what the obscuration mentioned refers. Is the overall transmission of “92% if obscuration is not considered” the same as #10 in Table 2 (Relative illumination &gt;90%)? Isn’t the overall transmission the thing that is important?</a:t>
            </a:r>
          </a:p>
          <a:p>
            <a:endParaRPr lang="en-US" dirty="0"/>
          </a:p>
        </p:txBody>
      </p:sp>
      <p:pic>
        <p:nvPicPr>
          <p:cNvPr id="7" name="Picture 6">
            <a:extLst>
              <a:ext uri="{FF2B5EF4-FFF2-40B4-BE49-F238E27FC236}">
                <a16:creationId xmlns:a16="http://schemas.microsoft.com/office/drawing/2014/main" id="{FF6A715E-560A-174D-A515-0A96748B3FF9}"/>
              </a:ext>
            </a:extLst>
          </p:cNvPr>
          <p:cNvPicPr>
            <a:picLocks noChangeAspect="1"/>
          </p:cNvPicPr>
          <p:nvPr/>
        </p:nvPicPr>
        <p:blipFill>
          <a:blip r:embed="rId2"/>
          <a:stretch>
            <a:fillRect/>
          </a:stretch>
        </p:blipFill>
        <p:spPr>
          <a:xfrm>
            <a:off x="945273" y="3676868"/>
            <a:ext cx="9531143" cy="2597807"/>
          </a:xfrm>
          <a:prstGeom prst="rect">
            <a:avLst/>
          </a:prstGeom>
        </p:spPr>
      </p:pic>
      <p:cxnSp>
        <p:nvCxnSpPr>
          <p:cNvPr id="8" name="Straight Arrow Connector 7">
            <a:extLst>
              <a:ext uri="{FF2B5EF4-FFF2-40B4-BE49-F238E27FC236}">
                <a16:creationId xmlns:a16="http://schemas.microsoft.com/office/drawing/2014/main" id="{553A2B9B-0EA2-E148-A85C-B61579FC3DB1}"/>
              </a:ext>
            </a:extLst>
          </p:cNvPr>
          <p:cNvCxnSpPr>
            <a:cxnSpLocks/>
          </p:cNvCxnSpPr>
          <p:nvPr/>
        </p:nvCxnSpPr>
        <p:spPr>
          <a:xfrm flipH="1">
            <a:off x="7860880" y="4088525"/>
            <a:ext cx="858304" cy="0"/>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8969820-A72A-9D40-8BC1-1712D51A2165}"/>
              </a:ext>
            </a:extLst>
          </p:cNvPr>
          <p:cNvCxnSpPr>
            <a:cxnSpLocks/>
          </p:cNvCxnSpPr>
          <p:nvPr/>
        </p:nvCxnSpPr>
        <p:spPr>
          <a:xfrm flipH="1">
            <a:off x="10476416" y="5833241"/>
            <a:ext cx="858304" cy="0"/>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86165F2D-7905-0F4B-9E47-20218EC421F2}"/>
              </a:ext>
            </a:extLst>
          </p:cNvPr>
          <p:cNvCxnSpPr>
            <a:cxnSpLocks/>
          </p:cNvCxnSpPr>
          <p:nvPr/>
        </p:nvCxnSpPr>
        <p:spPr>
          <a:xfrm flipH="1">
            <a:off x="7860880" y="4608787"/>
            <a:ext cx="858304" cy="0"/>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9224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91A94-166F-854C-91D1-575524013990}"/>
              </a:ext>
            </a:extLst>
          </p:cNvPr>
          <p:cNvSpPr>
            <a:spLocks noGrp="1"/>
          </p:cNvSpPr>
          <p:nvPr>
            <p:ph type="title"/>
          </p:nvPr>
        </p:nvSpPr>
        <p:spPr/>
        <p:txBody>
          <a:bodyPr/>
          <a:lstStyle/>
          <a:p>
            <a:r>
              <a:rPr lang="en-US" dirty="0"/>
              <a:t>SIS PDF </a:t>
            </a:r>
            <a:r>
              <a:rPr lang="en-US" dirty="0" err="1"/>
              <a:t>misc</a:t>
            </a:r>
            <a:endParaRPr lang="en-US" dirty="0"/>
          </a:p>
        </p:txBody>
      </p:sp>
      <p:sp>
        <p:nvSpPr>
          <p:cNvPr id="3" name="Content Placeholder 2">
            <a:extLst>
              <a:ext uri="{FF2B5EF4-FFF2-40B4-BE49-F238E27FC236}">
                <a16:creationId xmlns:a16="http://schemas.microsoft.com/office/drawing/2014/main" id="{100C2AF2-2A90-8E47-88DC-84422C6F7F39}"/>
              </a:ext>
            </a:extLst>
          </p:cNvPr>
          <p:cNvSpPr>
            <a:spLocks noGrp="1"/>
          </p:cNvSpPr>
          <p:nvPr>
            <p:ph idx="1"/>
          </p:nvPr>
        </p:nvSpPr>
        <p:spPr/>
        <p:txBody>
          <a:bodyPr/>
          <a:lstStyle/>
          <a:p>
            <a:r>
              <a:rPr lang="en-US" dirty="0"/>
              <a:t>I don’t understand the explanation for the 250 ms delay in CORT_UTC and CORTJDAT. Does this mean that exposures actually start 250 ms later than effective time of acquisition (</a:t>
            </a:r>
            <a:r>
              <a:rPr lang="en-US" dirty="0" err="1"/>
              <a:t>tCUC</a:t>
            </a:r>
            <a:r>
              <a:rPr lang="en-US" dirty="0"/>
              <a:t>)? </a:t>
            </a:r>
          </a:p>
          <a:p>
            <a:pPr lvl="1"/>
            <a:r>
              <a:rPr lang="en-US" dirty="0"/>
              <a:t>It would be helpful if this was explained further in the body of the SIS PDF.</a:t>
            </a:r>
          </a:p>
          <a:p>
            <a:pPr lvl="1"/>
            <a:r>
              <a:rPr lang="en-US" dirty="0"/>
              <a:t>NOTE: </a:t>
            </a:r>
            <a:r>
              <a:rPr lang="en-US" dirty="0" err="1"/>
              <a:t>tCUC</a:t>
            </a:r>
            <a:r>
              <a:rPr lang="en-US" dirty="0"/>
              <a:t> is never mentioned otherwise in the SIS PDF</a:t>
            </a:r>
          </a:p>
        </p:txBody>
      </p:sp>
      <p:pic>
        <p:nvPicPr>
          <p:cNvPr id="7" name="Picture 6">
            <a:extLst>
              <a:ext uri="{FF2B5EF4-FFF2-40B4-BE49-F238E27FC236}">
                <a16:creationId xmlns:a16="http://schemas.microsoft.com/office/drawing/2014/main" id="{61B36585-E80E-B34C-9102-C81FD5996844}"/>
              </a:ext>
            </a:extLst>
          </p:cNvPr>
          <p:cNvPicPr>
            <a:picLocks noChangeAspect="1"/>
          </p:cNvPicPr>
          <p:nvPr/>
        </p:nvPicPr>
        <p:blipFill>
          <a:blip r:embed="rId2"/>
          <a:stretch>
            <a:fillRect/>
          </a:stretch>
        </p:blipFill>
        <p:spPr>
          <a:xfrm>
            <a:off x="2165131" y="3291150"/>
            <a:ext cx="6776984" cy="3430325"/>
          </a:xfrm>
          <a:prstGeom prst="rect">
            <a:avLst/>
          </a:prstGeom>
        </p:spPr>
      </p:pic>
      <p:cxnSp>
        <p:nvCxnSpPr>
          <p:cNvPr id="8" name="Straight Arrow Connector 7">
            <a:extLst>
              <a:ext uri="{FF2B5EF4-FFF2-40B4-BE49-F238E27FC236}">
                <a16:creationId xmlns:a16="http://schemas.microsoft.com/office/drawing/2014/main" id="{5CE9BEEE-6853-344A-B554-081A636F3420}"/>
              </a:ext>
            </a:extLst>
          </p:cNvPr>
          <p:cNvCxnSpPr>
            <a:cxnSpLocks/>
          </p:cNvCxnSpPr>
          <p:nvPr/>
        </p:nvCxnSpPr>
        <p:spPr>
          <a:xfrm flipH="1">
            <a:off x="8942115" y="4298731"/>
            <a:ext cx="858304" cy="0"/>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67832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4AFD5B0-0EEE-7341-A831-B43CDB669A68}" vid="{76B03862-2509-594E-9FE0-B0CBC01E499D}"/>
    </a:ext>
  </a:extLst>
</a:theme>
</file>

<file path=docProps/app.xml><?xml version="1.0" encoding="utf-8"?>
<Properties xmlns="http://schemas.openxmlformats.org/officeDocument/2006/extended-properties" xmlns:vt="http://schemas.openxmlformats.org/officeDocument/2006/docPropsVTypes">
  <Template>Office Theme</Template>
  <TotalTime>1190</TotalTime>
  <Words>1235</Words>
  <Application>Microsoft Macintosh PowerPoint</Application>
  <PresentationFormat>Widescreen</PresentationFormat>
  <Paragraphs>89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Arial Black</vt:lpstr>
      <vt:lpstr>Wingdings</vt:lpstr>
      <vt:lpstr>Office Theme</vt:lpstr>
      <vt:lpstr>Review of LICIACube document collection, LEIA (raw and calibrated), and LUKE (raw and calibrated)</vt:lpstr>
      <vt:lpstr>Summary of review</vt:lpstr>
      <vt:lpstr>Inconsistencies in calibrated units</vt:lpstr>
      <vt:lpstr>Handling of bit accuracy</vt:lpstr>
      <vt:lpstr>Explanation of LUKE’s “color” data</vt:lpstr>
      <vt:lpstr>SIS PDF misc</vt:lpstr>
      <vt:lpstr>SIS PDF misc</vt:lpstr>
      <vt:lpstr>SIS PDF misc</vt:lpstr>
      <vt:lpstr>SIS PDF misc</vt:lpstr>
      <vt:lpstr>LEIA/LUKE raw data</vt:lpstr>
      <vt:lpstr>LEIA/LUKE raw data</vt:lpstr>
      <vt:lpstr>LEIA/LUKE raw data</vt:lpstr>
      <vt:lpstr>LEIA/LUKE raw data</vt:lpstr>
      <vt:lpstr>LEIA/LUKE data</vt:lpstr>
      <vt:lpstr>LEIA/LUKE calibration data</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LICIACube Document collection, LEIA (raw and calibrated), and LUKE (raw and calibrated)</dc:title>
  <dc:creator>Microsoft Office User</dc:creator>
  <cp:lastModifiedBy>Microsoft Office User</cp:lastModifiedBy>
  <cp:revision>36</cp:revision>
  <dcterms:created xsi:type="dcterms:W3CDTF">2022-05-11T22:20:12Z</dcterms:created>
  <dcterms:modified xsi:type="dcterms:W3CDTF">2022-05-12T18:10:29Z</dcterms:modified>
</cp:coreProperties>
</file>