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Average"/>
      <p:regular r:id="rId14"/>
    </p:embeddedFont>
    <p:embeddedFont>
      <p:font typeface="Oswald"/>
      <p:regular r:id="rId15"/>
      <p:bold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Oswald-regular.fntdata"/><Relationship Id="rId14" Type="http://schemas.openxmlformats.org/officeDocument/2006/relationships/font" Target="fonts/Average-regular.fntdata"/><Relationship Id="rId16" Type="http://schemas.openxmlformats.org/officeDocument/2006/relationships/font" Target="fonts/Oswald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29589850e9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29589850e9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29589850e9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129589850e9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29589850e9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29589850e9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29589850e9_0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129589850e9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29589850e9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29589850e9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29589850e9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129589850e9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29589850e9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129589850e9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oogle Shape;11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2" name="Google Shape;12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5" name="Google Shape;15;p2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6" name="Google Shape;16;p2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7" name="Google Shape;17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2" name="Google Shape;52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3" name="Google Shape;53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6" name="Google Shape;36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9" name="Google Shape;39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2" name="Google Shape;42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3" name="Google Shape;43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4" name="Google Shape;44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6" name="Google Shape;46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9" name="Google Shape;49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" name="Google Shape;9;p1"/>
          <p:cNvSpPr txBox="1"/>
          <p:nvPr/>
        </p:nvSpPr>
        <p:spPr>
          <a:xfrm>
            <a:off x="1917300" y="4512325"/>
            <a:ext cx="530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rPr>
              <a:t>PDS SBN Review, May 13, 2022 - SOHO SWAN Derived Water Production Rates</a:t>
            </a:r>
            <a:endParaRPr>
              <a:solidFill>
                <a:schemeClr val="dk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3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PDS Review of SOHO SWAN Derived Cometary Water Production Rates v3 </a:t>
            </a:r>
            <a:endParaRPr/>
          </a:p>
        </p:txBody>
      </p:sp>
      <p:sp>
        <p:nvSpPr>
          <p:cNvPr id="61" name="Google Shape;61;p13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John Noonan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May 13, 2022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Dataset Description</a:t>
            </a:r>
            <a:endParaRPr/>
          </a:p>
        </p:txBody>
      </p:sp>
      <p:sp>
        <p:nvSpPr>
          <p:cNvPr id="67" name="Google Shape;67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16 .tab ASCII files with the derived water production rates for comets between 1998 and 2021.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V2 of dataset reviewed in 2018 → previous liens all minor and corrected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V2 dataset was 77 comet </a:t>
            </a:r>
            <a:r>
              <a:rPr lang="en"/>
              <a:t>apparition files, V3 is only 16 → will v3 be added to v2?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Each .tab file has 7 columns: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UTC time of observation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Fractional day from perihelion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Heliocentric distance of comet (au)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Spacecraft to comet distance (au)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Fluorescence rate of Lyman-alpha for observation (phts/atom/s)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Water production rate (1x10</a:t>
            </a:r>
            <a:r>
              <a:rPr baseline="30000" lang="en"/>
              <a:t>27 </a:t>
            </a:r>
            <a:r>
              <a:rPr lang="en"/>
              <a:t>mol/s)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Associated error on the water production rate</a:t>
            </a:r>
            <a:endParaRPr/>
          </a:p>
        </p:txBody>
      </p:sp>
      <p:sp>
        <p:nvSpPr>
          <p:cNvPr id="68" name="Google Shape;68;p1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 Access and Investigation Tools </a:t>
            </a:r>
            <a:endParaRPr/>
          </a:p>
        </p:txBody>
      </p:sp>
      <p:sp>
        <p:nvSpPr>
          <p:cNvPr id="74" name="Google Shape;74;p15"/>
          <p:cNvSpPr txBox="1"/>
          <p:nvPr>
            <p:ph idx="1" type="body"/>
          </p:nvPr>
        </p:nvSpPr>
        <p:spPr>
          <a:xfrm>
            <a:off x="311700" y="11219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Data accessed with Python and pds4_tools Python package. </a:t>
            </a:r>
            <a:endParaRPr sz="21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/>
              <a:t>Additional packages for reading .tab files: Pandas, NumPy</a:t>
            </a:r>
            <a:endParaRPr sz="17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Data were easy to read in, plot, and manipulate. </a:t>
            </a:r>
            <a:endParaRPr sz="21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/>
              <a:t>Loaded in tables via Python Pandas “read_fwf” for fixed width tables</a:t>
            </a:r>
            <a:endParaRPr sz="17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All .xml files were readable with pds4_tools Python Package</a:t>
            </a:r>
            <a:endParaRPr sz="21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/>
              <a:t>No errors produced</a:t>
            </a:r>
            <a:endParaRPr sz="17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Compared v2 documentation files to v3 with p4merge tool </a:t>
            </a:r>
            <a:endParaRPr sz="2100"/>
          </a:p>
        </p:txBody>
      </p:sp>
      <p:sp>
        <p:nvSpPr>
          <p:cNvPr id="75" name="Google Shape;75;p1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Science Plots</a:t>
            </a:r>
            <a:endParaRPr/>
          </a:p>
        </p:txBody>
      </p:sp>
      <p:sp>
        <p:nvSpPr>
          <p:cNvPr id="81" name="Google Shape;81;p16"/>
          <p:cNvSpPr txBox="1"/>
          <p:nvPr>
            <p:ph idx="1" type="body"/>
          </p:nvPr>
        </p:nvSpPr>
        <p:spPr>
          <a:xfrm>
            <a:off x="311700" y="1152475"/>
            <a:ext cx="27582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Simple file structure and easy documentation provided for easy data manipulation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 was able to easily recreate several plots from Combi et al. 2020 for 46P, 45P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It did require that I access data from v2, given that v3 is only the new components</a:t>
            </a:r>
            <a:endParaRPr/>
          </a:p>
        </p:txBody>
      </p:sp>
      <p:pic>
        <p:nvPicPr>
          <p:cNvPr id="82" name="Google Shape;8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37225" y="793525"/>
            <a:ext cx="4899386" cy="3556450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Science Plots</a:t>
            </a:r>
            <a:endParaRPr/>
          </a:p>
        </p:txBody>
      </p:sp>
      <p:sp>
        <p:nvSpPr>
          <p:cNvPr id="89" name="Google Shape;89;p17"/>
          <p:cNvSpPr txBox="1"/>
          <p:nvPr>
            <p:ph idx="1" type="body"/>
          </p:nvPr>
        </p:nvSpPr>
        <p:spPr>
          <a:xfrm>
            <a:off x="311700" y="1152475"/>
            <a:ext cx="27582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Simple file structure and easy documentation provided for easy data manipulation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 was able to easily recreate several plots from Combi et al. 2020 for 46P, 45P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It did require that I access data from v2, given that v3 is only the new components</a:t>
            </a:r>
            <a:endParaRPr/>
          </a:p>
        </p:txBody>
      </p:sp>
      <p:pic>
        <p:nvPicPr>
          <p:cNvPr id="90" name="Google Shape;9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28150" y="747900"/>
            <a:ext cx="5433044" cy="3820974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Science Plots</a:t>
            </a:r>
            <a:endParaRPr/>
          </a:p>
        </p:txBody>
      </p:sp>
      <p:sp>
        <p:nvSpPr>
          <p:cNvPr id="97" name="Google Shape;97;p18"/>
          <p:cNvSpPr txBox="1"/>
          <p:nvPr>
            <p:ph idx="1" type="body"/>
          </p:nvPr>
        </p:nvSpPr>
        <p:spPr>
          <a:xfrm>
            <a:off x="37175" y="1152475"/>
            <a:ext cx="27582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No apparent outliers  in g-factors when spotchecked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Will add Horizons call to check heliocentric velocity in the future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 short data are as expected and easily processed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98" name="Google Shape;98;p18"/>
          <p:cNvPicPr preferRelativeResize="0"/>
          <p:nvPr/>
        </p:nvPicPr>
        <p:blipFill rotWithShape="1">
          <a:blip r:embed="rId3">
            <a:alphaModFix/>
          </a:blip>
          <a:srcRect b="0" l="0" r="8155" t="0"/>
          <a:stretch/>
        </p:blipFill>
        <p:spPr>
          <a:xfrm>
            <a:off x="2795375" y="597000"/>
            <a:ext cx="6353125" cy="3949499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Liens</a:t>
            </a:r>
            <a:endParaRPr/>
          </a:p>
        </p:txBody>
      </p:sp>
      <p:sp>
        <p:nvSpPr>
          <p:cNvPr id="105" name="Google Shape;105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Minor</a:t>
            </a:r>
            <a:endParaRPr sz="2500"/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" sz="2100"/>
              <a:t>None</a:t>
            </a:r>
            <a:endParaRPr sz="2100"/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Major</a:t>
            </a:r>
            <a:endParaRPr sz="2500"/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" sz="2100"/>
              <a:t>None</a:t>
            </a:r>
            <a:endParaRPr sz="2100"/>
          </a:p>
        </p:txBody>
      </p:sp>
      <p:sp>
        <p:nvSpPr>
          <p:cNvPr id="106" name="Google Shape;106;p1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Summary</a:t>
            </a:r>
            <a:endParaRPr/>
          </a:p>
        </p:txBody>
      </p:sp>
      <p:sp>
        <p:nvSpPr>
          <p:cNvPr id="112" name="Google Shape;112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All files are easy to read and manipulate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Documentation is clear and helpful</a:t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When added to the current v2 dataset of SWAN derived water production rates this will be an excellent publicly available dataset. 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000">
                <a:solidFill>
                  <a:schemeClr val="dk1"/>
                </a:solidFill>
              </a:rPr>
              <a:t>Conclusion: </a:t>
            </a:r>
            <a:r>
              <a:rPr lang="en" sz="2000">
                <a:solidFill>
                  <a:schemeClr val="dk1"/>
                </a:solidFill>
              </a:rPr>
              <a:t>Dataset is certifiable as reviewed. </a:t>
            </a:r>
            <a:endParaRPr sz="2000">
              <a:solidFill>
                <a:schemeClr val="dk1"/>
              </a:solidFill>
            </a:endParaRPr>
          </a:p>
        </p:txBody>
      </p:sp>
      <p:sp>
        <p:nvSpPr>
          <p:cNvPr id="113" name="Google Shape;113;p2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