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13"/>
    <p:restoredTop sz="94699"/>
  </p:normalViewPr>
  <p:slideViewPr>
    <p:cSldViewPr snapToGrid="0" snapToObjects="1">
      <p:cViewPr varScale="1">
        <p:scale>
          <a:sx n="103" d="100"/>
          <a:sy n="103" d="100"/>
        </p:scale>
        <p:origin x="4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C699-E0FD-2D41-941F-584E9FCBC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ABDEDC-6466-0C4D-A6D0-C246F7312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D9C8F-8D47-594F-ABE8-42D228A478E9}"/>
              </a:ext>
            </a:extLst>
          </p:cNvPr>
          <p:cNvSpPr>
            <a:spLocks noGrp="1"/>
          </p:cNvSpPr>
          <p:nvPr>
            <p:ph type="dt" sz="half" idx="10"/>
          </p:nvPr>
        </p:nvSpPr>
        <p:spPr/>
        <p:txBody>
          <a:bodyPr/>
          <a:lstStyle/>
          <a:p>
            <a:fld id="{C5987D06-E24F-A04B-B16B-BA17DEBCD5E2}" type="datetimeFigureOut">
              <a:rPr lang="en-US" smtClean="0"/>
              <a:t>5/13/22</a:t>
            </a:fld>
            <a:endParaRPr lang="en-US"/>
          </a:p>
        </p:txBody>
      </p:sp>
      <p:sp>
        <p:nvSpPr>
          <p:cNvPr id="5" name="Footer Placeholder 4">
            <a:extLst>
              <a:ext uri="{FF2B5EF4-FFF2-40B4-BE49-F238E27FC236}">
                <a16:creationId xmlns:a16="http://schemas.microsoft.com/office/drawing/2014/main" id="{E0AF0C17-EECB-7A41-BA0E-679E6C9B7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00FFD-4B1F-9340-9A56-05B819C754F5}"/>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167739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47C5-8313-8947-8D2E-A23403561F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DC538-6923-D940-8BE2-5B1EC8D664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4A40A-A27B-8347-9878-7D55B986B212}"/>
              </a:ext>
            </a:extLst>
          </p:cNvPr>
          <p:cNvSpPr>
            <a:spLocks noGrp="1"/>
          </p:cNvSpPr>
          <p:nvPr>
            <p:ph type="dt" sz="half" idx="10"/>
          </p:nvPr>
        </p:nvSpPr>
        <p:spPr/>
        <p:txBody>
          <a:bodyPr/>
          <a:lstStyle/>
          <a:p>
            <a:fld id="{C5987D06-E24F-A04B-B16B-BA17DEBCD5E2}" type="datetimeFigureOut">
              <a:rPr lang="en-US" smtClean="0"/>
              <a:t>5/13/22</a:t>
            </a:fld>
            <a:endParaRPr lang="en-US"/>
          </a:p>
        </p:txBody>
      </p:sp>
      <p:sp>
        <p:nvSpPr>
          <p:cNvPr id="5" name="Footer Placeholder 4">
            <a:extLst>
              <a:ext uri="{FF2B5EF4-FFF2-40B4-BE49-F238E27FC236}">
                <a16:creationId xmlns:a16="http://schemas.microsoft.com/office/drawing/2014/main" id="{96586B59-4143-8F44-981D-4CEF486E9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1438B-2C07-7442-B643-E43FAA1820BF}"/>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52817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406606-8175-4C43-A6D9-EB364382EA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45BED4-66D9-F943-A8C3-A4A6EAB8CA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021AD-FC7C-3146-98A7-D5A8E4871578}"/>
              </a:ext>
            </a:extLst>
          </p:cNvPr>
          <p:cNvSpPr>
            <a:spLocks noGrp="1"/>
          </p:cNvSpPr>
          <p:nvPr>
            <p:ph type="dt" sz="half" idx="10"/>
          </p:nvPr>
        </p:nvSpPr>
        <p:spPr/>
        <p:txBody>
          <a:bodyPr/>
          <a:lstStyle/>
          <a:p>
            <a:fld id="{C5987D06-E24F-A04B-B16B-BA17DEBCD5E2}" type="datetimeFigureOut">
              <a:rPr lang="en-US" smtClean="0"/>
              <a:t>5/13/22</a:t>
            </a:fld>
            <a:endParaRPr lang="en-US"/>
          </a:p>
        </p:txBody>
      </p:sp>
      <p:sp>
        <p:nvSpPr>
          <p:cNvPr id="5" name="Footer Placeholder 4">
            <a:extLst>
              <a:ext uri="{FF2B5EF4-FFF2-40B4-BE49-F238E27FC236}">
                <a16:creationId xmlns:a16="http://schemas.microsoft.com/office/drawing/2014/main" id="{6096F325-98A0-FE4B-8AE6-CB3F31592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124E5-6F6D-8A43-8CA3-6C19E5A9D87E}"/>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407048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4629-DEFD-F945-AD3A-A7373E8C2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AB7D0-A8C6-8343-8654-1991E7194B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4E25D-DB97-1D47-8616-58DEA121D6DE}"/>
              </a:ext>
            </a:extLst>
          </p:cNvPr>
          <p:cNvSpPr>
            <a:spLocks noGrp="1"/>
          </p:cNvSpPr>
          <p:nvPr>
            <p:ph type="dt" sz="half" idx="10"/>
          </p:nvPr>
        </p:nvSpPr>
        <p:spPr/>
        <p:txBody>
          <a:bodyPr/>
          <a:lstStyle/>
          <a:p>
            <a:fld id="{C5987D06-E24F-A04B-B16B-BA17DEBCD5E2}" type="datetimeFigureOut">
              <a:rPr lang="en-US" smtClean="0"/>
              <a:t>5/13/22</a:t>
            </a:fld>
            <a:endParaRPr lang="en-US"/>
          </a:p>
        </p:txBody>
      </p:sp>
      <p:sp>
        <p:nvSpPr>
          <p:cNvPr id="5" name="Footer Placeholder 4">
            <a:extLst>
              <a:ext uri="{FF2B5EF4-FFF2-40B4-BE49-F238E27FC236}">
                <a16:creationId xmlns:a16="http://schemas.microsoft.com/office/drawing/2014/main" id="{60AA8488-1B22-CA43-BF0B-FF0994CE4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30529-8149-3345-AF5A-3877181DA171}"/>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117922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2B01-4001-AF4B-8907-74468CBF1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4C5910-DEE5-B548-8822-DC2D9E2465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429B53-0009-804B-BF66-FA738C2DA834}"/>
              </a:ext>
            </a:extLst>
          </p:cNvPr>
          <p:cNvSpPr>
            <a:spLocks noGrp="1"/>
          </p:cNvSpPr>
          <p:nvPr>
            <p:ph type="dt" sz="half" idx="10"/>
          </p:nvPr>
        </p:nvSpPr>
        <p:spPr/>
        <p:txBody>
          <a:bodyPr/>
          <a:lstStyle/>
          <a:p>
            <a:fld id="{C5987D06-E24F-A04B-B16B-BA17DEBCD5E2}" type="datetimeFigureOut">
              <a:rPr lang="en-US" smtClean="0"/>
              <a:t>5/13/22</a:t>
            </a:fld>
            <a:endParaRPr lang="en-US"/>
          </a:p>
        </p:txBody>
      </p:sp>
      <p:sp>
        <p:nvSpPr>
          <p:cNvPr id="5" name="Footer Placeholder 4">
            <a:extLst>
              <a:ext uri="{FF2B5EF4-FFF2-40B4-BE49-F238E27FC236}">
                <a16:creationId xmlns:a16="http://schemas.microsoft.com/office/drawing/2014/main" id="{1047804A-86A3-2845-99E8-0B6BCD282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5B4DD-1681-F843-AA5E-A21D3A33DDD6}"/>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30242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57F2-A303-AE4E-BE37-588EC5F6C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14C606-57D1-6443-A29B-5697700DB7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FD0A0-92D7-CE43-94CA-1EA93AEE2B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782B02-D85F-1A4E-96AA-B3B7AEB1F601}"/>
              </a:ext>
            </a:extLst>
          </p:cNvPr>
          <p:cNvSpPr>
            <a:spLocks noGrp="1"/>
          </p:cNvSpPr>
          <p:nvPr>
            <p:ph type="dt" sz="half" idx="10"/>
          </p:nvPr>
        </p:nvSpPr>
        <p:spPr/>
        <p:txBody>
          <a:bodyPr/>
          <a:lstStyle/>
          <a:p>
            <a:fld id="{C5987D06-E24F-A04B-B16B-BA17DEBCD5E2}" type="datetimeFigureOut">
              <a:rPr lang="en-US" smtClean="0"/>
              <a:t>5/13/22</a:t>
            </a:fld>
            <a:endParaRPr lang="en-US"/>
          </a:p>
        </p:txBody>
      </p:sp>
      <p:sp>
        <p:nvSpPr>
          <p:cNvPr id="6" name="Footer Placeholder 5">
            <a:extLst>
              <a:ext uri="{FF2B5EF4-FFF2-40B4-BE49-F238E27FC236}">
                <a16:creationId xmlns:a16="http://schemas.microsoft.com/office/drawing/2014/main" id="{B3906AAA-7206-1F4A-BEF8-DA4AFC16D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340E90-A351-5742-BED2-FD4E959CA757}"/>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412012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A7E2-4CE3-7E4E-8051-9F3F1C0C6D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B4EC8-B21F-7548-8067-7212C3C01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1E8B03-9A60-6346-8144-9A3B2F882C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E58AC-095D-E947-B974-16DF5159E6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A610D0-448F-F342-B808-F195D8CFFA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F49413-9903-3746-919F-3FB2BB443665}"/>
              </a:ext>
            </a:extLst>
          </p:cNvPr>
          <p:cNvSpPr>
            <a:spLocks noGrp="1"/>
          </p:cNvSpPr>
          <p:nvPr>
            <p:ph type="dt" sz="half" idx="10"/>
          </p:nvPr>
        </p:nvSpPr>
        <p:spPr/>
        <p:txBody>
          <a:bodyPr/>
          <a:lstStyle/>
          <a:p>
            <a:fld id="{C5987D06-E24F-A04B-B16B-BA17DEBCD5E2}" type="datetimeFigureOut">
              <a:rPr lang="en-US" smtClean="0"/>
              <a:t>5/13/22</a:t>
            </a:fld>
            <a:endParaRPr lang="en-US"/>
          </a:p>
        </p:txBody>
      </p:sp>
      <p:sp>
        <p:nvSpPr>
          <p:cNvPr id="8" name="Footer Placeholder 7">
            <a:extLst>
              <a:ext uri="{FF2B5EF4-FFF2-40B4-BE49-F238E27FC236}">
                <a16:creationId xmlns:a16="http://schemas.microsoft.com/office/drawing/2014/main" id="{34F65F58-A598-914E-92C2-9E4FC57CF0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D96A7A-85A4-9B49-AE89-F531823797A4}"/>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24371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D470-8A54-6542-B4E7-28192B28DB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8816AA-6B83-754D-950B-18609A8F4111}"/>
              </a:ext>
            </a:extLst>
          </p:cNvPr>
          <p:cNvSpPr>
            <a:spLocks noGrp="1"/>
          </p:cNvSpPr>
          <p:nvPr>
            <p:ph type="dt" sz="half" idx="10"/>
          </p:nvPr>
        </p:nvSpPr>
        <p:spPr/>
        <p:txBody>
          <a:bodyPr/>
          <a:lstStyle/>
          <a:p>
            <a:fld id="{C5987D06-E24F-A04B-B16B-BA17DEBCD5E2}" type="datetimeFigureOut">
              <a:rPr lang="en-US" smtClean="0"/>
              <a:t>5/13/22</a:t>
            </a:fld>
            <a:endParaRPr lang="en-US"/>
          </a:p>
        </p:txBody>
      </p:sp>
      <p:sp>
        <p:nvSpPr>
          <p:cNvPr id="4" name="Footer Placeholder 3">
            <a:extLst>
              <a:ext uri="{FF2B5EF4-FFF2-40B4-BE49-F238E27FC236}">
                <a16:creationId xmlns:a16="http://schemas.microsoft.com/office/drawing/2014/main" id="{39D74E90-FC0D-8543-AA63-EC47B031DD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77F0DC-0695-C047-B02C-9094FC515089}"/>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303008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AEF7B-59B7-EC4D-9400-D66B4A0E85FE}"/>
              </a:ext>
            </a:extLst>
          </p:cNvPr>
          <p:cNvSpPr>
            <a:spLocks noGrp="1"/>
          </p:cNvSpPr>
          <p:nvPr>
            <p:ph type="dt" sz="half" idx="10"/>
          </p:nvPr>
        </p:nvSpPr>
        <p:spPr/>
        <p:txBody>
          <a:bodyPr/>
          <a:lstStyle/>
          <a:p>
            <a:fld id="{C5987D06-E24F-A04B-B16B-BA17DEBCD5E2}" type="datetimeFigureOut">
              <a:rPr lang="en-US" smtClean="0"/>
              <a:t>5/13/22</a:t>
            </a:fld>
            <a:endParaRPr lang="en-US"/>
          </a:p>
        </p:txBody>
      </p:sp>
      <p:sp>
        <p:nvSpPr>
          <p:cNvPr id="3" name="Footer Placeholder 2">
            <a:extLst>
              <a:ext uri="{FF2B5EF4-FFF2-40B4-BE49-F238E27FC236}">
                <a16:creationId xmlns:a16="http://schemas.microsoft.com/office/drawing/2014/main" id="{26598E09-F1DA-A04C-A4CE-2B2AD8D77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71D3B-0E4A-F84F-823D-39D1D1D50936}"/>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323665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940F-D1F5-4447-8642-DEA01C5CD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842252-9EEE-7543-A480-D514604A0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6CAE96-2FD2-5A4D-8BF4-818178A0B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F3AE5D-A3CA-3848-8058-14BC52F094D7}"/>
              </a:ext>
            </a:extLst>
          </p:cNvPr>
          <p:cNvSpPr>
            <a:spLocks noGrp="1"/>
          </p:cNvSpPr>
          <p:nvPr>
            <p:ph type="dt" sz="half" idx="10"/>
          </p:nvPr>
        </p:nvSpPr>
        <p:spPr/>
        <p:txBody>
          <a:bodyPr/>
          <a:lstStyle/>
          <a:p>
            <a:fld id="{C5987D06-E24F-A04B-B16B-BA17DEBCD5E2}" type="datetimeFigureOut">
              <a:rPr lang="en-US" smtClean="0"/>
              <a:t>5/13/22</a:t>
            </a:fld>
            <a:endParaRPr lang="en-US"/>
          </a:p>
        </p:txBody>
      </p:sp>
      <p:sp>
        <p:nvSpPr>
          <p:cNvPr id="6" name="Footer Placeholder 5">
            <a:extLst>
              <a:ext uri="{FF2B5EF4-FFF2-40B4-BE49-F238E27FC236}">
                <a16:creationId xmlns:a16="http://schemas.microsoft.com/office/drawing/2014/main" id="{23F0069F-8772-5B4E-9F89-E29006508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ABE31-E2D6-1D40-852B-1FC5001B4666}"/>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298509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D860-9CF0-3F43-9478-0DA593755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AD6D54-A79F-C346-944F-DDB2E5D3D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98313D-F9B1-864F-A832-CF5C73FBB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2D017E-C721-B448-807B-BB202C7058E2}"/>
              </a:ext>
            </a:extLst>
          </p:cNvPr>
          <p:cNvSpPr>
            <a:spLocks noGrp="1"/>
          </p:cNvSpPr>
          <p:nvPr>
            <p:ph type="dt" sz="half" idx="10"/>
          </p:nvPr>
        </p:nvSpPr>
        <p:spPr/>
        <p:txBody>
          <a:bodyPr/>
          <a:lstStyle/>
          <a:p>
            <a:fld id="{C5987D06-E24F-A04B-B16B-BA17DEBCD5E2}" type="datetimeFigureOut">
              <a:rPr lang="en-US" smtClean="0"/>
              <a:t>5/13/22</a:t>
            </a:fld>
            <a:endParaRPr lang="en-US"/>
          </a:p>
        </p:txBody>
      </p:sp>
      <p:sp>
        <p:nvSpPr>
          <p:cNvPr id="6" name="Footer Placeholder 5">
            <a:extLst>
              <a:ext uri="{FF2B5EF4-FFF2-40B4-BE49-F238E27FC236}">
                <a16:creationId xmlns:a16="http://schemas.microsoft.com/office/drawing/2014/main" id="{DC71B7E4-FD59-1244-A868-B3DC9B5CC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2C5441-4FAB-DE4D-B7DC-65ECA696B646}"/>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74632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AFF2A-382E-9D4A-9820-68ED70124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D1D1B4-06AC-4F4A-9993-09365C75F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2206E-B7DF-A544-B5A5-ECB6C44D5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87D06-E24F-A04B-B16B-BA17DEBCD5E2}" type="datetimeFigureOut">
              <a:rPr lang="en-US" smtClean="0"/>
              <a:t>5/13/22</a:t>
            </a:fld>
            <a:endParaRPr lang="en-US"/>
          </a:p>
        </p:txBody>
      </p:sp>
      <p:sp>
        <p:nvSpPr>
          <p:cNvPr id="5" name="Footer Placeholder 4">
            <a:extLst>
              <a:ext uri="{FF2B5EF4-FFF2-40B4-BE49-F238E27FC236}">
                <a16:creationId xmlns:a16="http://schemas.microsoft.com/office/drawing/2014/main" id="{A27E744B-46B4-1D41-BA75-0E9C62640F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5D26E7-F175-1148-9514-F09E12108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FD7BD-1D19-C949-8B0F-0A51518DB210}" type="slidenum">
              <a:rPr lang="en-US" smtClean="0"/>
              <a:t>‹#›</a:t>
            </a:fld>
            <a:endParaRPr lang="en-US"/>
          </a:p>
        </p:txBody>
      </p:sp>
    </p:spTree>
    <p:extLst>
      <p:ext uri="{BB962C8B-B14F-4D97-AF65-F5344CB8AC3E}">
        <p14:creationId xmlns:p14="http://schemas.microsoft.com/office/powerpoint/2010/main" val="2302934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60E1-11A0-EB4C-9EA6-10CC9A2DA41B}"/>
              </a:ext>
            </a:extLst>
          </p:cNvPr>
          <p:cNvSpPr>
            <a:spLocks noGrp="1"/>
          </p:cNvSpPr>
          <p:nvPr>
            <p:ph type="ctrTitle"/>
          </p:nvPr>
        </p:nvSpPr>
        <p:spPr/>
        <p:txBody>
          <a:bodyPr>
            <a:normAutofit/>
          </a:bodyPr>
          <a:lstStyle/>
          <a:p>
            <a:r>
              <a:rPr lang="en-US" sz="4000" dirty="0"/>
              <a:t>Review of Rosetta ROSINA DFMS Time Series Abundances Data</a:t>
            </a:r>
          </a:p>
        </p:txBody>
      </p:sp>
      <p:sp>
        <p:nvSpPr>
          <p:cNvPr id="3" name="Subtitle 2">
            <a:extLst>
              <a:ext uri="{FF2B5EF4-FFF2-40B4-BE49-F238E27FC236}">
                <a16:creationId xmlns:a16="http://schemas.microsoft.com/office/drawing/2014/main" id="{10645158-B413-C944-94C6-23BE7F6672D3}"/>
              </a:ext>
            </a:extLst>
          </p:cNvPr>
          <p:cNvSpPr>
            <a:spLocks noGrp="1"/>
          </p:cNvSpPr>
          <p:nvPr>
            <p:ph type="subTitle" idx="1"/>
          </p:nvPr>
        </p:nvSpPr>
        <p:spPr/>
        <p:txBody>
          <a:bodyPr/>
          <a:lstStyle/>
          <a:p>
            <a:r>
              <a:rPr lang="en-US" dirty="0" err="1"/>
              <a:t>Yinsi</a:t>
            </a:r>
            <a:r>
              <a:rPr lang="en-US" dirty="0"/>
              <a:t> Shou</a:t>
            </a:r>
          </a:p>
          <a:p>
            <a:r>
              <a:rPr lang="en-US" dirty="0"/>
              <a:t>Univ. of Michigan</a:t>
            </a:r>
          </a:p>
          <a:p>
            <a:r>
              <a:rPr lang="en-US" dirty="0"/>
              <a:t>May 13, 2022</a:t>
            </a:r>
          </a:p>
        </p:txBody>
      </p:sp>
    </p:spTree>
    <p:extLst>
      <p:ext uri="{BB962C8B-B14F-4D97-AF65-F5344CB8AC3E}">
        <p14:creationId xmlns:p14="http://schemas.microsoft.com/office/powerpoint/2010/main" val="2703987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catter chart&#10;&#10;Description automatically generated">
            <a:extLst>
              <a:ext uri="{FF2B5EF4-FFF2-40B4-BE49-F238E27FC236}">
                <a16:creationId xmlns:a16="http://schemas.microsoft.com/office/drawing/2014/main" id="{5AA85B90-BB08-8349-B974-40207D97EB7C}"/>
              </a:ext>
            </a:extLst>
          </p:cNvPr>
          <p:cNvPicPr>
            <a:picLocks noChangeAspect="1"/>
          </p:cNvPicPr>
          <p:nvPr/>
        </p:nvPicPr>
        <p:blipFill>
          <a:blip r:embed="rId2"/>
          <a:stretch>
            <a:fillRect/>
          </a:stretch>
        </p:blipFill>
        <p:spPr>
          <a:xfrm>
            <a:off x="580912" y="54684"/>
            <a:ext cx="10122947" cy="3374316"/>
          </a:xfrm>
          <a:prstGeom prst="rect">
            <a:avLst/>
          </a:prstGeom>
        </p:spPr>
      </p:pic>
      <p:pic>
        <p:nvPicPr>
          <p:cNvPr id="7" name="Picture 6" descr="Chart&#10;&#10;Description automatically generated">
            <a:extLst>
              <a:ext uri="{FF2B5EF4-FFF2-40B4-BE49-F238E27FC236}">
                <a16:creationId xmlns:a16="http://schemas.microsoft.com/office/drawing/2014/main" id="{DD6BBEB4-4B2C-7C46-A8D9-7C197E8F6EBE}"/>
              </a:ext>
            </a:extLst>
          </p:cNvPr>
          <p:cNvPicPr>
            <a:picLocks noChangeAspect="1"/>
          </p:cNvPicPr>
          <p:nvPr/>
        </p:nvPicPr>
        <p:blipFill>
          <a:blip r:embed="rId3"/>
          <a:stretch>
            <a:fillRect/>
          </a:stretch>
        </p:blipFill>
        <p:spPr>
          <a:xfrm>
            <a:off x="580912" y="3448424"/>
            <a:ext cx="10228728" cy="3409576"/>
          </a:xfrm>
          <a:prstGeom prst="rect">
            <a:avLst/>
          </a:prstGeom>
        </p:spPr>
      </p:pic>
    </p:spTree>
    <p:extLst>
      <p:ext uri="{BB962C8B-B14F-4D97-AF65-F5344CB8AC3E}">
        <p14:creationId xmlns:p14="http://schemas.microsoft.com/office/powerpoint/2010/main" val="197046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timeline&#10;&#10;Description automatically generated with medium confidence">
            <a:extLst>
              <a:ext uri="{FF2B5EF4-FFF2-40B4-BE49-F238E27FC236}">
                <a16:creationId xmlns:a16="http://schemas.microsoft.com/office/drawing/2014/main" id="{7431579B-70DE-6445-8C99-0A854B591720}"/>
              </a:ext>
            </a:extLst>
          </p:cNvPr>
          <p:cNvPicPr>
            <a:picLocks noChangeAspect="1"/>
          </p:cNvPicPr>
          <p:nvPr/>
        </p:nvPicPr>
        <p:blipFill>
          <a:blip r:embed="rId2"/>
          <a:stretch>
            <a:fillRect/>
          </a:stretch>
        </p:blipFill>
        <p:spPr>
          <a:xfrm>
            <a:off x="182880" y="912906"/>
            <a:ext cx="12192000" cy="4064000"/>
          </a:xfrm>
          <a:prstGeom prst="rect">
            <a:avLst/>
          </a:prstGeom>
        </p:spPr>
      </p:pic>
      <p:sp>
        <p:nvSpPr>
          <p:cNvPr id="5" name="TextBox 4">
            <a:extLst>
              <a:ext uri="{FF2B5EF4-FFF2-40B4-BE49-F238E27FC236}">
                <a16:creationId xmlns:a16="http://schemas.microsoft.com/office/drawing/2014/main" id="{7B140DCF-9CA7-9E49-9F27-5C67E3023505}"/>
              </a:ext>
            </a:extLst>
          </p:cNvPr>
          <p:cNvSpPr txBox="1"/>
          <p:nvPr/>
        </p:nvSpPr>
        <p:spPr>
          <a:xfrm>
            <a:off x="4260028" y="5852160"/>
            <a:ext cx="3829723" cy="646331"/>
          </a:xfrm>
          <a:prstGeom prst="rect">
            <a:avLst/>
          </a:prstGeom>
          <a:noFill/>
        </p:spPr>
        <p:txBody>
          <a:bodyPr wrap="square" rtlCol="0">
            <a:spAutoFit/>
          </a:bodyPr>
          <a:lstStyle/>
          <a:p>
            <a:r>
              <a:rPr lang="en-US" dirty="0"/>
              <a:t>The ratio of Row b has a wider range than Row a towards the end.</a:t>
            </a:r>
          </a:p>
        </p:txBody>
      </p:sp>
    </p:spTree>
    <p:extLst>
      <p:ext uri="{BB962C8B-B14F-4D97-AF65-F5344CB8AC3E}">
        <p14:creationId xmlns:p14="http://schemas.microsoft.com/office/powerpoint/2010/main" val="117053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37DB8C14-3D6C-3B40-9408-CAEDAB52369C}"/>
              </a:ext>
            </a:extLst>
          </p:cNvPr>
          <p:cNvPicPr>
            <a:picLocks noChangeAspect="1"/>
          </p:cNvPicPr>
          <p:nvPr/>
        </p:nvPicPr>
        <p:blipFill>
          <a:blip r:embed="rId2"/>
          <a:stretch>
            <a:fillRect/>
          </a:stretch>
        </p:blipFill>
        <p:spPr>
          <a:xfrm>
            <a:off x="301216" y="0"/>
            <a:ext cx="9735670" cy="3245223"/>
          </a:xfrm>
          <a:prstGeom prst="rect">
            <a:avLst/>
          </a:prstGeom>
        </p:spPr>
      </p:pic>
      <p:pic>
        <p:nvPicPr>
          <p:cNvPr id="8" name="Picture 7" descr="Chart, line chart, scatter chart&#10;&#10;Description automatically generated">
            <a:extLst>
              <a:ext uri="{FF2B5EF4-FFF2-40B4-BE49-F238E27FC236}">
                <a16:creationId xmlns:a16="http://schemas.microsoft.com/office/drawing/2014/main" id="{F39670D8-80CA-5146-B548-C23BD6A44F09}"/>
              </a:ext>
            </a:extLst>
          </p:cNvPr>
          <p:cNvPicPr>
            <a:picLocks noChangeAspect="1"/>
          </p:cNvPicPr>
          <p:nvPr/>
        </p:nvPicPr>
        <p:blipFill>
          <a:blip r:embed="rId3"/>
          <a:stretch>
            <a:fillRect/>
          </a:stretch>
        </p:blipFill>
        <p:spPr>
          <a:xfrm>
            <a:off x="301217" y="3325011"/>
            <a:ext cx="9832488" cy="3277496"/>
          </a:xfrm>
          <a:prstGeom prst="rect">
            <a:avLst/>
          </a:prstGeom>
        </p:spPr>
      </p:pic>
    </p:spTree>
    <p:extLst>
      <p:ext uri="{BB962C8B-B14F-4D97-AF65-F5344CB8AC3E}">
        <p14:creationId xmlns:p14="http://schemas.microsoft.com/office/powerpoint/2010/main" val="255346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8C0E7DB8-5869-564E-BC7C-48D6DE8C14F8}"/>
              </a:ext>
            </a:extLst>
          </p:cNvPr>
          <p:cNvPicPr>
            <a:picLocks noChangeAspect="1"/>
          </p:cNvPicPr>
          <p:nvPr/>
        </p:nvPicPr>
        <p:blipFill>
          <a:blip r:embed="rId2"/>
          <a:stretch>
            <a:fillRect/>
          </a:stretch>
        </p:blipFill>
        <p:spPr>
          <a:xfrm>
            <a:off x="0" y="740784"/>
            <a:ext cx="12192000" cy="4064000"/>
          </a:xfrm>
          <a:prstGeom prst="rect">
            <a:avLst/>
          </a:prstGeom>
        </p:spPr>
      </p:pic>
      <p:sp>
        <p:nvSpPr>
          <p:cNvPr id="5" name="TextBox 4">
            <a:extLst>
              <a:ext uri="{FF2B5EF4-FFF2-40B4-BE49-F238E27FC236}">
                <a16:creationId xmlns:a16="http://schemas.microsoft.com/office/drawing/2014/main" id="{C3585E6C-999F-094F-B075-24C18B4DABC2}"/>
              </a:ext>
            </a:extLst>
          </p:cNvPr>
          <p:cNvSpPr txBox="1"/>
          <p:nvPr/>
        </p:nvSpPr>
        <p:spPr>
          <a:xfrm>
            <a:off x="4356846" y="5680038"/>
            <a:ext cx="4475181" cy="369332"/>
          </a:xfrm>
          <a:prstGeom prst="rect">
            <a:avLst/>
          </a:prstGeom>
          <a:noFill/>
        </p:spPr>
        <p:txBody>
          <a:bodyPr wrap="square" rtlCol="0">
            <a:spAutoFit/>
          </a:bodyPr>
          <a:lstStyle/>
          <a:p>
            <a:r>
              <a:rPr lang="en-US" dirty="0"/>
              <a:t>It seems Row a has a higher quality for C2H6. </a:t>
            </a:r>
          </a:p>
        </p:txBody>
      </p:sp>
    </p:spTree>
    <p:extLst>
      <p:ext uri="{BB962C8B-B14F-4D97-AF65-F5344CB8AC3E}">
        <p14:creationId xmlns:p14="http://schemas.microsoft.com/office/powerpoint/2010/main" val="310970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0F773C-A2FC-694B-8C0F-2C15F1F61F28}"/>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Chart&#10;&#10;Description automatically generated">
            <a:extLst>
              <a:ext uri="{FF2B5EF4-FFF2-40B4-BE49-F238E27FC236}">
                <a16:creationId xmlns:a16="http://schemas.microsoft.com/office/drawing/2014/main" id="{24431D9F-3A49-C24F-AEAC-4FFA882BE0FA}"/>
              </a:ext>
            </a:extLst>
          </p:cNvPr>
          <p:cNvPicPr>
            <a:picLocks noChangeAspect="1"/>
          </p:cNvPicPr>
          <p:nvPr/>
        </p:nvPicPr>
        <p:blipFill>
          <a:blip r:embed="rId3"/>
          <a:stretch>
            <a:fillRect/>
          </a:stretch>
        </p:blipFill>
        <p:spPr>
          <a:xfrm>
            <a:off x="43031" y="-146125"/>
            <a:ext cx="10725374" cy="3575125"/>
          </a:xfrm>
          <a:prstGeom prst="rect">
            <a:avLst/>
          </a:prstGeom>
        </p:spPr>
      </p:pic>
      <p:pic>
        <p:nvPicPr>
          <p:cNvPr id="8" name="Picture 7" descr="Chart, line chart, scatter chart&#10;&#10;Description automatically generated">
            <a:extLst>
              <a:ext uri="{FF2B5EF4-FFF2-40B4-BE49-F238E27FC236}">
                <a16:creationId xmlns:a16="http://schemas.microsoft.com/office/drawing/2014/main" id="{4F5637B5-2221-3945-A3C0-7E5978910EC4}"/>
              </a:ext>
            </a:extLst>
          </p:cNvPr>
          <p:cNvPicPr>
            <a:picLocks noChangeAspect="1"/>
          </p:cNvPicPr>
          <p:nvPr/>
        </p:nvPicPr>
        <p:blipFill>
          <a:blip r:embed="rId4"/>
          <a:stretch>
            <a:fillRect/>
          </a:stretch>
        </p:blipFill>
        <p:spPr>
          <a:xfrm>
            <a:off x="43031" y="3230880"/>
            <a:ext cx="10881360" cy="3627120"/>
          </a:xfrm>
          <a:prstGeom prst="rect">
            <a:avLst/>
          </a:prstGeom>
        </p:spPr>
      </p:pic>
    </p:spTree>
    <p:extLst>
      <p:ext uri="{BB962C8B-B14F-4D97-AF65-F5344CB8AC3E}">
        <p14:creationId xmlns:p14="http://schemas.microsoft.com/office/powerpoint/2010/main" val="43525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with medium confidence">
            <a:extLst>
              <a:ext uri="{FF2B5EF4-FFF2-40B4-BE49-F238E27FC236}">
                <a16:creationId xmlns:a16="http://schemas.microsoft.com/office/drawing/2014/main" id="{8A8383CC-FB5D-4246-9BDE-3DEA922AF6D6}"/>
              </a:ext>
            </a:extLst>
          </p:cNvPr>
          <p:cNvPicPr>
            <a:picLocks noChangeAspect="1"/>
          </p:cNvPicPr>
          <p:nvPr/>
        </p:nvPicPr>
        <p:blipFill>
          <a:blip r:embed="rId2"/>
          <a:stretch>
            <a:fillRect/>
          </a:stretch>
        </p:blipFill>
        <p:spPr>
          <a:xfrm>
            <a:off x="96819" y="1397000"/>
            <a:ext cx="12192000" cy="4064000"/>
          </a:xfrm>
          <a:prstGeom prst="rect">
            <a:avLst/>
          </a:prstGeom>
        </p:spPr>
      </p:pic>
    </p:spTree>
    <p:extLst>
      <p:ext uri="{BB962C8B-B14F-4D97-AF65-F5344CB8AC3E}">
        <p14:creationId xmlns:p14="http://schemas.microsoft.com/office/powerpoint/2010/main" val="291851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E3F38A6-4F95-2849-86DE-061354BC8C77}"/>
              </a:ext>
            </a:extLst>
          </p:cNvPr>
          <p:cNvPicPr>
            <a:picLocks noChangeAspect="1"/>
          </p:cNvPicPr>
          <p:nvPr/>
        </p:nvPicPr>
        <p:blipFill>
          <a:blip r:embed="rId2"/>
          <a:stretch>
            <a:fillRect/>
          </a:stretch>
        </p:blipFill>
        <p:spPr>
          <a:xfrm>
            <a:off x="204951" y="0"/>
            <a:ext cx="10658137" cy="3552712"/>
          </a:xfrm>
          <a:prstGeom prst="rect">
            <a:avLst/>
          </a:prstGeom>
        </p:spPr>
      </p:pic>
      <p:pic>
        <p:nvPicPr>
          <p:cNvPr id="9" name="Picture 8" descr="Chart, line chart&#10;&#10;Description automatically generated">
            <a:extLst>
              <a:ext uri="{FF2B5EF4-FFF2-40B4-BE49-F238E27FC236}">
                <a16:creationId xmlns:a16="http://schemas.microsoft.com/office/drawing/2014/main" id="{53C40B02-D873-4E40-9A1F-C5988C2D5371}"/>
              </a:ext>
            </a:extLst>
          </p:cNvPr>
          <p:cNvPicPr>
            <a:picLocks noChangeAspect="1"/>
          </p:cNvPicPr>
          <p:nvPr/>
        </p:nvPicPr>
        <p:blipFill>
          <a:blip r:embed="rId3"/>
          <a:stretch>
            <a:fillRect/>
          </a:stretch>
        </p:blipFill>
        <p:spPr>
          <a:xfrm>
            <a:off x="204953" y="3403187"/>
            <a:ext cx="10735574" cy="3578525"/>
          </a:xfrm>
          <a:prstGeom prst="rect">
            <a:avLst/>
          </a:prstGeom>
        </p:spPr>
      </p:pic>
    </p:spTree>
    <p:extLst>
      <p:ext uri="{BB962C8B-B14F-4D97-AF65-F5344CB8AC3E}">
        <p14:creationId xmlns:p14="http://schemas.microsoft.com/office/powerpoint/2010/main" val="424707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with medium confidence">
            <a:extLst>
              <a:ext uri="{FF2B5EF4-FFF2-40B4-BE49-F238E27FC236}">
                <a16:creationId xmlns:a16="http://schemas.microsoft.com/office/drawing/2014/main" id="{D54C80FF-2AC8-E949-94AA-3B844DF701D8}"/>
              </a:ext>
            </a:extLst>
          </p:cNvPr>
          <p:cNvPicPr>
            <a:picLocks noChangeAspect="1"/>
          </p:cNvPicPr>
          <p:nvPr/>
        </p:nvPicPr>
        <p:blipFill>
          <a:blip r:embed="rId2"/>
          <a:stretch>
            <a:fillRect/>
          </a:stretch>
        </p:blipFill>
        <p:spPr>
          <a:xfrm>
            <a:off x="0" y="955937"/>
            <a:ext cx="12192000" cy="4064000"/>
          </a:xfrm>
          <a:prstGeom prst="rect">
            <a:avLst/>
          </a:prstGeom>
        </p:spPr>
      </p:pic>
    </p:spTree>
    <p:extLst>
      <p:ext uri="{BB962C8B-B14F-4D97-AF65-F5344CB8AC3E}">
        <p14:creationId xmlns:p14="http://schemas.microsoft.com/office/powerpoint/2010/main" val="330236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2A31F359-6B0A-C046-9A21-44D7EF6EFC1D}"/>
              </a:ext>
            </a:extLst>
          </p:cNvPr>
          <p:cNvPicPr>
            <a:picLocks noChangeAspect="1"/>
          </p:cNvPicPr>
          <p:nvPr/>
        </p:nvPicPr>
        <p:blipFill>
          <a:blip r:embed="rId2"/>
          <a:stretch>
            <a:fillRect/>
          </a:stretch>
        </p:blipFill>
        <p:spPr>
          <a:xfrm>
            <a:off x="1163619" y="224416"/>
            <a:ext cx="9864762" cy="3288254"/>
          </a:xfrm>
          <a:prstGeom prst="rect">
            <a:avLst/>
          </a:prstGeom>
        </p:spPr>
      </p:pic>
      <p:pic>
        <p:nvPicPr>
          <p:cNvPr id="7" name="Picture 6" descr="Chart, line chart, scatter chart&#10;&#10;Description automatically generated">
            <a:extLst>
              <a:ext uri="{FF2B5EF4-FFF2-40B4-BE49-F238E27FC236}">
                <a16:creationId xmlns:a16="http://schemas.microsoft.com/office/drawing/2014/main" id="{652F2FF3-F9C8-6E44-97F1-4ECB28D04708}"/>
              </a:ext>
            </a:extLst>
          </p:cNvPr>
          <p:cNvPicPr>
            <a:picLocks noChangeAspect="1"/>
          </p:cNvPicPr>
          <p:nvPr/>
        </p:nvPicPr>
        <p:blipFill>
          <a:blip r:embed="rId3"/>
          <a:stretch>
            <a:fillRect/>
          </a:stretch>
        </p:blipFill>
        <p:spPr>
          <a:xfrm>
            <a:off x="1163619" y="3569746"/>
            <a:ext cx="9864762" cy="3288254"/>
          </a:xfrm>
          <a:prstGeom prst="rect">
            <a:avLst/>
          </a:prstGeom>
        </p:spPr>
      </p:pic>
    </p:spTree>
    <p:extLst>
      <p:ext uri="{BB962C8B-B14F-4D97-AF65-F5344CB8AC3E}">
        <p14:creationId xmlns:p14="http://schemas.microsoft.com/office/powerpoint/2010/main" val="350249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catter chart&#10;&#10;Description automatically generated">
            <a:extLst>
              <a:ext uri="{FF2B5EF4-FFF2-40B4-BE49-F238E27FC236}">
                <a16:creationId xmlns:a16="http://schemas.microsoft.com/office/drawing/2014/main" id="{E1AEAE4A-E381-E646-8C74-EFE800AD97A7}"/>
              </a:ext>
            </a:extLst>
          </p:cNvPr>
          <p:cNvPicPr>
            <a:picLocks noChangeAspect="1"/>
          </p:cNvPicPr>
          <p:nvPr/>
        </p:nvPicPr>
        <p:blipFill>
          <a:blip r:embed="rId2"/>
          <a:stretch>
            <a:fillRect/>
          </a:stretch>
        </p:blipFill>
        <p:spPr>
          <a:xfrm>
            <a:off x="311972" y="1214120"/>
            <a:ext cx="12192000" cy="4064000"/>
          </a:xfrm>
          <a:prstGeom prst="rect">
            <a:avLst/>
          </a:prstGeom>
        </p:spPr>
      </p:pic>
    </p:spTree>
    <p:extLst>
      <p:ext uri="{BB962C8B-B14F-4D97-AF65-F5344CB8AC3E}">
        <p14:creationId xmlns:p14="http://schemas.microsoft.com/office/powerpoint/2010/main" val="407694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70EA10-BF8A-864D-B6FC-6BE63F694F63}"/>
              </a:ext>
            </a:extLst>
          </p:cNvPr>
          <p:cNvSpPr>
            <a:spLocks noGrp="1"/>
          </p:cNvSpPr>
          <p:nvPr>
            <p:ph idx="1"/>
          </p:nvPr>
        </p:nvSpPr>
        <p:spPr>
          <a:xfrm>
            <a:off x="630381" y="1608084"/>
            <a:ext cx="11065625" cy="4792716"/>
          </a:xfrm>
        </p:spPr>
        <p:txBody>
          <a:bodyPr>
            <a:normAutofit lnSpcReduction="10000"/>
          </a:bodyPr>
          <a:lstStyle/>
          <a:p>
            <a:r>
              <a:rPr lang="en-US"/>
              <a:t>Does the dataset contain all documentation needed to use and understand its data without prior knowledge?</a:t>
            </a:r>
          </a:p>
          <a:p>
            <a:pPr marL="0" indent="0">
              <a:buNone/>
            </a:pPr>
            <a:r>
              <a:rPr lang="en-US"/>
              <a:t>   Yes.</a:t>
            </a:r>
          </a:p>
          <a:p>
            <a:r>
              <a:rPr lang="en-US"/>
              <a:t>Is the provided documentation well organized, clear and self-consistent?</a:t>
            </a:r>
          </a:p>
          <a:p>
            <a:pPr marL="0" indent="0">
              <a:buNone/>
            </a:pPr>
            <a:r>
              <a:rPr lang="en-US"/>
              <a:t>  Yes.</a:t>
            </a:r>
          </a:p>
          <a:p>
            <a:r>
              <a:rPr lang="en-US"/>
              <a:t>Can the dataset be understood without any external documentation it references?</a:t>
            </a:r>
          </a:p>
          <a:p>
            <a:pPr marL="0" indent="0">
              <a:buNone/>
            </a:pPr>
            <a:r>
              <a:rPr lang="en-US"/>
              <a:t>   Yes.</a:t>
            </a:r>
          </a:p>
          <a:p>
            <a:endParaRPr lang="en-US"/>
          </a:p>
          <a:p>
            <a:pPr marL="0" indent="0">
              <a:buNone/>
            </a:pPr>
            <a:r>
              <a:rPr lang="en-US">
                <a:solidFill>
                  <a:srgbClr val="C00000"/>
                </a:solidFill>
              </a:rPr>
              <a:t>   </a:t>
            </a:r>
          </a:p>
          <a:p>
            <a:endParaRPr lang="en-US"/>
          </a:p>
          <a:p>
            <a:endParaRPr lang="en-US"/>
          </a:p>
        </p:txBody>
      </p:sp>
      <p:sp>
        <p:nvSpPr>
          <p:cNvPr id="2" name="TextBox 1">
            <a:extLst>
              <a:ext uri="{FF2B5EF4-FFF2-40B4-BE49-F238E27FC236}">
                <a16:creationId xmlns:a16="http://schemas.microsoft.com/office/drawing/2014/main" id="{A07437C8-6D55-DC46-A3B0-CFAF30FC6352}"/>
              </a:ext>
            </a:extLst>
          </p:cNvPr>
          <p:cNvSpPr txBox="1"/>
          <p:nvPr/>
        </p:nvSpPr>
        <p:spPr>
          <a:xfrm>
            <a:off x="4803228" y="546538"/>
            <a:ext cx="4004441" cy="523220"/>
          </a:xfrm>
          <a:prstGeom prst="rect">
            <a:avLst/>
          </a:prstGeom>
          <a:noFill/>
        </p:spPr>
        <p:txBody>
          <a:bodyPr wrap="square" rtlCol="0">
            <a:spAutoFit/>
          </a:bodyPr>
          <a:lstStyle/>
          <a:p>
            <a:r>
              <a:rPr lang="en-US" sz="2800"/>
              <a:t>Documentation</a:t>
            </a:r>
          </a:p>
        </p:txBody>
      </p:sp>
    </p:spTree>
    <p:extLst>
      <p:ext uri="{BB962C8B-B14F-4D97-AF65-F5344CB8AC3E}">
        <p14:creationId xmlns:p14="http://schemas.microsoft.com/office/powerpoint/2010/main" val="136619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24D03F-7269-E341-9ABA-DF2D23054316}"/>
              </a:ext>
            </a:extLst>
          </p:cNvPr>
          <p:cNvSpPr txBox="1"/>
          <p:nvPr/>
        </p:nvSpPr>
        <p:spPr>
          <a:xfrm>
            <a:off x="2866232" y="5243673"/>
            <a:ext cx="5412828" cy="369332"/>
          </a:xfrm>
          <a:prstGeom prst="rect">
            <a:avLst/>
          </a:prstGeom>
          <a:noFill/>
        </p:spPr>
        <p:txBody>
          <a:bodyPr wrap="square" rtlCol="0">
            <a:spAutoFit/>
          </a:bodyPr>
          <a:lstStyle/>
          <a:p>
            <a:r>
              <a:rPr lang="en-US" dirty="0"/>
              <a:t>No DFMS number density data available for N2.</a:t>
            </a:r>
          </a:p>
        </p:txBody>
      </p:sp>
      <p:pic>
        <p:nvPicPr>
          <p:cNvPr id="4" name="Picture 3" descr="Chart&#10;&#10;Description automatically generated">
            <a:extLst>
              <a:ext uri="{FF2B5EF4-FFF2-40B4-BE49-F238E27FC236}">
                <a16:creationId xmlns:a16="http://schemas.microsoft.com/office/drawing/2014/main" id="{553DCCDD-C80D-EF48-925D-DE6E50AA03AD}"/>
              </a:ext>
            </a:extLst>
          </p:cNvPr>
          <p:cNvPicPr>
            <a:picLocks noChangeAspect="1"/>
          </p:cNvPicPr>
          <p:nvPr/>
        </p:nvPicPr>
        <p:blipFill>
          <a:blip r:embed="rId2"/>
          <a:stretch>
            <a:fillRect/>
          </a:stretch>
        </p:blipFill>
        <p:spPr>
          <a:xfrm>
            <a:off x="161364" y="783814"/>
            <a:ext cx="12192000" cy="4064000"/>
          </a:xfrm>
          <a:prstGeom prst="rect">
            <a:avLst/>
          </a:prstGeom>
        </p:spPr>
      </p:pic>
    </p:spTree>
    <p:extLst>
      <p:ext uri="{BB962C8B-B14F-4D97-AF65-F5344CB8AC3E}">
        <p14:creationId xmlns:p14="http://schemas.microsoft.com/office/powerpoint/2010/main" val="223561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10;&#10;Description automatically generated">
            <a:extLst>
              <a:ext uri="{FF2B5EF4-FFF2-40B4-BE49-F238E27FC236}">
                <a16:creationId xmlns:a16="http://schemas.microsoft.com/office/drawing/2014/main" id="{71E69FBE-C0ED-B048-8628-B7FA5B33BDC4}"/>
              </a:ext>
            </a:extLst>
          </p:cNvPr>
          <p:cNvPicPr>
            <a:picLocks noChangeAspect="1"/>
          </p:cNvPicPr>
          <p:nvPr/>
        </p:nvPicPr>
        <p:blipFill>
          <a:blip r:embed="rId2"/>
          <a:stretch>
            <a:fillRect/>
          </a:stretch>
        </p:blipFill>
        <p:spPr>
          <a:xfrm>
            <a:off x="1032734" y="0"/>
            <a:ext cx="8918090" cy="2972697"/>
          </a:xfrm>
          <a:prstGeom prst="rect">
            <a:avLst/>
          </a:prstGeom>
        </p:spPr>
      </p:pic>
      <p:pic>
        <p:nvPicPr>
          <p:cNvPr id="10" name="Picture 9" descr="Chart, scatter chart&#10;&#10;Description automatically generated">
            <a:extLst>
              <a:ext uri="{FF2B5EF4-FFF2-40B4-BE49-F238E27FC236}">
                <a16:creationId xmlns:a16="http://schemas.microsoft.com/office/drawing/2014/main" id="{D46572F6-4069-0E4C-A1AD-8B191F17620F}"/>
              </a:ext>
            </a:extLst>
          </p:cNvPr>
          <p:cNvPicPr>
            <a:picLocks noChangeAspect="1"/>
          </p:cNvPicPr>
          <p:nvPr/>
        </p:nvPicPr>
        <p:blipFill>
          <a:blip r:embed="rId3"/>
          <a:stretch>
            <a:fillRect/>
          </a:stretch>
        </p:blipFill>
        <p:spPr>
          <a:xfrm>
            <a:off x="946672" y="2817880"/>
            <a:ext cx="9090213" cy="3030072"/>
          </a:xfrm>
          <a:prstGeom prst="rect">
            <a:avLst/>
          </a:prstGeom>
        </p:spPr>
      </p:pic>
      <p:sp>
        <p:nvSpPr>
          <p:cNvPr id="8" name="TextBox 7">
            <a:extLst>
              <a:ext uri="{FF2B5EF4-FFF2-40B4-BE49-F238E27FC236}">
                <a16:creationId xmlns:a16="http://schemas.microsoft.com/office/drawing/2014/main" id="{DD4DF900-39DC-934E-A1C4-53C3A76670AF}"/>
              </a:ext>
            </a:extLst>
          </p:cNvPr>
          <p:cNvSpPr txBox="1"/>
          <p:nvPr/>
        </p:nvSpPr>
        <p:spPr>
          <a:xfrm>
            <a:off x="2931364" y="5847952"/>
            <a:ext cx="8471742" cy="923330"/>
          </a:xfrm>
          <a:prstGeom prst="rect">
            <a:avLst/>
          </a:prstGeom>
          <a:noFill/>
        </p:spPr>
        <p:txBody>
          <a:bodyPr wrap="square" rtlCol="0">
            <a:spAutoFit/>
          </a:bodyPr>
          <a:lstStyle/>
          <a:p>
            <a:r>
              <a:rPr lang="en-US" dirty="0"/>
              <a:t>If the assumptions for gas velocities are the same for each species,  the abundance to density ratios for each species should also be similar. The variations in the CO data is larger than expected, which may indicate CO data is more difficult to calibrate.</a:t>
            </a:r>
          </a:p>
        </p:txBody>
      </p:sp>
    </p:spTree>
    <p:extLst>
      <p:ext uri="{BB962C8B-B14F-4D97-AF65-F5344CB8AC3E}">
        <p14:creationId xmlns:p14="http://schemas.microsoft.com/office/powerpoint/2010/main" val="215165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3EF9-A8AE-C14F-AA63-073B819B362F}"/>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91CDEAE6-557E-1746-A142-5FF3E2EA947A}"/>
              </a:ext>
            </a:extLst>
          </p:cNvPr>
          <p:cNvSpPr>
            <a:spLocks noGrp="1"/>
          </p:cNvSpPr>
          <p:nvPr>
            <p:ph idx="1"/>
          </p:nvPr>
        </p:nvSpPr>
        <p:spPr/>
        <p:txBody>
          <a:bodyPr>
            <a:normAutofit/>
          </a:bodyPr>
          <a:lstStyle/>
          <a:p>
            <a:r>
              <a:rPr lang="en-US" dirty="0"/>
              <a:t>The documentation is OK. </a:t>
            </a:r>
          </a:p>
          <a:p>
            <a:r>
              <a:rPr lang="en-US" dirty="0"/>
              <a:t>The abundance data of all species have similar trends as the DFMS number density data.</a:t>
            </a:r>
          </a:p>
          <a:p>
            <a:r>
              <a:rPr lang="en-US" dirty="0"/>
              <a:t>The ratio tests do not work very well for some species and for a certain period. It can also be caused by some issues in the number density data.</a:t>
            </a:r>
          </a:p>
          <a:p>
            <a:r>
              <a:rPr lang="en-US" dirty="0"/>
              <a:t>The user may need to be more careful when using CO data and data near the end of the mission.</a:t>
            </a:r>
          </a:p>
          <a:p>
            <a:endParaRPr lang="en-US" dirty="0"/>
          </a:p>
          <a:p>
            <a:endParaRPr lang="en-US" dirty="0"/>
          </a:p>
        </p:txBody>
      </p:sp>
    </p:spTree>
    <p:extLst>
      <p:ext uri="{BB962C8B-B14F-4D97-AF65-F5344CB8AC3E}">
        <p14:creationId xmlns:p14="http://schemas.microsoft.com/office/powerpoint/2010/main" val="121649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1374-67E5-3241-9404-AEE82D242BA7}"/>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F10470E6-DF96-C44A-A8D3-0A22CDB0E861}"/>
              </a:ext>
            </a:extLst>
          </p:cNvPr>
          <p:cNvSpPr>
            <a:spLocks noGrp="1"/>
          </p:cNvSpPr>
          <p:nvPr>
            <p:ph idx="1"/>
          </p:nvPr>
        </p:nvSpPr>
        <p:spPr/>
        <p:txBody>
          <a:bodyPr/>
          <a:lstStyle/>
          <a:p>
            <a:r>
              <a:rPr lang="en-US" dirty="0"/>
              <a:t>The name of the data set is “Rosetta ROSINA DFMS Time Series Abundances”.</a:t>
            </a:r>
          </a:p>
          <a:p>
            <a:r>
              <a:rPr lang="en-US" dirty="0"/>
              <a:t>In xml files, the name of the data column is “area under mass peak” with descriptions “Area under the peak corresponding to species H2O. Derived by integrating under the Gaussian(s) fitted to the high-resolution mass peak of species H2O.”</a:t>
            </a:r>
          </a:p>
          <a:p>
            <a:r>
              <a:rPr lang="en-US" dirty="0"/>
              <a:t>Is it possible to add that “area under mass peak“ is equivalent to “abundance of species X”?</a:t>
            </a:r>
          </a:p>
          <a:p>
            <a:pPr marL="0" indent="0">
              <a:buNone/>
            </a:pPr>
            <a:endParaRPr lang="en-US" dirty="0"/>
          </a:p>
          <a:p>
            <a:endParaRPr lang="en-US" dirty="0"/>
          </a:p>
        </p:txBody>
      </p:sp>
    </p:spTree>
    <p:extLst>
      <p:ext uri="{BB962C8B-B14F-4D97-AF65-F5344CB8AC3E}">
        <p14:creationId xmlns:p14="http://schemas.microsoft.com/office/powerpoint/2010/main" val="344300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2A0E3C33-0F28-1F4B-8766-4D4D09208566}"/>
              </a:ext>
            </a:extLst>
          </p:cNvPr>
          <p:cNvPicPr>
            <a:picLocks noChangeAspect="1"/>
          </p:cNvPicPr>
          <p:nvPr/>
        </p:nvPicPr>
        <p:blipFill>
          <a:blip r:embed="rId2"/>
          <a:stretch>
            <a:fillRect/>
          </a:stretch>
        </p:blipFill>
        <p:spPr>
          <a:xfrm>
            <a:off x="-365760" y="146600"/>
            <a:ext cx="9681882" cy="3227294"/>
          </a:xfrm>
          <a:prstGeom prst="rect">
            <a:avLst/>
          </a:prstGeom>
        </p:spPr>
      </p:pic>
      <p:sp>
        <p:nvSpPr>
          <p:cNvPr id="8" name="TextBox 7">
            <a:extLst>
              <a:ext uri="{FF2B5EF4-FFF2-40B4-BE49-F238E27FC236}">
                <a16:creationId xmlns:a16="http://schemas.microsoft.com/office/drawing/2014/main" id="{E42BA58A-04FF-0949-AAE6-B5BC657A0F8E}"/>
              </a:ext>
            </a:extLst>
          </p:cNvPr>
          <p:cNvSpPr txBox="1"/>
          <p:nvPr/>
        </p:nvSpPr>
        <p:spPr>
          <a:xfrm>
            <a:off x="8858596" y="883084"/>
            <a:ext cx="2992582" cy="1754326"/>
          </a:xfrm>
          <a:prstGeom prst="rect">
            <a:avLst/>
          </a:prstGeom>
          <a:noFill/>
        </p:spPr>
        <p:txBody>
          <a:bodyPr wrap="square" rtlCol="0">
            <a:spAutoFit/>
          </a:bodyPr>
          <a:lstStyle/>
          <a:p>
            <a:r>
              <a:rPr lang="en-US" dirty="0"/>
              <a:t>Plot of “area under mass peak” from </a:t>
            </a:r>
            <a:r>
              <a:rPr lang="en-US" dirty="0" err="1"/>
              <a:t>XXX_a.tab</a:t>
            </a:r>
            <a:r>
              <a:rPr lang="en-US" dirty="0"/>
              <a:t> and </a:t>
            </a:r>
            <a:r>
              <a:rPr lang="en-US" dirty="0" err="1"/>
              <a:t>XXX_b.tab</a:t>
            </a:r>
            <a:r>
              <a:rPr lang="en-US" dirty="0"/>
              <a:t>. (Sep 2014 to Sep 2016)</a:t>
            </a:r>
          </a:p>
          <a:p>
            <a:endParaRPr lang="en-US" dirty="0"/>
          </a:p>
          <a:p>
            <a:endParaRPr lang="en-US" dirty="0"/>
          </a:p>
        </p:txBody>
      </p:sp>
      <p:pic>
        <p:nvPicPr>
          <p:cNvPr id="11" name="Picture 10" descr="Chart, scatter chart&#10;&#10;Description automatically generated with medium confidence">
            <a:extLst>
              <a:ext uri="{FF2B5EF4-FFF2-40B4-BE49-F238E27FC236}">
                <a16:creationId xmlns:a16="http://schemas.microsoft.com/office/drawing/2014/main" id="{C0006B9B-0790-9C4D-8B1F-0376107B6B8D}"/>
              </a:ext>
            </a:extLst>
          </p:cNvPr>
          <p:cNvPicPr>
            <a:picLocks noChangeAspect="1"/>
          </p:cNvPicPr>
          <p:nvPr/>
        </p:nvPicPr>
        <p:blipFill>
          <a:blip r:embed="rId3"/>
          <a:stretch>
            <a:fillRect/>
          </a:stretch>
        </p:blipFill>
        <p:spPr>
          <a:xfrm>
            <a:off x="-365759" y="3373894"/>
            <a:ext cx="9767944" cy="3255981"/>
          </a:xfrm>
          <a:prstGeom prst="rect">
            <a:avLst/>
          </a:prstGeom>
        </p:spPr>
      </p:pic>
      <p:sp>
        <p:nvSpPr>
          <p:cNvPr id="9" name="TextBox 8">
            <a:extLst>
              <a:ext uri="{FF2B5EF4-FFF2-40B4-BE49-F238E27FC236}">
                <a16:creationId xmlns:a16="http://schemas.microsoft.com/office/drawing/2014/main" id="{476F07D7-BDA7-C04F-B13D-03A2208976A9}"/>
              </a:ext>
            </a:extLst>
          </p:cNvPr>
          <p:cNvSpPr txBox="1"/>
          <p:nvPr/>
        </p:nvSpPr>
        <p:spPr>
          <a:xfrm>
            <a:off x="8517774" y="4401719"/>
            <a:ext cx="3674226" cy="1200329"/>
          </a:xfrm>
          <a:prstGeom prst="rect">
            <a:avLst/>
          </a:prstGeom>
          <a:noFill/>
        </p:spPr>
        <p:txBody>
          <a:bodyPr wrap="square" rtlCol="0">
            <a:spAutoFit/>
          </a:bodyPr>
          <a:lstStyle/>
          <a:p>
            <a:r>
              <a:rPr lang="en-US" dirty="0"/>
              <a:t>Plot of ROSINA/DFMS number density currently on PDS/SBN.</a:t>
            </a:r>
          </a:p>
          <a:p>
            <a:endParaRPr lang="en-US" dirty="0"/>
          </a:p>
          <a:p>
            <a:r>
              <a:rPr lang="en-US" dirty="0"/>
              <a:t>Similar trend to the abundance data. </a:t>
            </a:r>
          </a:p>
        </p:txBody>
      </p:sp>
    </p:spTree>
    <p:extLst>
      <p:ext uri="{BB962C8B-B14F-4D97-AF65-F5344CB8AC3E}">
        <p14:creationId xmlns:p14="http://schemas.microsoft.com/office/powerpoint/2010/main" val="304818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012A22-DC73-CA4B-849D-87DE774EDAB5}"/>
              </a:ext>
            </a:extLst>
          </p:cNvPr>
          <p:cNvSpPr txBox="1"/>
          <p:nvPr/>
        </p:nvSpPr>
        <p:spPr>
          <a:xfrm>
            <a:off x="1512916" y="4547062"/>
            <a:ext cx="7124008" cy="2031325"/>
          </a:xfrm>
          <a:prstGeom prst="rect">
            <a:avLst/>
          </a:prstGeom>
          <a:noFill/>
        </p:spPr>
        <p:txBody>
          <a:bodyPr wrap="square" rtlCol="0">
            <a:spAutoFit/>
          </a:bodyPr>
          <a:lstStyle/>
          <a:p>
            <a:r>
              <a:rPr lang="en-US" dirty="0"/>
              <a:t>Plot of the ratio of the linearly interpolated abundance data to abundance data. The interpolation uses two closest abundance data points in time to the timestamps of each density point.</a:t>
            </a:r>
          </a:p>
          <a:p>
            <a:r>
              <a:rPr lang="en-US" dirty="0"/>
              <a:t>Area under mass peaks (ions in 20 sec) ~ neutral particle flux</a:t>
            </a:r>
          </a:p>
          <a:p>
            <a:r>
              <a:rPr lang="en-US" dirty="0"/>
              <a:t>Number density (/m^3)</a:t>
            </a:r>
          </a:p>
          <a:p>
            <a:r>
              <a:rPr lang="en-US" dirty="0"/>
              <a:t>Flux /Number density  ~ neutral gas velocity (100 m/s ~ 1 km/s)</a:t>
            </a:r>
          </a:p>
          <a:p>
            <a:r>
              <a:rPr lang="en-US" dirty="0"/>
              <a:t>The variation of the ratio is expected to be about one order of </a:t>
            </a:r>
            <a:r>
              <a:rPr lang="en-US" dirty="0" err="1"/>
              <a:t>magntitude</a:t>
            </a:r>
            <a:r>
              <a:rPr lang="en-US" dirty="0"/>
              <a:t>.</a:t>
            </a:r>
          </a:p>
        </p:txBody>
      </p:sp>
      <p:pic>
        <p:nvPicPr>
          <p:cNvPr id="7" name="Picture 6" descr="Chart&#10;&#10;Description automatically generated">
            <a:extLst>
              <a:ext uri="{FF2B5EF4-FFF2-40B4-BE49-F238E27FC236}">
                <a16:creationId xmlns:a16="http://schemas.microsoft.com/office/drawing/2014/main" id="{5C1F9CC5-5741-4447-86BD-AE15460A06A1}"/>
              </a:ext>
            </a:extLst>
          </p:cNvPr>
          <p:cNvPicPr>
            <a:picLocks noChangeAspect="1"/>
          </p:cNvPicPr>
          <p:nvPr/>
        </p:nvPicPr>
        <p:blipFill>
          <a:blip r:embed="rId2"/>
          <a:stretch>
            <a:fillRect/>
          </a:stretch>
        </p:blipFill>
        <p:spPr>
          <a:xfrm>
            <a:off x="0" y="403248"/>
            <a:ext cx="11446137" cy="3815379"/>
          </a:xfrm>
          <a:prstGeom prst="rect">
            <a:avLst/>
          </a:prstGeom>
        </p:spPr>
      </p:pic>
    </p:spTree>
    <p:extLst>
      <p:ext uri="{BB962C8B-B14F-4D97-AF65-F5344CB8AC3E}">
        <p14:creationId xmlns:p14="http://schemas.microsoft.com/office/powerpoint/2010/main" val="264742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13FFDD-8882-5442-8879-19384AA3634F}"/>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Chart&#10;&#10;Description automatically generated">
            <a:extLst>
              <a:ext uri="{FF2B5EF4-FFF2-40B4-BE49-F238E27FC236}">
                <a16:creationId xmlns:a16="http://schemas.microsoft.com/office/drawing/2014/main" id="{DF00A8C8-B4A3-B244-8B7B-AA5A14451E91}"/>
              </a:ext>
            </a:extLst>
          </p:cNvPr>
          <p:cNvPicPr>
            <a:picLocks noChangeAspect="1"/>
          </p:cNvPicPr>
          <p:nvPr/>
        </p:nvPicPr>
        <p:blipFill>
          <a:blip r:embed="rId3"/>
          <a:stretch>
            <a:fillRect/>
          </a:stretch>
        </p:blipFill>
        <p:spPr>
          <a:xfrm>
            <a:off x="511209" y="-134694"/>
            <a:ext cx="10948593" cy="3649531"/>
          </a:xfrm>
          <a:prstGeom prst="rect">
            <a:avLst/>
          </a:prstGeom>
        </p:spPr>
      </p:pic>
      <p:pic>
        <p:nvPicPr>
          <p:cNvPr id="5" name="Picture 4" descr="Line chart&#10;&#10;Description automatically generated with low confidence">
            <a:extLst>
              <a:ext uri="{FF2B5EF4-FFF2-40B4-BE49-F238E27FC236}">
                <a16:creationId xmlns:a16="http://schemas.microsoft.com/office/drawing/2014/main" id="{13B4C357-958B-064A-8468-CE3225D02865}"/>
              </a:ext>
            </a:extLst>
          </p:cNvPr>
          <p:cNvPicPr>
            <a:picLocks noChangeAspect="1"/>
          </p:cNvPicPr>
          <p:nvPr/>
        </p:nvPicPr>
        <p:blipFill>
          <a:blip r:embed="rId4"/>
          <a:stretch>
            <a:fillRect/>
          </a:stretch>
        </p:blipFill>
        <p:spPr>
          <a:xfrm>
            <a:off x="490821" y="3380142"/>
            <a:ext cx="11241741" cy="3747247"/>
          </a:xfrm>
          <a:prstGeom prst="rect">
            <a:avLst/>
          </a:prstGeom>
        </p:spPr>
      </p:pic>
    </p:spTree>
    <p:extLst>
      <p:ext uri="{BB962C8B-B14F-4D97-AF65-F5344CB8AC3E}">
        <p14:creationId xmlns:p14="http://schemas.microsoft.com/office/powerpoint/2010/main" val="69813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80AEB88-F751-D744-A366-8081A67C5A73}"/>
              </a:ext>
            </a:extLst>
          </p:cNvPr>
          <p:cNvPicPr>
            <a:picLocks noChangeAspect="1"/>
          </p:cNvPicPr>
          <p:nvPr/>
        </p:nvPicPr>
        <p:blipFill>
          <a:blip r:embed="rId2"/>
          <a:stretch>
            <a:fillRect/>
          </a:stretch>
        </p:blipFill>
        <p:spPr>
          <a:xfrm>
            <a:off x="0" y="1310939"/>
            <a:ext cx="12192000" cy="4064000"/>
          </a:xfrm>
          <a:prstGeom prst="rect">
            <a:avLst/>
          </a:prstGeom>
        </p:spPr>
      </p:pic>
    </p:spTree>
    <p:extLst>
      <p:ext uri="{BB962C8B-B14F-4D97-AF65-F5344CB8AC3E}">
        <p14:creationId xmlns:p14="http://schemas.microsoft.com/office/powerpoint/2010/main" val="339139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FBAE92-5EB0-F64A-B011-24CB3EA1C74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Chart, line chart&#10;&#10;Description automatically generated">
            <a:extLst>
              <a:ext uri="{FF2B5EF4-FFF2-40B4-BE49-F238E27FC236}">
                <a16:creationId xmlns:a16="http://schemas.microsoft.com/office/drawing/2014/main" id="{F07F0F0D-8381-3849-8B92-6D2AC0359AA2}"/>
              </a:ext>
            </a:extLst>
          </p:cNvPr>
          <p:cNvPicPr>
            <a:picLocks noChangeAspect="1"/>
          </p:cNvPicPr>
          <p:nvPr/>
        </p:nvPicPr>
        <p:blipFill>
          <a:blip r:embed="rId3"/>
          <a:stretch>
            <a:fillRect/>
          </a:stretch>
        </p:blipFill>
        <p:spPr>
          <a:xfrm>
            <a:off x="-48411" y="51099"/>
            <a:ext cx="10133704" cy="3377901"/>
          </a:xfrm>
          <a:prstGeom prst="rect">
            <a:avLst/>
          </a:prstGeom>
        </p:spPr>
      </p:pic>
      <p:pic>
        <p:nvPicPr>
          <p:cNvPr id="7" name="Picture 6" descr="Chart, line chart, scatter chart&#10;&#10;Description automatically generated">
            <a:extLst>
              <a:ext uri="{FF2B5EF4-FFF2-40B4-BE49-F238E27FC236}">
                <a16:creationId xmlns:a16="http://schemas.microsoft.com/office/drawing/2014/main" id="{FD956AE6-4CD7-F44C-8009-CB0FCD995BAE}"/>
              </a:ext>
            </a:extLst>
          </p:cNvPr>
          <p:cNvPicPr>
            <a:picLocks noChangeAspect="1"/>
          </p:cNvPicPr>
          <p:nvPr/>
        </p:nvPicPr>
        <p:blipFill>
          <a:blip r:embed="rId4"/>
          <a:stretch>
            <a:fillRect/>
          </a:stretch>
        </p:blipFill>
        <p:spPr>
          <a:xfrm>
            <a:off x="0" y="3454549"/>
            <a:ext cx="10133704" cy="3377902"/>
          </a:xfrm>
          <a:prstGeom prst="rect">
            <a:avLst/>
          </a:prstGeom>
        </p:spPr>
      </p:pic>
    </p:spTree>
    <p:extLst>
      <p:ext uri="{BB962C8B-B14F-4D97-AF65-F5344CB8AC3E}">
        <p14:creationId xmlns:p14="http://schemas.microsoft.com/office/powerpoint/2010/main" val="312444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catter chart&#10;&#10;Description automatically generated">
            <a:extLst>
              <a:ext uri="{FF2B5EF4-FFF2-40B4-BE49-F238E27FC236}">
                <a16:creationId xmlns:a16="http://schemas.microsoft.com/office/drawing/2014/main" id="{B3F5246D-6AB3-CA4A-AE0D-DD2407387F99}"/>
              </a:ext>
            </a:extLst>
          </p:cNvPr>
          <p:cNvPicPr>
            <a:picLocks noChangeAspect="1"/>
          </p:cNvPicPr>
          <p:nvPr/>
        </p:nvPicPr>
        <p:blipFill>
          <a:blip r:embed="rId2"/>
          <a:stretch>
            <a:fillRect/>
          </a:stretch>
        </p:blipFill>
        <p:spPr>
          <a:xfrm>
            <a:off x="107575" y="923664"/>
            <a:ext cx="12192000" cy="4064000"/>
          </a:xfrm>
          <a:prstGeom prst="rect">
            <a:avLst/>
          </a:prstGeom>
        </p:spPr>
      </p:pic>
      <p:sp>
        <p:nvSpPr>
          <p:cNvPr id="5" name="TextBox 4">
            <a:extLst>
              <a:ext uri="{FF2B5EF4-FFF2-40B4-BE49-F238E27FC236}">
                <a16:creationId xmlns:a16="http://schemas.microsoft.com/office/drawing/2014/main" id="{0DD7B437-5277-1845-B900-E61D5A2193C3}"/>
              </a:ext>
            </a:extLst>
          </p:cNvPr>
          <p:cNvSpPr txBox="1"/>
          <p:nvPr/>
        </p:nvSpPr>
        <p:spPr>
          <a:xfrm>
            <a:off x="5023821" y="5809129"/>
            <a:ext cx="3829723" cy="369332"/>
          </a:xfrm>
          <a:prstGeom prst="rect">
            <a:avLst/>
          </a:prstGeom>
          <a:noFill/>
        </p:spPr>
        <p:txBody>
          <a:bodyPr wrap="square" rtlCol="0">
            <a:spAutoFit/>
          </a:bodyPr>
          <a:lstStyle/>
          <a:p>
            <a:r>
              <a:rPr lang="en-US" dirty="0"/>
              <a:t>The ratios spread wider near the end.</a:t>
            </a:r>
          </a:p>
        </p:txBody>
      </p:sp>
    </p:spTree>
    <p:extLst>
      <p:ext uri="{BB962C8B-B14F-4D97-AF65-F5344CB8AC3E}">
        <p14:creationId xmlns:p14="http://schemas.microsoft.com/office/powerpoint/2010/main" val="937990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456</Words>
  <Application>Microsoft Macintosh PowerPoint</Application>
  <PresentationFormat>Widescreen</PresentationFormat>
  <Paragraphs>36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Review of Rosetta ROSINA DFMS Time Series Abundances Data</vt:lpstr>
      <vt:lpstr>PowerPoint Presentation</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Rosetta ROSINA DFMS Time Series Abundances Data</dc:title>
  <dc:creator>Microsoft Office User</dc:creator>
  <cp:lastModifiedBy>Shou, Yinsi</cp:lastModifiedBy>
  <cp:revision>19</cp:revision>
  <dcterms:created xsi:type="dcterms:W3CDTF">2021-06-29T22:28:11Z</dcterms:created>
  <dcterms:modified xsi:type="dcterms:W3CDTF">2022-05-13T13:15:52Z</dcterms:modified>
</cp:coreProperties>
</file>